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1" r:id="rId3"/>
    <p:sldId id="281" r:id="rId4"/>
    <p:sldId id="282" r:id="rId5"/>
    <p:sldId id="272" r:id="rId6"/>
    <p:sldId id="273" r:id="rId7"/>
    <p:sldId id="274" r:id="rId8"/>
    <p:sldId id="275" r:id="rId9"/>
    <p:sldId id="284" r:id="rId10"/>
    <p:sldId id="285" r:id="rId11"/>
    <p:sldId id="276" r:id="rId12"/>
    <p:sldId id="267" r:id="rId13"/>
    <p:sldId id="286" r:id="rId14"/>
    <p:sldId id="287" r:id="rId15"/>
    <p:sldId id="277" r:id="rId16"/>
    <p:sldId id="257" r:id="rId17"/>
    <p:sldId id="259" r:id="rId18"/>
    <p:sldId id="288" r:id="rId19"/>
    <p:sldId id="283" r:id="rId20"/>
    <p:sldId id="278" r:id="rId21"/>
    <p:sldId id="279" r:id="rId22"/>
    <p:sldId id="289" r:id="rId23"/>
    <p:sldId id="280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9A79C3-FC5E-44DD-A6C4-2DCADCB19535}" type="datetimeFigureOut">
              <a:rPr lang="sk-SK" smtClean="0"/>
              <a:pPr/>
              <a:t>16. 8. 2013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092295-3EF7-49BF-AF2E-CEE98CB60E0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hyperlink" Target="http://europa.eu/index_sk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asfeu.sk/operacny-program-vzdelavanie/operacny-program-vzdelavani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Tvorba projektu a prezentačné zručnosti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latin typeface="Comic Sans MS" pitchFamily="66" charset="0"/>
              </a:rPr>
              <a:t>1.ročník</a:t>
            </a:r>
          </a:p>
          <a:p>
            <a:r>
              <a:rPr lang="sk-SK" b="1" dirty="0" smtClean="0">
                <a:latin typeface="Comic Sans MS" pitchFamily="66" charset="0"/>
              </a:rPr>
              <a:t>Podrobnejšie o tom, čo budeme </a:t>
            </a:r>
            <a:r>
              <a:rPr lang="sk-SK" b="1" dirty="0" err="1" smtClean="0">
                <a:latin typeface="Comic Sans MS" pitchFamily="66" charset="0"/>
              </a:rPr>
              <a:t>robiť</a:t>
            </a:r>
            <a:r>
              <a:rPr lang="sk-SK" b="1" dirty="0" err="1" smtClean="0">
                <a:latin typeface="Comic Sans MS" pitchFamily="66" charset="0"/>
                <a:sym typeface="Wingdings" pitchFamily="2" charset="2"/>
              </a:rPr>
              <a:t></a:t>
            </a:r>
            <a:endParaRPr lang="sk-SK" b="1" dirty="0" smtClean="0">
              <a:latin typeface="Comic Sans MS" pitchFamily="66" charset="0"/>
            </a:endParaRPr>
          </a:p>
        </p:txBody>
      </p:sp>
      <p:pic>
        <p:nvPicPr>
          <p:cNvPr id="16385" name="Obrázok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238" t="39070" r="62466" b="48604"/>
          <a:stretch>
            <a:fillRect/>
          </a:stretch>
        </p:blipFill>
        <p:spPr bwMode="auto">
          <a:xfrm>
            <a:off x="827584" y="476672"/>
            <a:ext cx="866776" cy="773113"/>
          </a:xfrm>
          <a:prstGeom prst="rect">
            <a:avLst/>
          </a:prstGeom>
          <a:noFill/>
        </p:spPr>
      </p:pic>
      <p:pic>
        <p:nvPicPr>
          <p:cNvPr id="16386" name="Obrázok 2" descr="logo_vzdelavani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48680"/>
            <a:ext cx="742950" cy="7239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51767" y="210235"/>
            <a:ext cx="26404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„...a aby nám žiaci neutiekli...“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Opatrenie:  1.1 Premena tradičnej školy na modernú</a:t>
            </a: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Gymnázium Jozefa Gregora </a:t>
            </a:r>
            <a:r>
              <a:rPr kumimoji="0" lang="sk-SK" sz="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Tajovského</a:t>
            </a: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sk-SK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Tvorca: Mgr. Ľudmila Strmeňová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5" descr="Domo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805264"/>
            <a:ext cx="12477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ok 1" descr="logo_asfe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5877272"/>
            <a:ext cx="15732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sk-SK" sz="2800" dirty="0" smtClean="0">
                <a:latin typeface="Comic Sans MS" pitchFamily="66" charset="0"/>
              </a:rPr>
              <a:t>Prezentácia prvého projektu – marec</a:t>
            </a:r>
          </a:p>
          <a:p>
            <a:pPr lvl="1">
              <a:buFont typeface="Wingdings" pitchFamily="2" charset="2"/>
              <a:buChar char="Ø"/>
            </a:pPr>
            <a:endParaRPr lang="sk-SK" sz="2800" dirty="0" smtClean="0">
              <a:latin typeface="Comic Sans MS" pitchFamily="66" charset="0"/>
            </a:endParaRPr>
          </a:p>
          <a:p>
            <a:pPr lvl="1">
              <a:buNone/>
            </a:pPr>
            <a:endParaRPr lang="sk-SK" sz="28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k-SK" sz="2800" dirty="0" smtClean="0">
                <a:latin typeface="Comic Sans MS" pitchFamily="66" charset="0"/>
              </a:rPr>
              <a:t>Prezentácia druhého projektu – jún</a:t>
            </a:r>
          </a:p>
          <a:p>
            <a:pPr lvl="1"/>
            <a:endParaRPr lang="sk-SK" sz="2800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Kedy to urobiť? 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endParaRPr lang="sk-SK" sz="2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vedecká knižnica</a:t>
            </a:r>
          </a:p>
          <a:p>
            <a:pPr lvl="0">
              <a:buFont typeface="Wingdings" pitchFamily="2" charset="2"/>
              <a:buChar char="ü"/>
            </a:pPr>
            <a:endParaRPr lang="sk-SK" sz="2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Internet</a:t>
            </a:r>
          </a:p>
          <a:p>
            <a:pPr lvl="0">
              <a:buNone/>
            </a:pPr>
            <a:endParaRPr lang="sk-SK" sz="2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Anketa - prieskum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Získať</a:t>
            </a:r>
            <a:r>
              <a:rPr lang="sk-SK" sz="4400" dirty="0" smtClean="0">
                <a:latin typeface="Comic Sans MS" pitchFamily="66" charset="0"/>
              </a:rPr>
              <a:t> </a:t>
            </a:r>
            <a:r>
              <a:rPr lang="sk-SK" sz="4400" dirty="0" smtClean="0">
                <a:solidFill>
                  <a:srgbClr val="00B050"/>
                </a:solidFill>
                <a:latin typeface="Comic Sans MS" pitchFamily="66" charset="0"/>
              </a:rPr>
              <a:t>informácie z rôznych zdrojov</a:t>
            </a:r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76672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aké služby poskytuje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 ako sa stať členom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Prečo citácia a ako citovať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Vedecká knižnica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Vyhľadávanie informácií</a:t>
            </a:r>
            <a:endParaRPr lang="sk-SK" dirty="0" smtClean="0">
              <a:latin typeface="Comic Sans MS" pitchFamily="66" charset="0"/>
            </a:endParaRP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 </a:t>
            </a:r>
            <a:r>
              <a:rPr lang="sk-SK" dirty="0" smtClean="0">
                <a:latin typeface="Comic Sans MS" pitchFamily="66" charset="0"/>
              </a:rPr>
              <a:t>spracovanie informácií</a:t>
            </a:r>
            <a:endParaRPr lang="sk-SK" dirty="0" smtClean="0">
              <a:latin typeface="Comic Sans MS" pitchFamily="66" charset="0"/>
            </a:endParaRP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spracovanie informácií do tabuliek a grafov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Internet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jedna z možností získať informácie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 anketa v meste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r>
              <a:rPr lang="sk-SK" dirty="0" smtClean="0">
                <a:latin typeface="Comic Sans MS" pitchFamily="66" charset="0"/>
              </a:rPr>
              <a:t>spracovanie informácií  o ankete a ich prezentácia</a:t>
            </a: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pPr lvl="0"/>
            <a:endParaRPr lang="sk-SK" dirty="0" smtClean="0">
              <a:latin typeface="Comic Sans MS" pitchFamily="66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Anketa - prieskum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latin typeface="Comic Sans MS" pitchFamily="66" charset="0"/>
              </a:rPr>
              <a:t>Použiť minimálne tri zdroje informácií:</a:t>
            </a:r>
          </a:p>
          <a:p>
            <a:r>
              <a:rPr lang="sk-SK" dirty="0" smtClean="0">
                <a:latin typeface="Comic Sans MS" pitchFamily="66" charset="0"/>
              </a:rPr>
              <a:t>1 kniha</a:t>
            </a:r>
          </a:p>
          <a:p>
            <a:r>
              <a:rPr lang="sk-SK" dirty="0" smtClean="0">
                <a:latin typeface="Comic Sans MS" pitchFamily="66" charset="0"/>
              </a:rPr>
              <a:t>1 odborný časopis</a:t>
            </a:r>
          </a:p>
          <a:p>
            <a:r>
              <a:rPr lang="sk-SK" dirty="0" smtClean="0">
                <a:latin typeface="Comic Sans MS" pitchFamily="66" charset="0"/>
              </a:rPr>
              <a:t>1  w – stránka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Anotácia</a:t>
            </a: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Formálna stránka projektu</a:t>
            </a:r>
          </a:p>
          <a:p>
            <a:endParaRPr lang="sk-SK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smtClean="0">
                <a:solidFill>
                  <a:srgbClr val="00B050"/>
                </a:solidFill>
                <a:latin typeface="Comic Sans MS" pitchFamily="66" charset="0"/>
              </a:rPr>
              <a:t>roztriediť informácie  a spracovať ich</a:t>
            </a:r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k-SK" sz="2400" b="1" dirty="0" smtClean="0">
                <a:latin typeface="Comic Sans MS" pitchFamily="66" charset="0"/>
                <a:cs typeface="Arial" pitchFamily="34" charset="0"/>
              </a:rPr>
              <a:t>10 </a:t>
            </a:r>
            <a:r>
              <a:rPr lang="sk-SK" sz="2400" b="1" dirty="0">
                <a:latin typeface="Comic Sans MS" pitchFamily="66" charset="0"/>
                <a:cs typeface="Arial" pitchFamily="34" charset="0"/>
              </a:rPr>
              <a:t>normalizovaných strán </a:t>
            </a:r>
            <a:r>
              <a:rPr lang="sk-SK" sz="2400" dirty="0">
                <a:latin typeface="Comic Sans MS" pitchFamily="66" charset="0"/>
                <a:cs typeface="Arial" pitchFamily="34" charset="0"/>
              </a:rPr>
              <a:t>(normalizovaná strana má 30 riadkov</a:t>
            </a:r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)</a:t>
            </a:r>
          </a:p>
          <a:p>
            <a:pPr lvl="0"/>
            <a:endParaRPr lang="sk-SK" sz="2400" dirty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do počtu </a:t>
            </a:r>
            <a:r>
              <a:rPr lang="sk-SK" sz="2400" dirty="0">
                <a:latin typeface="Comic Sans MS" pitchFamily="66" charset="0"/>
                <a:cs typeface="Arial" pitchFamily="34" charset="0"/>
              </a:rPr>
              <a:t>strán sa nepočíta </a:t>
            </a:r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obálka/</a:t>
            </a:r>
            <a:r>
              <a:rPr lang="sk-SK" sz="2400" dirty="0" err="1" smtClean="0">
                <a:latin typeface="Comic Sans MS" pitchFamily="66" charset="0"/>
                <a:cs typeface="Arial" pitchFamily="34" charset="0"/>
              </a:rPr>
              <a:t>titulka</a:t>
            </a:r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sk-SK" sz="2400" dirty="0">
                <a:latin typeface="Comic Sans MS" pitchFamily="66" charset="0"/>
                <a:cs typeface="Arial" pitchFamily="34" charset="0"/>
              </a:rPr>
              <a:t>obsah, zoznam </a:t>
            </a:r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literatúry/ bibliografické odkazy</a:t>
            </a:r>
          </a:p>
          <a:p>
            <a:pPr lvl="0"/>
            <a:endParaRPr lang="sk-SK" sz="2400" dirty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počíta </a:t>
            </a:r>
            <a:r>
              <a:rPr lang="sk-SK" sz="2400" dirty="0">
                <a:latin typeface="Comic Sans MS" pitchFamily="66" charset="0"/>
                <a:cs typeface="Arial" pitchFamily="34" charset="0"/>
              </a:rPr>
              <a:t>sa iba </a:t>
            </a:r>
            <a:r>
              <a:rPr lang="sk-SK" sz="2400" b="1" dirty="0">
                <a:latin typeface="Comic Sans MS" pitchFamily="66" charset="0"/>
                <a:cs typeface="Arial" pitchFamily="34" charset="0"/>
              </a:rPr>
              <a:t>hlavná časť </a:t>
            </a:r>
            <a:r>
              <a:rPr lang="sk-SK" sz="2400" b="1" dirty="0" smtClean="0">
                <a:latin typeface="Comic Sans MS" pitchFamily="66" charset="0"/>
                <a:cs typeface="Arial" pitchFamily="34" charset="0"/>
              </a:rPr>
              <a:t>práce</a:t>
            </a:r>
            <a:r>
              <a:rPr lang="sk-SK" sz="2400" dirty="0" smtClean="0">
                <a:latin typeface="Comic Sans MS" pitchFamily="66" charset="0"/>
                <a:cs typeface="Arial" pitchFamily="34" charset="0"/>
              </a:rPr>
              <a:t>: </a:t>
            </a:r>
          </a:p>
          <a:p>
            <a:pPr lvl="2"/>
            <a:r>
              <a:rPr lang="sk-SK" sz="2200" dirty="0" smtClean="0">
                <a:latin typeface="Comic Sans MS" pitchFamily="66" charset="0"/>
                <a:cs typeface="Arial" pitchFamily="34" charset="0"/>
              </a:rPr>
              <a:t>úvod  				1 strana </a:t>
            </a:r>
          </a:p>
          <a:p>
            <a:pPr lvl="2"/>
            <a:r>
              <a:rPr lang="sk-SK" sz="2200" dirty="0" smtClean="0">
                <a:latin typeface="Comic Sans MS" pitchFamily="66" charset="0"/>
                <a:cs typeface="Arial" pitchFamily="34" charset="0"/>
              </a:rPr>
              <a:t>jadro práce			8 strán</a:t>
            </a:r>
          </a:p>
          <a:p>
            <a:pPr lvl="2"/>
            <a:r>
              <a:rPr lang="sk-SK" sz="2200" dirty="0" smtClean="0">
                <a:latin typeface="Comic Sans MS" pitchFamily="66" charset="0"/>
                <a:cs typeface="Arial" pitchFamily="34" charset="0"/>
              </a:rPr>
              <a:t>záver</a:t>
            </a:r>
            <a:r>
              <a:rPr lang="sk-SK" sz="2200" dirty="0">
                <a:latin typeface="Comic Sans MS" pitchFamily="66" charset="0"/>
                <a:cs typeface="Arial" pitchFamily="34" charset="0"/>
              </a:rPr>
              <a:t>	</a:t>
            </a:r>
            <a:r>
              <a:rPr lang="sk-SK" sz="2200" dirty="0" smtClean="0">
                <a:latin typeface="Comic Sans MS" pitchFamily="66" charset="0"/>
                <a:cs typeface="Arial" pitchFamily="34" charset="0"/>
              </a:rPr>
              <a:t>			1 strana</a:t>
            </a:r>
          </a:p>
          <a:p>
            <a:pPr lvl="1"/>
            <a:endParaRPr lang="sk-SK" sz="2400" dirty="0" smtClean="0">
              <a:latin typeface="Comic Sans MS" pitchFamily="66" charset="0"/>
              <a:cs typeface="Arial" pitchFamily="34" charset="0"/>
            </a:endParaRPr>
          </a:p>
          <a:p>
            <a:pPr lvl="1"/>
            <a:endParaRPr lang="sk-SK" sz="2800" dirty="0">
              <a:cs typeface="Arial" pitchFamily="34" charset="0"/>
            </a:endParaRP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Rozsah práce/projektu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dirty="0" smtClean="0">
                <a:latin typeface="Comic Sans MS" pitchFamily="66" charset="0"/>
                <a:cs typeface="Arial" pitchFamily="34" charset="0"/>
              </a:rPr>
              <a:t>ako má vyzerať</a:t>
            </a:r>
          </a:p>
          <a:p>
            <a:pPr lvl="0">
              <a:buNone/>
            </a:pPr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dirty="0" smtClean="0">
                <a:latin typeface="Comic Sans MS" pitchFamily="66" charset="0"/>
                <a:cs typeface="Arial" pitchFamily="34" charset="0"/>
              </a:rPr>
              <a:t>čo má </a:t>
            </a:r>
            <a:r>
              <a:rPr lang="sk-SK" dirty="0" err="1" smtClean="0">
                <a:latin typeface="Comic Sans MS" pitchFamily="66" charset="0"/>
                <a:cs typeface="Arial" pitchFamily="34" charset="0"/>
              </a:rPr>
              <a:t>osahovať</a:t>
            </a:r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>
              <a:buNone/>
            </a:pPr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dirty="0" smtClean="0">
                <a:latin typeface="Comic Sans MS" pitchFamily="66" charset="0"/>
                <a:cs typeface="Arial" pitchFamily="34" charset="0"/>
              </a:rPr>
              <a:t>načo má slúžiť</a:t>
            </a:r>
          </a:p>
          <a:p>
            <a:pPr lvl="0"/>
            <a:endParaRPr lang="sk-SK" dirty="0">
              <a:latin typeface="Comic Sans MS" pitchFamily="66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>
                <a:latin typeface="Comic Sans MS" pitchFamily="66" charset="0"/>
              </a:rPr>
              <a:t/>
            </a:r>
            <a:br>
              <a:rPr lang="sk-SK" sz="4000" dirty="0" smtClean="0">
                <a:latin typeface="Comic Sans MS" pitchFamily="66" charset="0"/>
              </a:rPr>
            </a:br>
            <a: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  <a:t>použiť rôzne typy prezentácií – </a:t>
            </a:r>
            <a:r>
              <a:rPr lang="sk-SK" sz="4000" dirty="0" err="1" smtClean="0">
                <a:solidFill>
                  <a:srgbClr val="00B050"/>
                </a:solidFill>
                <a:latin typeface="Comic Sans MS" pitchFamily="66" charset="0"/>
              </a:rPr>
              <a:t>poster</a:t>
            </a:r>
            <a: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sk-SK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  <a:cs typeface="Arial" pitchFamily="34" charset="0"/>
              </a:rPr>
              <a:t>Prvá prezentácia – marec </a:t>
            </a:r>
          </a:p>
          <a:p>
            <a:pPr lvl="1"/>
            <a:r>
              <a:rPr lang="sk-SK" sz="2800" dirty="0" err="1" smtClean="0">
                <a:latin typeface="Comic Sans MS" pitchFamily="66" charset="0"/>
                <a:cs typeface="Arial" pitchFamily="34" charset="0"/>
              </a:rPr>
              <a:t>naspmäť</a:t>
            </a:r>
            <a:r>
              <a:rPr lang="sk-SK" sz="2800" dirty="0" smtClean="0">
                <a:latin typeface="Comic Sans MS" pitchFamily="66" charset="0"/>
                <a:cs typeface="Arial" pitchFamily="34" charset="0"/>
              </a:rPr>
              <a:t>, čas</a:t>
            </a:r>
          </a:p>
          <a:p>
            <a:pPr lvl="1"/>
            <a:endParaRPr lang="sk-SK" sz="2800" dirty="0" smtClean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  <a:cs typeface="Arial" pitchFamily="34" charset="0"/>
              </a:rPr>
              <a:t>Druhá prezentácia – jún </a:t>
            </a:r>
          </a:p>
          <a:p>
            <a:pPr lvl="1"/>
            <a:r>
              <a:rPr lang="sk-SK" sz="2800" dirty="0" err="1" smtClean="0">
                <a:latin typeface="Comic Sans MS" pitchFamily="66" charset="0"/>
                <a:cs typeface="Arial" pitchFamily="34" charset="0"/>
              </a:rPr>
              <a:t>naspmäť</a:t>
            </a:r>
            <a:r>
              <a:rPr lang="sk-SK" sz="2800" dirty="0" smtClean="0">
                <a:latin typeface="Comic Sans MS" pitchFamily="66" charset="0"/>
                <a:cs typeface="Arial" pitchFamily="34" charset="0"/>
              </a:rPr>
              <a:t>, čas, neverbálna komunikácia, hlas, tempo, ...</a:t>
            </a:r>
          </a:p>
          <a:p>
            <a:pPr lvl="1"/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>
              <a:buNone/>
            </a:pPr>
            <a:r>
              <a:rPr lang="sk-SK" dirty="0" smtClean="0">
                <a:latin typeface="Comic Sans MS" pitchFamily="66" charset="0"/>
                <a:cs typeface="Arial" pitchFamily="34" charset="0"/>
              </a:rPr>
              <a:t>	</a:t>
            </a:r>
          </a:p>
          <a:p>
            <a:pPr lvl="0"/>
            <a:endParaRPr lang="sk-SK" dirty="0" smtClean="0">
              <a:latin typeface="Comic Sans MS" pitchFamily="66" charset="0"/>
              <a:cs typeface="Arial" pitchFamily="34" charset="0"/>
            </a:endParaRPr>
          </a:p>
          <a:p>
            <a:pPr lvl="0"/>
            <a:endParaRPr lang="sk-SK" dirty="0">
              <a:latin typeface="Comic Sans MS" pitchFamily="66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>
                <a:latin typeface="Comic Sans MS" pitchFamily="66" charset="0"/>
              </a:rPr>
              <a:t/>
            </a:r>
            <a:br>
              <a:rPr lang="sk-SK" sz="4000" dirty="0" smtClean="0">
                <a:latin typeface="Comic Sans MS" pitchFamily="66" charset="0"/>
              </a:rPr>
            </a:br>
            <a: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  <a:t>prezentovať svoje produkty, názory</a:t>
            </a:r>
            <a:r>
              <a:rPr lang="sk-SK" sz="4000" dirty="0" smtClean="0">
                <a:latin typeface="Comic Sans MS" pitchFamily="66" charset="0"/>
              </a:rPr>
              <a:t/>
            </a:r>
            <a:br>
              <a:rPr lang="sk-SK" sz="4000" dirty="0" smtClean="0">
                <a:latin typeface="Comic Sans MS" pitchFamily="66" charset="0"/>
              </a:rPr>
            </a:br>
            <a: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sk-SK" sz="40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sk-SK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100" dirty="0" smtClean="0">
                <a:latin typeface="Comic Sans MS" pitchFamily="66" charset="0"/>
              </a:rPr>
              <a:t>tvorivosť</a:t>
            </a:r>
          </a:p>
          <a:p>
            <a:r>
              <a:rPr lang="sk-SK" sz="3100" dirty="0" smtClean="0">
                <a:latin typeface="Comic Sans MS" pitchFamily="66" charset="0"/>
              </a:rPr>
              <a:t>samostatnosť</a:t>
            </a:r>
          </a:p>
          <a:p>
            <a:pPr lvl="1"/>
            <a:r>
              <a:rPr lang="sk-SK" dirty="0" smtClean="0">
                <a:latin typeface="Comic Sans MS" pitchFamily="66" charset="0"/>
              </a:rPr>
              <a:t>V rozhodovaní</a:t>
            </a:r>
          </a:p>
          <a:p>
            <a:pPr lvl="1"/>
            <a:r>
              <a:rPr lang="sk-SK" dirty="0" smtClean="0">
                <a:latin typeface="Comic Sans MS" pitchFamily="66" charset="0"/>
              </a:rPr>
              <a:t>V riešení problémov</a:t>
            </a:r>
            <a:endParaRPr lang="sk-SK" sz="3100" dirty="0" smtClean="0">
              <a:latin typeface="Comic Sans MS" pitchFamily="66" charset="0"/>
            </a:endParaRPr>
          </a:p>
          <a:p>
            <a:pPr lvl="0"/>
            <a:r>
              <a:rPr lang="sk-SK" sz="3100" dirty="0" smtClean="0">
                <a:latin typeface="Comic Sans MS" pitchFamily="66" charset="0"/>
              </a:rPr>
              <a:t>zodpovednosť</a:t>
            </a:r>
          </a:p>
          <a:p>
            <a:pPr lvl="1"/>
            <a:r>
              <a:rPr lang="sk-SK" dirty="0" smtClean="0">
                <a:latin typeface="Comic Sans MS" pitchFamily="66" charset="0"/>
              </a:rPr>
              <a:t>V plnení úloh</a:t>
            </a:r>
          </a:p>
          <a:p>
            <a:pPr lvl="1"/>
            <a:r>
              <a:rPr lang="sk-SK" dirty="0" smtClean="0">
                <a:latin typeface="Comic Sans MS" pitchFamily="66" charset="0"/>
              </a:rPr>
              <a:t>V dodržiavaní termínov</a:t>
            </a:r>
          </a:p>
          <a:p>
            <a:r>
              <a:rPr lang="sk-SK" sz="3100" dirty="0" smtClean="0">
                <a:latin typeface="Comic Sans MS" pitchFamily="66" charset="0"/>
              </a:rPr>
              <a:t>u</a:t>
            </a:r>
            <a:r>
              <a:rPr lang="sk-SK" sz="3100" smtClean="0">
                <a:latin typeface="Comic Sans MS" pitchFamily="66" charset="0"/>
              </a:rPr>
              <a:t>menie </a:t>
            </a:r>
            <a:r>
              <a:rPr lang="sk-SK" sz="3100" dirty="0" smtClean="0">
                <a:latin typeface="Comic Sans MS" pitchFamily="66" charset="0"/>
              </a:rPr>
              <a:t>počúvať</a:t>
            </a:r>
          </a:p>
          <a:p>
            <a:pPr lvl="0"/>
            <a:endParaRPr lang="sk-SK" sz="3100" dirty="0" smtClean="0">
              <a:latin typeface="Comic Sans MS" pitchFamily="66" charset="0"/>
            </a:endParaRPr>
          </a:p>
          <a:p>
            <a:endParaRPr lang="sk-SK" sz="3100" dirty="0" smtClean="0">
              <a:latin typeface="Comic Sans MS" pitchFamily="66" charset="0"/>
            </a:endParaRPr>
          </a:p>
          <a:p>
            <a:pPr lvl="0"/>
            <a:endParaRPr lang="sk-SK" sz="3100" dirty="0" smtClean="0">
              <a:latin typeface="Comic Sans MS" pitchFamily="66" charset="0"/>
            </a:endParaRPr>
          </a:p>
          <a:p>
            <a:pPr>
              <a:buNone/>
            </a:pPr>
            <a:endParaRPr lang="sk-SK" sz="3100" dirty="0" smtClean="0">
              <a:latin typeface="Comic Sans MS" pitchFamily="66" charset="0"/>
            </a:endParaRPr>
          </a:p>
          <a:p>
            <a:endParaRPr lang="sk-SK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budeme rozvíjať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3100" dirty="0" smtClean="0">
                <a:latin typeface="Comic Sans MS" pitchFamily="66" charset="0"/>
              </a:rPr>
              <a:t>kúpa auta</a:t>
            </a:r>
          </a:p>
          <a:p>
            <a:pPr lvl="0"/>
            <a:endParaRPr lang="sk-SK" sz="3100" dirty="0" smtClean="0">
              <a:latin typeface="Comic Sans MS" pitchFamily="66" charset="0"/>
            </a:endParaRPr>
          </a:p>
          <a:p>
            <a:r>
              <a:rPr lang="sk-SK" sz="3100" dirty="0" smtClean="0">
                <a:latin typeface="Comic Sans MS" pitchFamily="66" charset="0"/>
              </a:rPr>
              <a:t>rekonštrukcia bytu</a:t>
            </a:r>
          </a:p>
          <a:p>
            <a:endParaRPr lang="sk-SK" sz="3100" dirty="0" smtClean="0">
              <a:latin typeface="Comic Sans MS" pitchFamily="66" charset="0"/>
            </a:endParaRPr>
          </a:p>
          <a:p>
            <a:r>
              <a:rPr lang="sk-SK" sz="3100" dirty="0" smtClean="0">
                <a:latin typeface="Comic Sans MS" pitchFamily="66" charset="0"/>
              </a:rPr>
              <a:t>získanie finančných prostriedkov</a:t>
            </a:r>
          </a:p>
          <a:p>
            <a:endParaRPr lang="sk-SK" sz="3100" dirty="0" smtClean="0">
              <a:latin typeface="Comic Sans MS" pitchFamily="66" charset="0"/>
            </a:endParaRPr>
          </a:p>
          <a:p>
            <a:pPr lvl="0"/>
            <a:r>
              <a:rPr lang="sk-SK" sz="3100" dirty="0" smtClean="0">
                <a:latin typeface="Comic Sans MS" pitchFamily="66" charset="0"/>
              </a:rPr>
              <a:t>maturita</a:t>
            </a:r>
          </a:p>
          <a:p>
            <a:pPr lvl="0">
              <a:buNone/>
            </a:pPr>
            <a:endParaRPr lang="sk-SK" sz="3100" dirty="0" smtClean="0">
              <a:latin typeface="Comic Sans MS" pitchFamily="66" charset="0"/>
            </a:endParaRPr>
          </a:p>
          <a:p>
            <a:pPr lvl="0"/>
            <a:r>
              <a:rPr lang="sk-SK" sz="3100" dirty="0" smtClean="0">
                <a:latin typeface="Comic Sans MS" pitchFamily="66" charset="0"/>
              </a:rPr>
              <a:t>seminárna práca</a:t>
            </a:r>
          </a:p>
          <a:p>
            <a:endParaRPr lang="sk-SK" sz="3100" dirty="0" smtClean="0">
              <a:latin typeface="Comic Sans MS" pitchFamily="66" charset="0"/>
            </a:endParaRPr>
          </a:p>
          <a:p>
            <a:pPr lvl="0"/>
            <a:endParaRPr lang="sk-SK" sz="3100" dirty="0" smtClean="0">
              <a:latin typeface="Comic Sans MS" pitchFamily="66" charset="0"/>
            </a:endParaRPr>
          </a:p>
          <a:p>
            <a:endParaRPr lang="sk-SK" sz="3100" dirty="0" smtClean="0">
              <a:latin typeface="Comic Sans MS" pitchFamily="66" charset="0"/>
            </a:endParaRPr>
          </a:p>
          <a:p>
            <a:pPr lvl="0"/>
            <a:endParaRPr lang="sk-SK" sz="3100" dirty="0" smtClean="0">
              <a:latin typeface="Comic Sans MS" pitchFamily="66" charset="0"/>
            </a:endParaRPr>
          </a:p>
          <a:p>
            <a:pPr>
              <a:buNone/>
            </a:pPr>
            <a:endParaRPr lang="sk-SK" sz="3100" dirty="0" smtClean="0">
              <a:latin typeface="Comic Sans MS" pitchFamily="66" charset="0"/>
            </a:endParaRPr>
          </a:p>
          <a:p>
            <a:endParaRPr lang="sk-SK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je to projekt?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sk-SK" sz="2400" dirty="0" smtClean="0">
              <a:latin typeface="Comic Sans MS" pitchFamily="66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</a:rPr>
              <a:t>zošit</a:t>
            </a:r>
          </a:p>
          <a:p>
            <a:pPr lvl="0">
              <a:buNone/>
            </a:pPr>
            <a:endParaRPr lang="sk-SK" sz="2800" dirty="0" smtClean="0">
              <a:latin typeface="Comic Sans MS" pitchFamily="66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</a:rPr>
              <a:t>Zakladač</a:t>
            </a:r>
          </a:p>
          <a:p>
            <a:pPr lvl="1"/>
            <a:r>
              <a:rPr lang="sk-SK" sz="2400" dirty="0" smtClean="0">
                <a:latin typeface="Comic Sans MS" pitchFamily="66" charset="0"/>
              </a:rPr>
              <a:t>materiály, ktoré dostanete</a:t>
            </a:r>
          </a:p>
          <a:p>
            <a:pPr lvl="1"/>
            <a:r>
              <a:rPr lang="sk-SK" sz="2400" dirty="0" smtClean="0">
                <a:latin typeface="Comic Sans MS" pitchFamily="66" charset="0"/>
              </a:rPr>
              <a:t>materiály, ktoré dostanete</a:t>
            </a:r>
          </a:p>
          <a:p>
            <a:pPr lvl="1"/>
            <a:r>
              <a:rPr lang="sk-SK" sz="2400" dirty="0" smtClean="0">
                <a:latin typeface="Comic Sans MS" pitchFamily="66" charset="0"/>
              </a:rPr>
              <a:t>Zakladač bude hodnotený</a:t>
            </a:r>
          </a:p>
          <a:p>
            <a:pPr lvl="1"/>
            <a:endParaRPr lang="sk-SK" sz="2400" dirty="0" smtClean="0">
              <a:latin typeface="Comic Sans MS" pitchFamily="66" charset="0"/>
            </a:endParaRPr>
          </a:p>
          <a:p>
            <a:pPr lvl="1"/>
            <a:endParaRPr lang="sk-SK" sz="2000" dirty="0" smtClean="0">
              <a:latin typeface="Comic Sans MS" pitchFamily="66" charset="0"/>
            </a:endParaRPr>
          </a:p>
          <a:p>
            <a:pPr lvl="0">
              <a:buNone/>
            </a:pPr>
            <a:endParaRPr lang="sk-SK" sz="2400" dirty="0" smtClean="0">
              <a:latin typeface="Comic Sans MS" pitchFamily="66" charset="0"/>
            </a:endParaRPr>
          </a:p>
          <a:p>
            <a:pPr lvl="0"/>
            <a:endParaRPr lang="sk-SK" sz="2400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budeme potrebovať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517232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sk-SK" sz="2400" dirty="0" smtClean="0">
              <a:latin typeface="Comic Sans MS" pitchFamily="66" charset="0"/>
            </a:endParaRPr>
          </a:p>
          <a:p>
            <a:pPr lvl="0"/>
            <a:r>
              <a:rPr lang="sk-SK" sz="2400" dirty="0" smtClean="0">
                <a:latin typeface="Comic Sans MS" pitchFamily="66" charset="0"/>
              </a:rPr>
              <a:t>zakladač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dodržiavanie termínov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plnenie úloh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pracovné a konzultačné listy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rozprávanie,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odborné spracovanie ankety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aktivitu na hodinách</a:t>
            </a:r>
          </a:p>
          <a:p>
            <a:pPr lvl="0"/>
            <a:endParaRPr lang="sk-SK" sz="2400" dirty="0" smtClean="0">
              <a:latin typeface="Comic Sans MS" pitchFamily="66" charset="0"/>
            </a:endParaRPr>
          </a:p>
          <a:p>
            <a:pPr lvl="0"/>
            <a:endParaRPr lang="sk-SK" sz="2400" dirty="0" smtClean="0">
              <a:latin typeface="Comic Sans MS" pitchFamily="66" charset="0"/>
            </a:endParaRPr>
          </a:p>
          <a:p>
            <a:pPr>
              <a:buNone/>
            </a:pP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Čo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budeme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hodnotiť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/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klasifikovať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v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prvom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polroku</a:t>
            </a:r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sk-SK" sz="2400" dirty="0" smtClean="0">
              <a:latin typeface="Comic Sans MS" pitchFamily="66" charset="0"/>
            </a:endParaRPr>
          </a:p>
          <a:p>
            <a:pPr lvl="0"/>
            <a:r>
              <a:rPr lang="sk-SK" sz="2400" dirty="0" smtClean="0">
                <a:latin typeface="Comic Sans MS" pitchFamily="66" charset="0"/>
              </a:rPr>
              <a:t>zakladač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dodržiavanie termínov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plnenie úloh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aktivitu na hodinách</a:t>
            </a:r>
          </a:p>
          <a:p>
            <a:pPr lvl="0"/>
            <a:r>
              <a:rPr lang="sk-SK" sz="2400" dirty="0" smtClean="0">
                <a:latin typeface="Comic Sans MS" pitchFamily="66" charset="0"/>
              </a:rPr>
              <a:t>Projekt – za každú oblasť samostatná známka</a:t>
            </a:r>
          </a:p>
          <a:p>
            <a:pPr lvl="1"/>
            <a:r>
              <a:rPr lang="sk-SK" sz="2000" dirty="0" smtClean="0">
                <a:latin typeface="Comic Sans MS" pitchFamily="66" charset="0"/>
              </a:rPr>
              <a:t>kreativita + obsah</a:t>
            </a:r>
          </a:p>
          <a:p>
            <a:pPr lvl="1"/>
            <a:r>
              <a:rPr lang="sk-SK" sz="2000" dirty="0" smtClean="0">
                <a:latin typeface="Comic Sans MS" pitchFamily="66" charset="0"/>
              </a:rPr>
              <a:t>formálna stránka projektu   </a:t>
            </a:r>
          </a:p>
          <a:p>
            <a:pPr lvl="1"/>
            <a:r>
              <a:rPr lang="sk-SK" sz="2000" dirty="0" err="1" smtClean="0">
                <a:latin typeface="Comic Sans MS" pitchFamily="66" charset="0"/>
              </a:rPr>
              <a:t>poster</a:t>
            </a:r>
            <a:endParaRPr lang="sk-SK" sz="2000" dirty="0" smtClean="0">
              <a:latin typeface="Comic Sans MS" pitchFamily="66" charset="0"/>
            </a:endParaRPr>
          </a:p>
          <a:p>
            <a:pPr lvl="1"/>
            <a:r>
              <a:rPr lang="sk-SK" sz="2000" dirty="0" smtClean="0">
                <a:latin typeface="Comic Sans MS" pitchFamily="66" charset="0"/>
              </a:rPr>
              <a:t>prezentácia</a:t>
            </a:r>
          </a:p>
          <a:p>
            <a:pPr lvl="0"/>
            <a:endParaRPr lang="sk-SK" sz="2400" dirty="0" smtClean="0">
              <a:latin typeface="Comic Sans MS" pitchFamily="66" charset="0"/>
            </a:endParaRPr>
          </a:p>
          <a:p>
            <a:pPr lvl="0"/>
            <a:endParaRPr lang="sk-SK" sz="2400" dirty="0" smtClean="0">
              <a:latin typeface="Comic Sans MS" pitchFamily="66" charset="0"/>
            </a:endParaRPr>
          </a:p>
          <a:p>
            <a:pPr>
              <a:buNone/>
            </a:pP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Čo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budeme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hodnotiť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/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klasifikovať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v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druhom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polroku</a:t>
            </a:r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r>
              <a:rPr lang="sk-SK" sz="2400" dirty="0" smtClean="0">
                <a:latin typeface="Comic Sans MS" pitchFamily="66" charset="0"/>
              </a:rPr>
              <a:t>za každú sledovanú časť  sa získavajú body</a:t>
            </a:r>
          </a:p>
          <a:p>
            <a:endParaRPr lang="sk-SK" sz="2400" dirty="0" smtClean="0">
              <a:latin typeface="Comic Sans MS" pitchFamily="66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</a:rPr>
              <a:t>Klasifikácia</a:t>
            </a:r>
            <a:r>
              <a:rPr lang="sk-SK" sz="2400" dirty="0" smtClean="0">
                <a:latin typeface="Comic Sans MS" pitchFamily="66" charset="0"/>
              </a:rPr>
              <a:t> : </a:t>
            </a:r>
          </a:p>
          <a:p>
            <a:pPr lvl="3"/>
            <a:r>
              <a:rPr lang="sk-SK" sz="2800" dirty="0" smtClean="0">
                <a:latin typeface="Comic Sans MS" pitchFamily="66" charset="0"/>
              </a:rPr>
              <a:t>100 – 90 % získaných bodov 	= 1</a:t>
            </a:r>
          </a:p>
          <a:p>
            <a:pPr lvl="3"/>
            <a:r>
              <a:rPr lang="sk-SK" sz="2800" dirty="0" smtClean="0">
                <a:latin typeface="Comic Sans MS" pitchFamily="66" charset="0"/>
              </a:rPr>
              <a:t>89 –  79 % získaných bodov 	= 2</a:t>
            </a:r>
          </a:p>
          <a:p>
            <a:pPr lvl="3"/>
            <a:r>
              <a:rPr lang="sk-SK" sz="2800" dirty="0" smtClean="0">
                <a:latin typeface="Comic Sans MS" pitchFamily="66" charset="0"/>
              </a:rPr>
              <a:t>78 – 68 % získaných bodov 	 = 3</a:t>
            </a:r>
          </a:p>
          <a:p>
            <a:pPr lvl="3"/>
            <a:r>
              <a:rPr lang="sk-SK" sz="2800" dirty="0" smtClean="0">
                <a:latin typeface="Comic Sans MS" pitchFamily="66" charset="0"/>
              </a:rPr>
              <a:t>67 – 57 % získaných  bodov 	 = 4</a:t>
            </a:r>
          </a:p>
          <a:p>
            <a:pPr lvl="3"/>
            <a:r>
              <a:rPr lang="sk-SK" sz="2800" dirty="0" smtClean="0">
                <a:latin typeface="Comic Sans MS" pitchFamily="66" charset="0"/>
              </a:rPr>
              <a:t>56 a menej % získaných bodov    = 5</a:t>
            </a:r>
          </a:p>
          <a:p>
            <a:pPr lvl="0"/>
            <a:endParaRPr lang="sk-SK" sz="2400" dirty="0" smtClean="0">
              <a:latin typeface="Comic Sans MS" pitchFamily="66" charset="0"/>
            </a:endParaRPr>
          </a:p>
          <a:p>
            <a:pPr>
              <a:buNone/>
            </a:pP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Hodnotenie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a klasifikácia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517232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k-SK" sz="2600" dirty="0" smtClean="0">
                <a:latin typeface="Comic Sans MS" pitchFamily="66" charset="0"/>
              </a:rPr>
              <a:t>vyhľadať problém, tému, čo ma zaujíma</a:t>
            </a:r>
          </a:p>
          <a:p>
            <a:endParaRPr lang="sk-SK" sz="2600" dirty="0" smtClean="0">
              <a:latin typeface="Comic Sans MS" pitchFamily="66" charset="0"/>
            </a:endParaRPr>
          </a:p>
          <a:p>
            <a:r>
              <a:rPr lang="sk-SK" sz="2600" dirty="0" smtClean="0">
                <a:latin typeface="Comic Sans MS" pitchFamily="66" charset="0"/>
              </a:rPr>
              <a:t>navrhnúť vlastný harmonogram práce</a:t>
            </a:r>
          </a:p>
          <a:p>
            <a:pPr>
              <a:buNone/>
            </a:pPr>
            <a:endParaRPr lang="sk-SK" sz="2600" dirty="0" smtClean="0">
              <a:latin typeface="Comic Sans MS" pitchFamily="66" charset="0"/>
            </a:endParaRPr>
          </a:p>
          <a:p>
            <a:pPr lvl="0"/>
            <a:r>
              <a:rPr lang="sk-SK" sz="2600" dirty="0" smtClean="0">
                <a:latin typeface="Comic Sans MS" pitchFamily="66" charset="0"/>
              </a:rPr>
              <a:t>získať rôzne typy informácií z rôznych zdrojov</a:t>
            </a:r>
          </a:p>
          <a:p>
            <a:pPr>
              <a:buNone/>
            </a:pPr>
            <a:endParaRPr lang="sk-SK" sz="2600" dirty="0" smtClean="0">
              <a:latin typeface="Comic Sans MS" pitchFamily="66" charset="0"/>
            </a:endParaRPr>
          </a:p>
          <a:p>
            <a:r>
              <a:rPr lang="sk-SK" sz="2600" dirty="0" smtClean="0">
                <a:latin typeface="Comic Sans MS" pitchFamily="66" charset="0"/>
              </a:rPr>
              <a:t>roztriediť ich a spracovať</a:t>
            </a:r>
          </a:p>
          <a:p>
            <a:endParaRPr lang="sk-SK" sz="2600" dirty="0" smtClean="0">
              <a:latin typeface="Comic Sans MS" pitchFamily="66" charset="0"/>
            </a:endParaRPr>
          </a:p>
          <a:p>
            <a:pPr lvl="0"/>
            <a:r>
              <a:rPr lang="sk-SK" sz="2600" dirty="0" smtClean="0">
                <a:latin typeface="Comic Sans MS" pitchFamily="66" charset="0"/>
              </a:rPr>
              <a:t>navrhnúť a posúdiť možnosti postupu, riešenia</a:t>
            </a:r>
          </a:p>
          <a:p>
            <a:pPr lvl="0"/>
            <a:endParaRPr lang="sk-SK" sz="2600" dirty="0" smtClean="0">
              <a:latin typeface="Comic Sans MS" pitchFamily="66" charset="0"/>
            </a:endParaRPr>
          </a:p>
          <a:p>
            <a:pPr lvl="0"/>
            <a:r>
              <a:rPr lang="sk-SK" sz="2600" dirty="0" smtClean="0">
                <a:latin typeface="Comic Sans MS" pitchFamily="66" charset="0"/>
              </a:rPr>
              <a:t>formulovať jednoduché závery</a:t>
            </a:r>
          </a:p>
          <a:p>
            <a:pPr>
              <a:buNone/>
            </a:pPr>
            <a:endParaRPr lang="sk-SK" sz="3100" dirty="0" smtClean="0">
              <a:latin typeface="Comic Sans MS" pitchFamily="66" charset="0"/>
            </a:endParaRPr>
          </a:p>
          <a:p>
            <a:endParaRPr lang="sk-SK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budem vedieť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sz="2800" dirty="0" smtClean="0">
                <a:latin typeface="Comic Sans MS" pitchFamily="66" charset="0"/>
              </a:rPr>
              <a:t>posúdiť rôzne riešenia a vybrať najlepšie</a:t>
            </a:r>
          </a:p>
          <a:p>
            <a:endParaRPr lang="sk-SK" sz="2800" dirty="0" smtClean="0">
              <a:latin typeface="Comic Sans MS" pitchFamily="66" charset="0"/>
            </a:endParaRPr>
          </a:p>
          <a:p>
            <a:pPr lvl="0"/>
            <a:r>
              <a:rPr lang="sk-SK" sz="2800" dirty="0" smtClean="0">
                <a:latin typeface="Comic Sans MS" pitchFamily="66" charset="0"/>
              </a:rPr>
              <a:t>využiť pri práci IKT</a:t>
            </a:r>
          </a:p>
          <a:p>
            <a:pPr>
              <a:buNone/>
            </a:pPr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prezentovať svoje produkty, názory</a:t>
            </a:r>
          </a:p>
          <a:p>
            <a:pPr>
              <a:buNone/>
            </a:pPr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použiť rôzne typy prezentácií – </a:t>
            </a:r>
            <a:r>
              <a:rPr lang="sk-SK" sz="2800" dirty="0" err="1" smtClean="0">
                <a:latin typeface="Comic Sans MS" pitchFamily="66" charset="0"/>
              </a:rPr>
              <a:t>poster</a:t>
            </a:r>
            <a:endParaRPr lang="sk-SK" sz="2800" dirty="0" smtClean="0">
              <a:latin typeface="Comic Sans MS" pitchFamily="66" charset="0"/>
            </a:endParaRPr>
          </a:p>
          <a:p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prijať kompromis, stanovisko inej strany</a:t>
            </a:r>
          </a:p>
          <a:p>
            <a:pPr lvl="0"/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chápať a rešpektovať hodnoty duševného vlastníctva</a:t>
            </a:r>
          </a:p>
          <a:p>
            <a:pPr>
              <a:buNone/>
            </a:pPr>
            <a:endParaRPr lang="sk-SK" sz="3100" dirty="0" smtClean="0">
              <a:latin typeface="Comic Sans MS" pitchFamily="66" charset="0"/>
            </a:endParaRPr>
          </a:p>
          <a:p>
            <a:endParaRPr lang="sk-SK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budem vedieť</a:t>
            </a:r>
            <a:endParaRPr lang="sk-SK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sk-SK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err="1" smtClean="0">
                <a:latin typeface="Comic Sans MS" pitchFamily="66" charset="0"/>
              </a:rPr>
              <a:t>sebaspoznávanie</a:t>
            </a:r>
            <a:r>
              <a:rPr lang="sk-SK" dirty="0" smtClean="0">
                <a:latin typeface="Comic Sans MS" pitchFamily="66" charset="0"/>
              </a:rPr>
              <a:t> – aký som, </a:t>
            </a: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Comic Sans MS" pitchFamily="66" charset="0"/>
              </a:rPr>
              <a:t>o čo sa zaujímam, čo ma baví</a:t>
            </a: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Comic Sans MS" pitchFamily="66" charset="0"/>
              </a:rPr>
              <a:t>oblasti : Človek a príroda		</a:t>
            </a:r>
          </a:p>
          <a:p>
            <a:pPr>
              <a:buNone/>
            </a:pPr>
            <a:r>
              <a:rPr lang="sk-SK" dirty="0" smtClean="0">
                <a:latin typeface="Comic Sans MS" pitchFamily="66" charset="0"/>
              </a:rPr>
              <a:t>			Človek a spoločnosť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Vyhľadať problém/tému, čo ma zaujíma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4575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800" b="1" dirty="0" smtClean="0"/>
          </a:p>
          <a:p>
            <a:r>
              <a:rPr lang="sk-SK" sz="2800" dirty="0" smtClean="0">
                <a:latin typeface="Comic Sans MS" pitchFamily="66" charset="0"/>
              </a:rPr>
              <a:t> vyberieme si dve témy = projekty</a:t>
            </a:r>
          </a:p>
          <a:p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jeden z oblasti : Človek a príroda</a:t>
            </a:r>
          </a:p>
          <a:p>
            <a:pPr>
              <a:buNone/>
            </a:pPr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 smtClean="0">
                <a:latin typeface="Comic Sans MS" pitchFamily="66" charset="0"/>
              </a:rPr>
              <a:t>jeden z oblasti : Človek a spoločnosť</a:t>
            </a:r>
          </a:p>
          <a:p>
            <a:endParaRPr lang="sk-SK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Čo budeme robiť</a:t>
            </a:r>
            <a:endParaRPr lang="sk-SK" sz="1600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latin typeface="Comic Sans MS" pitchFamily="66" charset="0"/>
              </a:rPr>
              <a:t>Musím vedieť:</a:t>
            </a: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čo urobiť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ako to urobiť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kedy to urobiť</a:t>
            </a:r>
          </a:p>
          <a:p>
            <a:endParaRPr lang="sk-SK" dirty="0" smtClean="0">
              <a:latin typeface="Comic Sans MS" pitchFamily="66" charset="0"/>
            </a:endParaRP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endParaRPr lang="sk-SK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itchFamily="66" charset="0"/>
              </a:rPr>
              <a:t>Navrhnúť vlastný harmonogram</a:t>
            </a:r>
            <a:endParaRPr lang="sk-SK" sz="2800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k-SK" sz="2400" dirty="0" smtClean="0"/>
          </a:p>
          <a:p>
            <a:pPr lvl="1"/>
            <a:r>
              <a:rPr lang="sk-SK" sz="2800" dirty="0" smtClean="0">
                <a:latin typeface="Comic Sans MS" pitchFamily="66" charset="0"/>
              </a:rPr>
              <a:t>Vypracovať dva projekty</a:t>
            </a:r>
          </a:p>
          <a:p>
            <a:pPr lvl="1"/>
            <a:endParaRPr lang="sk-SK" sz="2800" dirty="0" smtClean="0">
              <a:latin typeface="Comic Sans MS" pitchFamily="66" charset="0"/>
            </a:endParaRPr>
          </a:p>
          <a:p>
            <a:pPr lvl="1"/>
            <a:endParaRPr lang="sk-SK" sz="2800" dirty="0" smtClean="0">
              <a:latin typeface="Comic Sans MS" pitchFamily="66" charset="0"/>
            </a:endParaRPr>
          </a:p>
          <a:p>
            <a:pPr lvl="1"/>
            <a:r>
              <a:rPr lang="sk-SK" sz="2800" dirty="0" smtClean="0">
                <a:latin typeface="Comic Sans MS" pitchFamily="66" charset="0"/>
              </a:rPr>
              <a:t>Urobiť dva </a:t>
            </a:r>
            <a:r>
              <a:rPr lang="sk-SK" sz="2800" dirty="0" err="1" smtClean="0">
                <a:latin typeface="Comic Sans MS" pitchFamily="66" charset="0"/>
              </a:rPr>
              <a:t>postery</a:t>
            </a:r>
            <a:endParaRPr lang="sk-SK" sz="2800" dirty="0" smtClean="0">
              <a:latin typeface="Comic Sans MS" pitchFamily="66" charset="0"/>
            </a:endParaRPr>
          </a:p>
          <a:p>
            <a:pPr lvl="1"/>
            <a:endParaRPr lang="sk-SK" sz="2800" dirty="0" smtClean="0">
              <a:latin typeface="Comic Sans MS" pitchFamily="66" charset="0"/>
            </a:endParaRPr>
          </a:p>
          <a:p>
            <a:pPr lvl="1"/>
            <a:endParaRPr lang="sk-SK" sz="2800" dirty="0" smtClean="0">
              <a:latin typeface="Comic Sans MS" pitchFamily="66" charset="0"/>
            </a:endParaRPr>
          </a:p>
          <a:p>
            <a:pPr lvl="1"/>
            <a:r>
              <a:rPr lang="sk-SK" sz="2800" dirty="0" smtClean="0">
                <a:latin typeface="Comic Sans MS" pitchFamily="66" charset="0"/>
              </a:rPr>
              <a:t>Prezentovať svoje práce pred publikom</a:t>
            </a:r>
          </a:p>
          <a:p>
            <a:pPr lvl="1"/>
            <a:endParaRPr lang="sk-SK" sz="2800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Čo urobiť? 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získať informácie</a:t>
            </a: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roztriediť ich</a:t>
            </a: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spracovať ich</a:t>
            </a: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napísať projekt</a:t>
            </a: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vyrobiť </a:t>
            </a:r>
            <a:r>
              <a:rPr lang="sk-SK" sz="2800" dirty="0" err="1" smtClean="0">
                <a:latin typeface="Comic Sans MS" pitchFamily="66" charset="0"/>
              </a:rPr>
              <a:t>poster</a:t>
            </a:r>
            <a:endParaRPr lang="sk-SK" sz="28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naučiť sa projekt</a:t>
            </a:r>
          </a:p>
          <a:p>
            <a:pPr lvl="1">
              <a:buFont typeface="Wingdings" pitchFamily="2" charset="2"/>
              <a:buChar char="ü"/>
            </a:pPr>
            <a:r>
              <a:rPr lang="sk-SK" sz="2800" dirty="0" smtClean="0">
                <a:latin typeface="Comic Sans MS" pitchFamily="66" charset="0"/>
              </a:rPr>
              <a:t>prezentovať svoje práce pred publikom</a:t>
            </a:r>
          </a:p>
          <a:p>
            <a:pPr lvl="1"/>
            <a:endParaRPr lang="sk-SK" sz="2800" dirty="0" smtClean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Comic Sans MS" pitchFamily="66" charset="0"/>
              </a:rPr>
              <a:t>Ako to urobiť? 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8924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426</Words>
  <Application>Microsoft Office PowerPoint</Application>
  <PresentationFormat>Prezentácia na obrazovke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Hala</vt:lpstr>
      <vt:lpstr>Tvorba projektu a prezentačné zručnosti</vt:lpstr>
      <vt:lpstr>Čo je to projekt?</vt:lpstr>
      <vt:lpstr>Čo budem vedieť</vt:lpstr>
      <vt:lpstr>Čo budem vedieť</vt:lpstr>
      <vt:lpstr>Vyhľadať problém/tému, čo ma zaujíma</vt:lpstr>
      <vt:lpstr>Čo budeme robiť</vt:lpstr>
      <vt:lpstr>Navrhnúť vlastný harmonogram</vt:lpstr>
      <vt:lpstr>Čo urobiť? </vt:lpstr>
      <vt:lpstr>Ako to urobiť? </vt:lpstr>
      <vt:lpstr>Kedy to urobiť? </vt:lpstr>
      <vt:lpstr>Získať informácie z rôznych zdrojov </vt:lpstr>
      <vt:lpstr> Vedecká knižnica</vt:lpstr>
      <vt:lpstr> Internet</vt:lpstr>
      <vt:lpstr> Anketa - prieskum</vt:lpstr>
      <vt:lpstr>roztriediť informácie  a spracovať ich  </vt:lpstr>
      <vt:lpstr>Rozsah práce/projektu</vt:lpstr>
      <vt:lpstr> použiť rôzne typy prezentácií – poster </vt:lpstr>
      <vt:lpstr> prezentovať svoje produkty, názory  </vt:lpstr>
      <vt:lpstr>Čo budeme rozvíjať</vt:lpstr>
      <vt:lpstr>Čo budeme potrebovať</vt:lpstr>
      <vt:lpstr> Čo budeme hodnotiť/klasifikovať v prvom polroku </vt:lpstr>
      <vt:lpstr> Čo budeme hodnotiť/klasifikovať v druhom polroku </vt:lpstr>
      <vt:lpstr>Hodnotenie a klasifikácia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Formálna stránka projektu</dc:title>
  <dc:creator>Ludka</dc:creator>
  <cp:lastModifiedBy>Ludka</cp:lastModifiedBy>
  <cp:revision>35</cp:revision>
  <dcterms:created xsi:type="dcterms:W3CDTF">2012-11-18T08:51:56Z</dcterms:created>
  <dcterms:modified xsi:type="dcterms:W3CDTF">2013-08-16T06:30:18Z</dcterms:modified>
</cp:coreProperties>
</file>