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4" r:id="rId3"/>
    <p:sldId id="257" r:id="rId4"/>
    <p:sldId id="260" r:id="rId5"/>
    <p:sldId id="261" r:id="rId6"/>
    <p:sldId id="270" r:id="rId7"/>
    <p:sldId id="266" r:id="rId8"/>
    <p:sldId id="265" r:id="rId9"/>
    <p:sldId id="263" r:id="rId10"/>
    <p:sldId id="258" r:id="rId11"/>
    <p:sldId id="268" r:id="rId12"/>
    <p:sldId id="271" r:id="rId13"/>
    <p:sldId id="272" r:id="rId14"/>
    <p:sldId id="277" r:id="rId15"/>
    <p:sldId id="276" r:id="rId16"/>
    <p:sldId id="267" r:id="rId17"/>
    <p:sldId id="275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75" d="100"/>
          <a:sy n="75" d="100"/>
        </p:scale>
        <p:origin x="-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6F2-C3EF-47BA-99F9-3D449D36D730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BA47D-DCD1-4F36-8443-44D4D51E30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783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A47D-DCD1-4F36-8443-44D4D51E306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74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Obdĺžnik so šikmým zaobleným rohom 16">
            <a:hlinkClick r:id="" action="ppaction://hlinkshowjump?jump=endshow"/>
          </p:cNvPr>
          <p:cNvSpPr/>
          <p:nvPr userDrawn="1"/>
        </p:nvSpPr>
        <p:spPr>
          <a:xfrm>
            <a:off x="8081056" y="5629224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koniec</a:t>
            </a:r>
            <a:endParaRPr lang="sk-SK" sz="1200" dirty="0"/>
          </a:p>
        </p:txBody>
      </p:sp>
      <p:sp>
        <p:nvSpPr>
          <p:cNvPr id="18" name="Obdĺžnik so šikmým zaobleným rohom 17">
            <a:hlinkClick r:id="" action="ppaction://hlinkshowjump?jump=previousslide"/>
          </p:cNvPr>
          <p:cNvSpPr/>
          <p:nvPr userDrawn="1"/>
        </p:nvSpPr>
        <p:spPr>
          <a:xfrm>
            <a:off x="8053548" y="5057204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späť</a:t>
            </a:r>
            <a:endParaRPr lang="sk-SK" sz="1200" dirty="0"/>
          </a:p>
        </p:txBody>
      </p:sp>
      <p:sp>
        <p:nvSpPr>
          <p:cNvPr id="19" name="Obdĺžnik so šikmým zaobleným rohom 18">
            <a:hlinkClick r:id="" action="ppaction://hlinkshowjump?jump=nextslide"/>
          </p:cNvPr>
          <p:cNvSpPr/>
          <p:nvPr userDrawn="1"/>
        </p:nvSpPr>
        <p:spPr>
          <a:xfrm>
            <a:off x="8053548" y="4509120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ďalej</a:t>
            </a:r>
            <a:endParaRPr lang="sk-SK" sz="1200" dirty="0"/>
          </a:p>
        </p:txBody>
      </p:sp>
      <p:sp>
        <p:nvSpPr>
          <p:cNvPr id="20" name="Slnko 19"/>
          <p:cNvSpPr/>
          <p:nvPr userDrawn="1"/>
        </p:nvSpPr>
        <p:spPr>
          <a:xfrm>
            <a:off x="8157075" y="204044"/>
            <a:ext cx="781527" cy="84276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Slnko 15"/>
          <p:cNvSpPr/>
          <p:nvPr userDrawn="1"/>
        </p:nvSpPr>
        <p:spPr>
          <a:xfrm>
            <a:off x="8157075" y="204044"/>
            <a:ext cx="781527" cy="84276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so šikmým zaobleným rohom 14">
            <a:hlinkClick r:id="" action="ppaction://hlinkshowjump?jump=endshow"/>
          </p:cNvPr>
          <p:cNvSpPr/>
          <p:nvPr userDrawn="1"/>
        </p:nvSpPr>
        <p:spPr>
          <a:xfrm>
            <a:off x="8081056" y="5629224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koniec</a:t>
            </a:r>
            <a:endParaRPr lang="sk-SK" sz="1200" dirty="0"/>
          </a:p>
        </p:txBody>
      </p:sp>
      <p:sp>
        <p:nvSpPr>
          <p:cNvPr id="16" name="Obdĺžnik so šikmým zaobleným rohom 15">
            <a:hlinkClick r:id="" action="ppaction://hlinkshowjump?jump=previousslide"/>
          </p:cNvPr>
          <p:cNvSpPr/>
          <p:nvPr userDrawn="1"/>
        </p:nvSpPr>
        <p:spPr>
          <a:xfrm>
            <a:off x="8053548" y="5057204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späť</a:t>
            </a:r>
            <a:endParaRPr lang="sk-SK" sz="1200" dirty="0"/>
          </a:p>
        </p:txBody>
      </p:sp>
      <p:sp>
        <p:nvSpPr>
          <p:cNvPr id="17" name="Obdĺžnik so šikmým zaobleným rohom 16">
            <a:hlinkClick r:id="" action="ppaction://hlinkshowjump?jump=nextslide"/>
          </p:cNvPr>
          <p:cNvSpPr/>
          <p:nvPr userDrawn="1"/>
        </p:nvSpPr>
        <p:spPr>
          <a:xfrm>
            <a:off x="8053548" y="4509120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ďalej</a:t>
            </a:r>
            <a:endParaRPr lang="sk-SK" sz="1200" dirty="0"/>
          </a:p>
        </p:txBody>
      </p:sp>
      <p:sp>
        <p:nvSpPr>
          <p:cNvPr id="18" name="Slnko 17"/>
          <p:cNvSpPr/>
          <p:nvPr userDrawn="1"/>
        </p:nvSpPr>
        <p:spPr>
          <a:xfrm>
            <a:off x="8157075" y="204044"/>
            <a:ext cx="781527" cy="84276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so šikmým zaobleným rohom 5">
            <a:hlinkClick r:id="" action="ppaction://hlinkshowjump?jump=endshow"/>
          </p:cNvPr>
          <p:cNvSpPr/>
          <p:nvPr userDrawn="1"/>
        </p:nvSpPr>
        <p:spPr>
          <a:xfrm>
            <a:off x="8081056" y="5629224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koniec</a:t>
            </a:r>
            <a:endParaRPr lang="sk-SK" sz="1200" dirty="0"/>
          </a:p>
        </p:txBody>
      </p:sp>
      <p:sp>
        <p:nvSpPr>
          <p:cNvPr id="7" name="Obdĺžnik so šikmým zaobleným rohom 6">
            <a:hlinkClick r:id="" action="ppaction://hlinkshowjump?jump=previousslide"/>
          </p:cNvPr>
          <p:cNvSpPr/>
          <p:nvPr userDrawn="1"/>
        </p:nvSpPr>
        <p:spPr>
          <a:xfrm>
            <a:off x="8053548" y="5057204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späť</a:t>
            </a:r>
            <a:endParaRPr lang="sk-SK" sz="1200" dirty="0"/>
          </a:p>
        </p:txBody>
      </p:sp>
      <p:sp>
        <p:nvSpPr>
          <p:cNvPr id="8" name="Obdĺžnik so šikmým zaobleným rohom 7">
            <a:hlinkClick r:id="" action="ppaction://hlinkshowjump?jump=nextslide"/>
          </p:cNvPr>
          <p:cNvSpPr/>
          <p:nvPr userDrawn="1"/>
        </p:nvSpPr>
        <p:spPr>
          <a:xfrm>
            <a:off x="8053548" y="4509120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ďalej</a:t>
            </a:r>
            <a:endParaRPr lang="sk-SK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Slnko 12"/>
          <p:cNvSpPr/>
          <p:nvPr userDrawn="1"/>
        </p:nvSpPr>
        <p:spPr>
          <a:xfrm>
            <a:off x="8157075" y="204044"/>
            <a:ext cx="781527" cy="84276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5" name="Obdĺžnik so šikmým zaobleným rohom 4"/>
          <p:cNvSpPr/>
          <p:nvPr userDrawn="1"/>
        </p:nvSpPr>
        <p:spPr>
          <a:xfrm>
            <a:off x="7884368" y="4365104"/>
            <a:ext cx="899988" cy="50405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ďalej</a:t>
            </a:r>
            <a:endParaRPr lang="sk-SK" dirty="0"/>
          </a:p>
        </p:txBody>
      </p:sp>
      <p:sp>
        <p:nvSpPr>
          <p:cNvPr id="14" name="Obdĺžnik so šikmým zaobleným rohom 13"/>
          <p:cNvSpPr/>
          <p:nvPr userDrawn="1"/>
        </p:nvSpPr>
        <p:spPr>
          <a:xfrm>
            <a:off x="7884368" y="5517232"/>
            <a:ext cx="899988" cy="50405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koniec</a:t>
            </a:r>
            <a:endParaRPr lang="sk-SK" dirty="0"/>
          </a:p>
        </p:txBody>
      </p:sp>
      <p:sp>
        <p:nvSpPr>
          <p:cNvPr id="15" name="Obdĺžnik so šikmým zaobleným rohom 14"/>
          <p:cNvSpPr/>
          <p:nvPr userDrawn="1"/>
        </p:nvSpPr>
        <p:spPr>
          <a:xfrm>
            <a:off x="7884368" y="4921932"/>
            <a:ext cx="899988" cy="50405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späť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6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6" name="Slnko 15"/>
          <p:cNvSpPr/>
          <p:nvPr userDrawn="1"/>
        </p:nvSpPr>
        <p:spPr>
          <a:xfrm>
            <a:off x="8157075" y="204044"/>
            <a:ext cx="781527" cy="84276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505FFC-8420-4B58-9285-CA199B890E89}" type="datetimeFigureOut">
              <a:rPr lang="sk-SK" smtClean="0"/>
              <a:t>27. 4. 2014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943CF8-C454-4E71-BF7B-57F0B3199323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Obdĺžnik so šikmým zaobleným rohom 14">
            <a:hlinkClick r:id="" action="ppaction://hlinkshowjump?jump=endshow"/>
          </p:cNvPr>
          <p:cNvSpPr/>
          <p:nvPr userDrawn="1"/>
        </p:nvSpPr>
        <p:spPr>
          <a:xfrm>
            <a:off x="8081056" y="5629224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koniec</a:t>
            </a:r>
            <a:endParaRPr lang="sk-SK" sz="1200" dirty="0"/>
          </a:p>
        </p:txBody>
      </p:sp>
      <p:sp>
        <p:nvSpPr>
          <p:cNvPr id="16" name="Obdĺžnik so šikmým zaobleným rohom 15">
            <a:hlinkClick r:id="" action="ppaction://hlinkshowjump?jump=previousslide"/>
          </p:cNvPr>
          <p:cNvSpPr/>
          <p:nvPr userDrawn="1"/>
        </p:nvSpPr>
        <p:spPr>
          <a:xfrm>
            <a:off x="8053548" y="5057204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späť</a:t>
            </a:r>
            <a:endParaRPr lang="sk-SK" sz="1200" dirty="0"/>
          </a:p>
        </p:txBody>
      </p:sp>
      <p:sp>
        <p:nvSpPr>
          <p:cNvPr id="22" name="Obdĺžnik so šikmým zaobleným rohom 21">
            <a:hlinkClick r:id="" action="ppaction://hlinkshowjump?jump=nextslide"/>
          </p:cNvPr>
          <p:cNvSpPr/>
          <p:nvPr userDrawn="1"/>
        </p:nvSpPr>
        <p:spPr>
          <a:xfrm>
            <a:off x="8053548" y="4509120"/>
            <a:ext cx="842392" cy="482352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ďalej</a:t>
            </a:r>
            <a:endParaRPr lang="sk-SK" sz="1200" dirty="0"/>
          </a:p>
        </p:txBody>
      </p:sp>
      <p:sp>
        <p:nvSpPr>
          <p:cNvPr id="7" name="Slnko 6"/>
          <p:cNvSpPr/>
          <p:nvPr userDrawn="1"/>
        </p:nvSpPr>
        <p:spPr>
          <a:xfrm>
            <a:off x="8157075" y="204044"/>
            <a:ext cx="781527" cy="842764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20" r:id="rId8"/>
    <p:sldLayoutId id="2147483716" r:id="rId9"/>
    <p:sldLayoutId id="2147483717" r:id="rId10"/>
    <p:sldLayoutId id="2147483718" r:id="rId11"/>
    <p:sldLayoutId id="214748371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Grafická stránka jazyka </a:t>
            </a:r>
            <a:b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ABECEDA</a:t>
            </a:r>
            <a:endParaRPr lang="sk-SK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Podnadpis 14"/>
          <p:cNvSpPr>
            <a:spLocks noGrp="1"/>
          </p:cNvSpPr>
          <p:nvPr>
            <p:ph type="subTitle" idx="4294967295"/>
          </p:nvPr>
        </p:nvSpPr>
        <p:spPr>
          <a:xfrm>
            <a:off x="1619672" y="3068960"/>
            <a:ext cx="6400800" cy="147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dirty="0" smtClean="0">
                <a:solidFill>
                  <a:schemeClr val="accent4">
                    <a:lumMod val="50000"/>
                  </a:schemeClr>
                </a:solidFill>
              </a:rPr>
              <a:t>Mgr. Helena Majerová</a:t>
            </a:r>
            <a:endParaRPr lang="sk-SK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 smtClean="0"/>
              <a:t>Priraď</a:t>
            </a:r>
            <a:r>
              <a:rPr lang="en-US" sz="4000" dirty="0" smtClean="0"/>
              <a:t> </a:t>
            </a:r>
            <a:r>
              <a:rPr lang="en-US" sz="4000" dirty="0" err="1" smtClean="0"/>
              <a:t>krajiny</a:t>
            </a:r>
            <a:r>
              <a:rPr lang="en-US" sz="4000" dirty="0" smtClean="0"/>
              <a:t> k </a:t>
            </a:r>
            <a:r>
              <a:rPr lang="en-US" sz="4000" dirty="0" err="1" smtClean="0"/>
              <a:t>druhom</a:t>
            </a:r>
            <a:r>
              <a:rPr lang="en-US" sz="4000" dirty="0" smtClean="0"/>
              <a:t> </a:t>
            </a:r>
            <a:r>
              <a:rPr lang="en-US" sz="4000" dirty="0" err="1" smtClean="0"/>
              <a:t>abecedy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en-US" sz="2700" i="1" dirty="0" err="1" smtClean="0"/>
              <a:t>Taliansko</a:t>
            </a:r>
            <a:r>
              <a:rPr lang="en-US" sz="2700" i="1" dirty="0" smtClean="0"/>
              <a:t>, </a:t>
            </a:r>
            <a:r>
              <a:rPr lang="en-US" sz="2700" i="1" dirty="0" err="1" smtClean="0"/>
              <a:t>Rusko</a:t>
            </a:r>
            <a:r>
              <a:rPr lang="en-US" sz="2700" i="1" dirty="0" smtClean="0"/>
              <a:t>, </a:t>
            </a:r>
            <a:r>
              <a:rPr lang="en-US" sz="2700" i="1" dirty="0" err="1" smtClean="0"/>
              <a:t>Nemecko</a:t>
            </a:r>
            <a:r>
              <a:rPr lang="en-US" sz="2700" i="1" dirty="0" smtClean="0"/>
              <a:t>, </a:t>
            </a:r>
            <a:r>
              <a:rPr lang="en-US" sz="2700" i="1" dirty="0" err="1" smtClean="0"/>
              <a:t>Slovensko</a:t>
            </a:r>
            <a:r>
              <a:rPr lang="en-US" sz="2700" i="1" dirty="0" smtClean="0"/>
              <a:t>,  </a:t>
            </a:r>
            <a:r>
              <a:rPr lang="en-US" sz="2700" i="1" dirty="0" err="1" smtClean="0"/>
              <a:t>Grécko</a:t>
            </a:r>
            <a:r>
              <a:rPr lang="en-US" sz="2700" i="1" dirty="0" smtClean="0"/>
              <a:t>, </a:t>
            </a:r>
            <a:r>
              <a:rPr lang="en-US" sz="2700" i="1" dirty="0" err="1" smtClean="0"/>
              <a:t>Anglicko</a:t>
            </a:r>
            <a:r>
              <a:rPr lang="en-US" sz="2700" i="1" dirty="0" smtClean="0"/>
              <a:t>, </a:t>
            </a:r>
            <a:r>
              <a:rPr lang="en-US" sz="2700" i="1" dirty="0" err="1" smtClean="0"/>
              <a:t>Bulharsko</a:t>
            </a:r>
            <a:r>
              <a:rPr lang="sk-SK" sz="2700" i="1" dirty="0" smtClean="0"/>
              <a:t/>
            </a:r>
            <a:br>
              <a:rPr lang="sk-SK" sz="2700" i="1" dirty="0" smtClean="0"/>
            </a:br>
            <a:r>
              <a:rPr lang="en-US" sz="2700" b="0" i="1" dirty="0" smtClean="0"/>
              <a:t>                                                     </a:t>
            </a:r>
            <a:r>
              <a:rPr lang="en-US" sz="2700" b="0" i="1" dirty="0"/>
              <a:t>        </a:t>
            </a:r>
            <a:endParaRPr lang="sk-SK" sz="4000" b="0" i="1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51597"/>
              </p:ext>
            </p:extLst>
          </p:nvPr>
        </p:nvGraphicFramePr>
        <p:xfrm>
          <a:off x="611560" y="1628800"/>
          <a:ext cx="7992888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721421"/>
                <a:gridCol w="6271467"/>
              </a:tblGrid>
              <a:tr h="5101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latinka</a:t>
                      </a:r>
                      <a:endParaRPr lang="sk-SK" sz="11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sk-SK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cyrilika</a:t>
                      </a:r>
                      <a:endParaRPr lang="sk-SK" sz="3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sk-SK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grécka</a:t>
                      </a: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sk-SK" sz="11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sk-SK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75593"/>
              </p:ext>
            </p:extLst>
          </p:nvPr>
        </p:nvGraphicFramePr>
        <p:xfrm>
          <a:off x="611560" y="3501009"/>
          <a:ext cx="7416824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1590072"/>
                <a:gridCol w="5826752"/>
              </a:tblGrid>
              <a:tr h="4560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latinka</a:t>
                      </a:r>
                      <a:endParaRPr lang="sk-SK" sz="3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Taliansko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4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Nemecko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4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Slovensko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4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Anglicko</a:t>
                      </a:r>
                      <a:endParaRPr lang="sk-SK" sz="3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Calibri"/>
                          <a:ea typeface="Calibri"/>
                          <a:cs typeface="Arial"/>
                        </a:rPr>
                        <a:t>cyrilika</a:t>
                      </a:r>
                      <a:endParaRPr lang="sk-SK" sz="3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Rusko</a:t>
                      </a: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Bulharsko</a:t>
                      </a:r>
                      <a:endParaRPr lang="sk-SK" sz="3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Calibri"/>
                          <a:ea typeface="Calibri"/>
                          <a:cs typeface="Arial"/>
                        </a:rPr>
                        <a:t>grécka </a:t>
                      </a:r>
                      <a:endParaRPr lang="sk-SK" sz="3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Grécko</a:t>
                      </a:r>
                      <a:endParaRPr lang="sk-SK" sz="3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8041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5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7504" y="1196752"/>
            <a:ext cx="7740848" cy="4929411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tx1"/>
                </a:solidFill>
              </a:rPr>
              <a:t>Študujem na __</a:t>
            </a:r>
            <a:r>
              <a:rPr lang="sk-SK" dirty="0" err="1">
                <a:solidFill>
                  <a:schemeClr val="tx1"/>
                </a:solidFill>
              </a:rPr>
              <a:t>niverzite</a:t>
            </a:r>
            <a:r>
              <a:rPr lang="sk-SK" dirty="0">
                <a:solidFill>
                  <a:schemeClr val="tx1"/>
                </a:solidFill>
              </a:rPr>
              <a:t> v hlavnom meste. Bývam v starom dome, </a:t>
            </a:r>
            <a:r>
              <a:rPr lang="sk-SK" dirty="0" err="1">
                <a:solidFill>
                  <a:schemeClr val="tx1"/>
                </a:solidFill>
              </a:rPr>
              <a:t>ktor</a:t>
            </a:r>
            <a:r>
              <a:rPr lang="sk-SK" dirty="0">
                <a:solidFill>
                  <a:schemeClr val="tx1"/>
                </a:solidFill>
              </a:rPr>
              <a:t>__ má obloky do </a:t>
            </a:r>
            <a:r>
              <a:rPr lang="sk-SK" dirty="0" err="1">
                <a:solidFill>
                  <a:schemeClr val="tx1"/>
                </a:solidFill>
              </a:rPr>
              <a:t>ú__kej</a:t>
            </a:r>
            <a:r>
              <a:rPr lang="sk-SK" dirty="0">
                <a:solidFill>
                  <a:schemeClr val="tx1"/>
                </a:solidFill>
              </a:rPr>
              <a:t> uličky. Bývam sám. Izba je tmavá, zaprataná starým, </a:t>
            </a:r>
            <a:r>
              <a:rPr lang="sk-SK" dirty="0" err="1">
                <a:solidFill>
                  <a:schemeClr val="tx1"/>
                </a:solidFill>
              </a:rPr>
              <a:t>kamarátsk__m</a:t>
            </a:r>
            <a:r>
              <a:rPr lang="sk-SK" dirty="0">
                <a:solidFill>
                  <a:schemeClr val="tx1"/>
                </a:solidFill>
              </a:rPr>
              <a:t> nábytkom. Zvlášť </a:t>
            </a:r>
            <a:r>
              <a:rPr lang="sk-SK" dirty="0" err="1">
                <a:solidFill>
                  <a:schemeClr val="tx1"/>
                </a:solidFill>
              </a:rPr>
              <a:t>d__verne</a:t>
            </a:r>
            <a:r>
              <a:rPr lang="sk-SK" dirty="0">
                <a:solidFill>
                  <a:schemeClr val="tx1"/>
                </a:solidFill>
              </a:rPr>
              <a:t> som sa skamarátil s </a:t>
            </a:r>
            <a:r>
              <a:rPr lang="sk-SK" dirty="0" err="1">
                <a:solidFill>
                  <a:schemeClr val="tx1"/>
                </a:solidFill>
              </a:rPr>
              <a:t>ťa__kým</a:t>
            </a:r>
            <a:r>
              <a:rPr lang="sk-SK" dirty="0">
                <a:solidFill>
                  <a:schemeClr val="tx1"/>
                </a:solidFill>
              </a:rPr>
              <a:t> koženým kreslom. Jeho široké náručie je vždy ochotne otvorené. Rád sa doň </a:t>
            </a:r>
            <a:r>
              <a:rPr lang="sk-SK" dirty="0" err="1">
                <a:solidFill>
                  <a:schemeClr val="tx1"/>
                </a:solidFill>
              </a:rPr>
              <a:t>zabor__m</a:t>
            </a:r>
            <a:r>
              <a:rPr lang="sk-SK" dirty="0">
                <a:solidFill>
                  <a:schemeClr val="tx1"/>
                </a:solidFill>
              </a:rPr>
              <a:t>. A rád besedujem s </a:t>
            </a:r>
            <a:r>
              <a:rPr lang="sk-SK" dirty="0" err="1">
                <a:solidFill>
                  <a:schemeClr val="tx1"/>
                </a:solidFill>
              </a:rPr>
              <a:t>pánm</a:t>
            </a:r>
            <a:r>
              <a:rPr lang="sk-SK" dirty="0">
                <a:solidFill>
                  <a:schemeClr val="tx1"/>
                </a:solidFill>
              </a:rPr>
              <a:t>__ a paniami, vymaľovanými na obrazoch. Páni majú belasé frak__, pod hrdlom veľké mašle, na hlavách žlté </a:t>
            </a:r>
            <a:r>
              <a:rPr lang="sk-SK" dirty="0" err="1" smtClean="0">
                <a:solidFill>
                  <a:schemeClr val="tx1"/>
                </a:solidFill>
              </a:rPr>
              <a:t>c__</a:t>
            </a:r>
            <a:r>
              <a:rPr lang="sk-SK" dirty="0" err="1">
                <a:solidFill>
                  <a:schemeClr val="tx1"/>
                </a:solidFill>
              </a:rPr>
              <a:t>lindre</a:t>
            </a:r>
            <a:r>
              <a:rPr lang="sk-SK" dirty="0">
                <a:solidFill>
                  <a:schemeClr val="tx1"/>
                </a:solidFill>
              </a:rPr>
              <a:t>. Do ich gavaliersky nastavených ramien zavesené sú </a:t>
            </a:r>
            <a:r>
              <a:rPr lang="sk-SK" dirty="0" err="1">
                <a:solidFill>
                  <a:schemeClr val="tx1"/>
                </a:solidFill>
              </a:rPr>
              <a:t>kreh¬ké</a:t>
            </a:r>
            <a:r>
              <a:rPr lang="sk-SK" dirty="0">
                <a:solidFill>
                  <a:schemeClr val="tx1"/>
                </a:solidFill>
              </a:rPr>
              <a:t> a </a:t>
            </a:r>
            <a:r>
              <a:rPr lang="sk-SK" dirty="0" err="1">
                <a:solidFill>
                  <a:schemeClr val="tx1"/>
                </a:solidFill>
              </a:rPr>
              <a:t>ha__blivé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slečink</a:t>
            </a:r>
            <a:r>
              <a:rPr lang="sk-SK" dirty="0">
                <a:solidFill>
                  <a:schemeClr val="tx1"/>
                </a:solidFill>
              </a:rPr>
              <a:t>__ v naberaných krinolínach. Osudy týchto ľudí sú mi nesmierne </a:t>
            </a:r>
            <a:r>
              <a:rPr lang="sk-SK" dirty="0" err="1">
                <a:solidFill>
                  <a:schemeClr val="tx1"/>
                </a:solidFill>
              </a:rPr>
              <a:t>blí__ke</a:t>
            </a:r>
            <a:r>
              <a:rPr lang="sk-SK" dirty="0">
                <a:solidFill>
                  <a:schemeClr val="tx1"/>
                </a:solidFill>
              </a:rPr>
              <a:t>. Starám sa, či nezmoknú na </a:t>
            </a:r>
            <a:r>
              <a:rPr lang="sk-SK" dirty="0" err="1">
                <a:solidFill>
                  <a:schemeClr val="tx1"/>
                </a:solidFill>
              </a:rPr>
              <a:t>prechá__ke</a:t>
            </a:r>
            <a:r>
              <a:rPr lang="sk-SK" dirty="0">
                <a:solidFill>
                  <a:schemeClr val="tx1"/>
                </a:solidFill>
              </a:rPr>
              <a:t>, či pán porozumie snivému </a:t>
            </a:r>
            <a:r>
              <a:rPr lang="sk-SK" dirty="0" err="1">
                <a:solidFill>
                  <a:schemeClr val="tx1"/>
                </a:solidFill>
              </a:rPr>
              <a:t>poh__adu</a:t>
            </a:r>
            <a:r>
              <a:rPr lang="sk-SK" dirty="0">
                <a:solidFill>
                  <a:schemeClr val="tx1"/>
                </a:solidFill>
              </a:rPr>
              <a:t> dám__, či ich netlačia topánky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252728"/>
          </a:xfrm>
        </p:spPr>
        <p:txBody>
          <a:bodyPr>
            <a:normAutofit/>
          </a:bodyPr>
          <a:lstStyle/>
          <a:p>
            <a:r>
              <a:rPr lang="sk-SK" sz="3600" dirty="0" smtClean="0"/>
              <a:t>Doplňte do viet chýbajúce hlásky</a:t>
            </a:r>
            <a:endParaRPr lang="sk-SK" sz="3600" dirty="0"/>
          </a:p>
        </p:txBody>
      </p:sp>
      <p:sp>
        <p:nvSpPr>
          <p:cNvPr id="5" name="Zástupný symbol obsahu 3"/>
          <p:cNvSpPr txBox="1">
            <a:spLocks/>
          </p:cNvSpPr>
          <p:nvPr/>
        </p:nvSpPr>
        <p:spPr>
          <a:xfrm>
            <a:off x="251520" y="1268760"/>
            <a:ext cx="7740848" cy="492941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>
                <a:solidFill>
                  <a:schemeClr val="tx1"/>
                </a:solidFill>
              </a:rPr>
              <a:t>Študujem na   </a:t>
            </a:r>
            <a:r>
              <a:rPr lang="sk-SK" b="1" dirty="0" smtClean="0">
                <a:solidFill>
                  <a:srgbClr val="FF0000"/>
                </a:solidFill>
              </a:rPr>
              <a:t>u</a:t>
            </a:r>
            <a:r>
              <a:rPr lang="sk-SK" dirty="0" smtClean="0">
                <a:solidFill>
                  <a:schemeClr val="tx1"/>
                </a:solidFill>
              </a:rPr>
              <a:t>niverzite   v hlavnom meste. Bývam v starom dome,   ktor</a:t>
            </a:r>
            <a:r>
              <a:rPr lang="sk-SK" b="1" dirty="0" smtClean="0">
                <a:solidFill>
                  <a:srgbClr val="FF0000"/>
                </a:solidFill>
              </a:rPr>
              <a:t>ý  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má obloky do  ú</a:t>
            </a:r>
            <a:r>
              <a:rPr lang="sk-SK" b="1" dirty="0" smtClean="0">
                <a:solidFill>
                  <a:srgbClr val="FF0000"/>
                </a:solidFill>
              </a:rPr>
              <a:t>z</a:t>
            </a:r>
            <a:r>
              <a:rPr lang="sk-SK" dirty="0" smtClean="0">
                <a:solidFill>
                  <a:schemeClr val="tx1"/>
                </a:solidFill>
              </a:rPr>
              <a:t>kej   uličky. Bývam sám. Izba je tmavá, zaprataná starým, kamarátsk</a:t>
            </a:r>
            <a:r>
              <a:rPr lang="sk-SK" b="1" dirty="0" smtClean="0">
                <a:solidFill>
                  <a:srgbClr val="FF0000"/>
                </a:solidFill>
              </a:rPr>
              <a:t>y</a:t>
            </a:r>
            <a:r>
              <a:rPr lang="sk-SK" dirty="0" smtClean="0">
                <a:solidFill>
                  <a:schemeClr val="tx1"/>
                </a:solidFill>
              </a:rPr>
              <a:t>m   nábytkom. Zvlášť d</a:t>
            </a:r>
            <a:r>
              <a:rPr lang="sk-SK" b="1" dirty="0" smtClean="0">
                <a:solidFill>
                  <a:srgbClr val="FF0000"/>
                </a:solidFill>
              </a:rPr>
              <a:t>ô</a:t>
            </a:r>
            <a:r>
              <a:rPr lang="sk-SK" dirty="0" smtClean="0">
                <a:solidFill>
                  <a:schemeClr val="tx1"/>
                </a:solidFill>
              </a:rPr>
              <a:t>verne som sa skamarátil s   ťa</a:t>
            </a:r>
            <a:r>
              <a:rPr lang="sk-SK" b="1" dirty="0" smtClean="0">
                <a:solidFill>
                  <a:srgbClr val="FF0000"/>
                </a:solidFill>
              </a:rPr>
              <a:t>ž</a:t>
            </a:r>
            <a:r>
              <a:rPr lang="sk-SK" dirty="0" smtClean="0">
                <a:solidFill>
                  <a:schemeClr val="tx1"/>
                </a:solidFill>
              </a:rPr>
              <a:t>kým   koženým kreslom. Jeho široké náručie je vždy ochotne otvorené. Rád sa doň zabor</a:t>
            </a:r>
            <a:r>
              <a:rPr lang="sk-SK" b="1" dirty="0" smtClean="0">
                <a:solidFill>
                  <a:srgbClr val="FF0000"/>
                </a:solidFill>
              </a:rPr>
              <a:t>í</a:t>
            </a:r>
            <a:r>
              <a:rPr lang="sk-SK" dirty="0" smtClean="0">
                <a:solidFill>
                  <a:schemeClr val="tx1"/>
                </a:solidFill>
              </a:rPr>
              <a:t>m. A rád besedujem s pánmi a   paniam</a:t>
            </a:r>
            <a:r>
              <a:rPr lang="sk-SK" b="1" dirty="0" smtClean="0">
                <a:solidFill>
                  <a:srgbClr val="FF0000"/>
                </a:solidFill>
              </a:rPr>
              <a:t>i</a:t>
            </a:r>
            <a:r>
              <a:rPr lang="sk-SK" dirty="0" smtClean="0">
                <a:solidFill>
                  <a:schemeClr val="tx1"/>
                </a:solidFill>
              </a:rPr>
              <a:t>,   vymaľovanými na obrazoch. Páni majú belasé   frak</a:t>
            </a:r>
            <a:r>
              <a:rPr lang="sk-SK" b="1" dirty="0" smtClean="0">
                <a:solidFill>
                  <a:srgbClr val="FF0000"/>
                </a:solidFill>
              </a:rPr>
              <a:t>y</a:t>
            </a:r>
            <a:r>
              <a:rPr lang="sk-SK" dirty="0" smtClean="0">
                <a:solidFill>
                  <a:schemeClr val="tx1"/>
                </a:solidFill>
              </a:rPr>
              <a:t>,   pod hrdlom veľké mašle, na hlavách žlté c</a:t>
            </a:r>
            <a:r>
              <a:rPr lang="sk-SK" b="1" dirty="0" smtClean="0">
                <a:solidFill>
                  <a:srgbClr val="FF0000"/>
                </a:solidFill>
              </a:rPr>
              <a:t>y</a:t>
            </a:r>
            <a:r>
              <a:rPr lang="sk-SK" dirty="0" smtClean="0">
                <a:solidFill>
                  <a:schemeClr val="tx1"/>
                </a:solidFill>
              </a:rPr>
              <a:t>lindre.   Do ich gavaliersky nastavených ramien zavesené sú  kre</a:t>
            </a:r>
            <a:r>
              <a:rPr lang="sk-SK" b="1" dirty="0" smtClean="0">
                <a:solidFill>
                  <a:srgbClr val="FF0000"/>
                </a:solidFill>
              </a:rPr>
              <a:t>h</a:t>
            </a:r>
            <a:r>
              <a:rPr lang="sk-SK" dirty="0" smtClean="0">
                <a:solidFill>
                  <a:schemeClr val="tx1"/>
                </a:solidFill>
              </a:rPr>
              <a:t>ké a ha</a:t>
            </a:r>
            <a:r>
              <a:rPr lang="sk-SK" b="1" dirty="0" smtClean="0">
                <a:solidFill>
                  <a:srgbClr val="FF0000"/>
                </a:solidFill>
              </a:rPr>
              <a:t>n</a:t>
            </a:r>
            <a:r>
              <a:rPr lang="sk-SK" dirty="0" smtClean="0">
                <a:solidFill>
                  <a:schemeClr val="tx1"/>
                </a:solidFill>
              </a:rPr>
              <a:t>blivé slečink</a:t>
            </a:r>
            <a:r>
              <a:rPr lang="sk-SK" b="1" dirty="0" smtClean="0">
                <a:solidFill>
                  <a:srgbClr val="FF0000"/>
                </a:solidFill>
              </a:rPr>
              <a:t>y</a:t>
            </a:r>
            <a:r>
              <a:rPr lang="sk-SK" dirty="0" smtClean="0">
                <a:solidFill>
                  <a:schemeClr val="tx1"/>
                </a:solidFill>
              </a:rPr>
              <a:t>   v naberaných krinolínach. Osudy týchto ľudí sú mi nesmierne blízke. Starám sa, či nezmoknú na prechá</a:t>
            </a:r>
            <a:r>
              <a:rPr lang="sk-SK" b="1" dirty="0" smtClean="0">
                <a:solidFill>
                  <a:srgbClr val="FF0000"/>
                </a:solidFill>
              </a:rPr>
              <a:t>dz</a:t>
            </a:r>
            <a:r>
              <a:rPr lang="sk-SK" dirty="0" smtClean="0">
                <a:solidFill>
                  <a:schemeClr val="tx1"/>
                </a:solidFill>
              </a:rPr>
              <a:t>ke, či pán porozumie snivému poh</a:t>
            </a:r>
            <a:r>
              <a:rPr lang="sk-SK" b="1" dirty="0" smtClean="0">
                <a:solidFill>
                  <a:srgbClr val="FF0000"/>
                </a:solidFill>
              </a:rPr>
              <a:t>ľ</a:t>
            </a:r>
            <a:r>
              <a:rPr lang="sk-SK" dirty="0" smtClean="0">
                <a:solidFill>
                  <a:schemeClr val="tx1"/>
                </a:solidFill>
              </a:rPr>
              <a:t>adu dám</a:t>
            </a:r>
            <a:r>
              <a:rPr lang="sk-SK" b="1" dirty="0" smtClean="0">
                <a:solidFill>
                  <a:srgbClr val="FF0000"/>
                </a:solidFill>
              </a:rPr>
              <a:t>y</a:t>
            </a:r>
            <a:r>
              <a:rPr lang="sk-SK" dirty="0" smtClean="0">
                <a:solidFill>
                  <a:schemeClr val="tx1"/>
                </a:solidFill>
              </a:rPr>
              <a:t>, či ich netlačia topánky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98171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5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3450696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je </a:t>
            </a:r>
            <a:r>
              <a:rPr lang="sk-SK" sz="3200" b="1" dirty="0">
                <a:solidFill>
                  <a:schemeClr val="accent2">
                    <a:lumMod val="75000"/>
                  </a:schemeClr>
                </a:solidFill>
              </a:rPr>
              <a:t>sústava grafických znakov, ktorou </a:t>
            </a:r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sa zaznamenáva jazykový prejav.</a:t>
            </a:r>
            <a:endParaRPr lang="sk-SK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písmo???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9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887412"/>
          </a:xfrm>
        </p:spPr>
        <p:txBody>
          <a:bodyPr/>
          <a:lstStyle/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Druhy písma</a:t>
            </a:r>
            <a:endParaRPr lang="sk-SK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796358" cy="432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351">
            <a:off x="2052059" y="1410505"/>
            <a:ext cx="4311272" cy="505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2899"/>
            <a:ext cx="3649930" cy="547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8546"/>
            <a:ext cx="6470200" cy="327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6082">
            <a:off x="494034" y="1988440"/>
            <a:ext cx="5520546" cy="390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496">
            <a:off x="2715631" y="1781883"/>
            <a:ext cx="5638800" cy="319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7271">
            <a:off x="2295100" y="1930478"/>
            <a:ext cx="4173666" cy="41764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3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52728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sk-SK" sz="2800" dirty="0">
                <a:solidFill>
                  <a:srgbClr val="474B78">
                    <a:lumMod val="50000"/>
                  </a:srgbClr>
                </a:solidFill>
              </a:rPr>
              <a:t>Podčiarkni vo vetách slová, ktoré sa hláskovo podobajú, ale majú iný význam!</a:t>
            </a:r>
            <a:r>
              <a:rPr lang="sk-SK" sz="3200" dirty="0">
                <a:solidFill>
                  <a:srgbClr val="474B78">
                    <a:lumMod val="50000"/>
                  </a:srgbClr>
                </a:solidFill>
              </a:rPr>
              <a:t/>
            </a:r>
            <a:br>
              <a:rPr lang="sk-SK" sz="3200" dirty="0">
                <a:solidFill>
                  <a:srgbClr val="474B78">
                    <a:lumMod val="50000"/>
                  </a:srgbClr>
                </a:solidFill>
              </a:rPr>
            </a:br>
            <a:endParaRPr lang="sk-SK" sz="4800" dirty="0"/>
          </a:p>
        </p:txBody>
      </p:sp>
      <p:sp>
        <p:nvSpPr>
          <p:cNvPr id="5" name="Nadpis 3"/>
          <p:cNvSpPr>
            <a:spLocks noGrp="1"/>
          </p:cNvSpPr>
          <p:nvPr>
            <p:ph idx="1"/>
          </p:nvPr>
        </p:nvSpPr>
        <p:spPr>
          <a:xfrm>
            <a:off x="323528" y="1412776"/>
            <a:ext cx="7920880" cy="3450696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800" b="1" i="1" dirty="0" smtClean="0">
                <a:solidFill>
                  <a:srgbClr val="7030A0"/>
                </a:solidFill>
              </a:rPr>
              <a:t>Parný vlak chodieval do mesta každý párny týždeň.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sk-SK" sz="2800" b="1" i="1" dirty="0" smtClean="0">
                <a:solidFill>
                  <a:srgbClr val="7030A0"/>
                </a:solidFill>
              </a:rPr>
              <a:t>                                                                                                     Laň prebehla cez lán pestovaného ľanu.</a:t>
            </a:r>
            <a:br>
              <a:rPr lang="sk-SK" sz="2800" b="1" i="1" dirty="0" smtClean="0">
                <a:solidFill>
                  <a:srgbClr val="7030A0"/>
                </a:solidFill>
              </a:rPr>
            </a:br>
            <a:r>
              <a:rPr lang="sk-SK" sz="2800" b="1" i="1" dirty="0" smtClean="0">
                <a:solidFill>
                  <a:srgbClr val="7030A0"/>
                </a:solidFill>
              </a:rPr>
              <a:t/>
            </a:r>
            <a:br>
              <a:rPr lang="sk-SK" sz="2800" b="1" i="1" dirty="0" smtClean="0">
                <a:solidFill>
                  <a:srgbClr val="7030A0"/>
                </a:solidFill>
              </a:rPr>
            </a:br>
            <a:r>
              <a:rPr lang="sk-SK" sz="2800" b="1" i="1" dirty="0" smtClean="0">
                <a:solidFill>
                  <a:srgbClr val="7030A0"/>
                </a:solidFill>
              </a:rPr>
              <a:t>Chcel som mať mat v druhom ťahu.</a:t>
            </a:r>
            <a:br>
              <a:rPr lang="sk-SK" sz="2800" b="1" i="1" dirty="0" smtClean="0">
                <a:solidFill>
                  <a:srgbClr val="7030A0"/>
                </a:solidFill>
              </a:rPr>
            </a:br>
            <a:r>
              <a:rPr lang="sk-SK" sz="2800" b="1" i="1" dirty="0" smtClean="0">
                <a:solidFill>
                  <a:srgbClr val="7030A0"/>
                </a:solidFill>
              </a:rPr>
              <a:t/>
            </a:r>
            <a:br>
              <a:rPr lang="sk-SK" sz="2800" b="1" i="1" dirty="0" smtClean="0">
                <a:solidFill>
                  <a:srgbClr val="7030A0"/>
                </a:solidFill>
              </a:rPr>
            </a:br>
            <a:r>
              <a:rPr lang="sk-SK" sz="2800" b="1" i="1" dirty="0" smtClean="0">
                <a:solidFill>
                  <a:srgbClr val="7030A0"/>
                </a:solidFill>
              </a:rPr>
              <a:t>V predajni bola masa mäsa.</a:t>
            </a:r>
            <a:br>
              <a:rPr lang="sk-SK" sz="2800" b="1" i="1" dirty="0" smtClean="0">
                <a:solidFill>
                  <a:srgbClr val="7030A0"/>
                </a:solidFill>
              </a:rPr>
            </a:br>
            <a:r>
              <a:rPr lang="sk-SK" sz="2800" b="1" i="1" dirty="0" smtClean="0">
                <a:solidFill>
                  <a:srgbClr val="7030A0"/>
                </a:solidFill>
              </a:rPr>
              <a:t/>
            </a:r>
            <a:br>
              <a:rPr lang="sk-SK" sz="2800" b="1" i="1" dirty="0" smtClean="0">
                <a:solidFill>
                  <a:srgbClr val="7030A0"/>
                </a:solidFill>
              </a:rPr>
            </a:br>
            <a:r>
              <a:rPr lang="sk-SK" sz="2800" b="1" i="1" dirty="0" smtClean="0">
                <a:solidFill>
                  <a:srgbClr val="7030A0"/>
                </a:solidFill>
              </a:rPr>
              <a:t>V obci Koš som kúpil novučičký prútený kôš.</a:t>
            </a:r>
            <a:br>
              <a:rPr lang="sk-SK" sz="2800" b="1" i="1" dirty="0" smtClean="0">
                <a:solidFill>
                  <a:srgbClr val="7030A0"/>
                </a:solidFill>
              </a:rPr>
            </a:br>
            <a:endParaRPr lang="sk-SK" sz="2800" b="1" i="1" dirty="0">
              <a:solidFill>
                <a:srgbClr val="7030A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5069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23528" y="1412776"/>
            <a:ext cx="10081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868144" y="1412776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23528" y="2276872"/>
            <a:ext cx="7200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915816" y="2276872"/>
            <a:ext cx="5760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436096" y="2276872"/>
            <a:ext cx="90010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979712" y="3212976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627784" y="3212976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2699792" y="4077072"/>
            <a:ext cx="79208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3635896" y="4077072"/>
            <a:ext cx="8640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1331640" y="4869160"/>
            <a:ext cx="64807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6228184" y="4869160"/>
            <a:ext cx="79208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538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lak 2"/>
          <p:cNvSpPr/>
          <p:nvPr/>
        </p:nvSpPr>
        <p:spPr>
          <a:xfrm>
            <a:off x="483532" y="404664"/>
            <a:ext cx="8100392" cy="587727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/>
              <a:t>Čo je príčinou zmeny významu slova?</a:t>
            </a:r>
            <a:endParaRPr lang="sk-SK" sz="4400" b="1" dirty="0"/>
          </a:p>
        </p:txBody>
      </p:sp>
      <p:sp>
        <p:nvSpPr>
          <p:cNvPr id="2" name="Vodorovný zvitok 1"/>
          <p:cNvSpPr/>
          <p:nvPr/>
        </p:nvSpPr>
        <p:spPr>
          <a:xfrm>
            <a:off x="1061356" y="2191172"/>
            <a:ext cx="6912768" cy="230425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</a:rPr>
              <a:t>DIAKRITICKÉ ZNAMIENKA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2" y="6093296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08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4608512"/>
          </a:xfrm>
        </p:spPr>
        <p:txBody>
          <a:bodyPr>
            <a:normAutofit fontScale="70000" lnSpcReduction="20000"/>
          </a:bodyPr>
          <a:lstStyle/>
          <a:p>
            <a:r>
              <a:rPr lang="sk-SK" sz="3800" dirty="0" smtClean="0">
                <a:solidFill>
                  <a:srgbClr val="002060"/>
                </a:solidFill>
              </a:rPr>
              <a:t>Zahraj chlapče rozkázal nech </a:t>
            </a:r>
            <a:r>
              <a:rPr lang="sk-SK" sz="3800" dirty="0">
                <a:solidFill>
                  <a:srgbClr val="002060"/>
                </a:solidFill>
              </a:rPr>
              <a:t>svet </a:t>
            </a:r>
            <a:r>
              <a:rPr lang="sk-SK" sz="3800" dirty="0" smtClean="0">
                <a:solidFill>
                  <a:srgbClr val="002060"/>
                </a:solidFill>
              </a:rPr>
              <a:t>vie </a:t>
            </a:r>
            <a:r>
              <a:rPr lang="sk-SK" sz="3800" dirty="0">
                <a:solidFill>
                  <a:srgbClr val="002060"/>
                </a:solidFill>
              </a:rPr>
              <a:t>že sa mi vrátil </a:t>
            </a:r>
            <a:r>
              <a:rPr lang="sk-SK" sz="3800" dirty="0" smtClean="0">
                <a:solidFill>
                  <a:srgbClr val="002060"/>
                </a:solidFill>
              </a:rPr>
              <a:t>syn</a:t>
            </a:r>
            <a:endParaRPr lang="sk-SK" sz="3800" dirty="0">
              <a:solidFill>
                <a:srgbClr val="002060"/>
              </a:solidFill>
            </a:endParaRPr>
          </a:p>
          <a:p>
            <a:r>
              <a:rPr lang="sk-SK" sz="3800" dirty="0">
                <a:solidFill>
                  <a:srgbClr val="002060"/>
                </a:solidFill>
              </a:rPr>
              <a:t>Naozaj si o tom </a:t>
            </a:r>
            <a:r>
              <a:rPr lang="sk-SK" sz="3800" dirty="0" smtClean="0">
                <a:solidFill>
                  <a:srgbClr val="002060"/>
                </a:solidFill>
              </a:rPr>
              <a:t>presvedčený</a:t>
            </a:r>
            <a:endParaRPr lang="sk-SK" sz="3800" dirty="0">
              <a:solidFill>
                <a:srgbClr val="002060"/>
              </a:solidFill>
            </a:endParaRPr>
          </a:p>
          <a:p>
            <a:r>
              <a:rPr lang="sk-SK" sz="3800" dirty="0">
                <a:solidFill>
                  <a:srgbClr val="002060"/>
                </a:solidFill>
              </a:rPr>
              <a:t>Plodom života nemusí byť </a:t>
            </a:r>
            <a:r>
              <a:rPr lang="sk-SK" sz="3800" dirty="0" smtClean="0">
                <a:solidFill>
                  <a:srgbClr val="002060"/>
                </a:solidFill>
              </a:rPr>
              <a:t>dielo </a:t>
            </a:r>
            <a:r>
              <a:rPr lang="sk-SK" sz="3800" dirty="0">
                <a:solidFill>
                  <a:srgbClr val="002060"/>
                </a:solidFill>
              </a:rPr>
              <a:t>život sám môže byť </a:t>
            </a:r>
            <a:r>
              <a:rPr lang="sk-SK" sz="3800" dirty="0" smtClean="0">
                <a:solidFill>
                  <a:srgbClr val="002060"/>
                </a:solidFill>
              </a:rPr>
              <a:t>dielom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Povedali mu Choď už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Mladosť  radosť</a:t>
            </a:r>
            <a:r>
              <a:rPr lang="sk-SK" sz="3800" dirty="0">
                <a:solidFill>
                  <a:srgbClr val="002060"/>
                </a:solidFill>
              </a:rPr>
              <a:t> </a:t>
            </a:r>
            <a:r>
              <a:rPr lang="sk-SK" sz="3800" dirty="0" smtClean="0">
                <a:solidFill>
                  <a:srgbClr val="002060"/>
                </a:solidFill>
              </a:rPr>
              <a:t> </a:t>
            </a:r>
            <a:r>
              <a:rPr lang="sk-SK" sz="3800" dirty="0">
                <a:solidFill>
                  <a:srgbClr val="002060"/>
                </a:solidFill>
              </a:rPr>
              <a:t>staroba </a:t>
            </a:r>
            <a:r>
              <a:rPr lang="sk-SK" sz="3800" dirty="0" smtClean="0">
                <a:solidFill>
                  <a:srgbClr val="002060"/>
                </a:solidFill>
              </a:rPr>
              <a:t> choroba</a:t>
            </a:r>
            <a:r>
              <a:rPr lang="sk-SK" sz="3800" dirty="0">
                <a:solidFill>
                  <a:srgbClr val="002060"/>
                </a:solidFill>
              </a:rPr>
              <a:t>. 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Myslím  že </a:t>
            </a:r>
            <a:r>
              <a:rPr lang="sk-SK" sz="3800" dirty="0">
                <a:solidFill>
                  <a:srgbClr val="002060"/>
                </a:solidFill>
              </a:rPr>
              <a:t>v </a:t>
            </a:r>
            <a:r>
              <a:rPr lang="sk-SK" sz="3800" dirty="0" err="1" smtClean="0">
                <a:solidFill>
                  <a:srgbClr val="002060"/>
                </a:solidFill>
              </a:rPr>
              <a:t>literárno</a:t>
            </a:r>
            <a:r>
              <a:rPr lang="sk-SK" sz="3800" dirty="0" smtClean="0">
                <a:solidFill>
                  <a:srgbClr val="002060"/>
                </a:solidFill>
              </a:rPr>
              <a:t> hudobnom </a:t>
            </a:r>
            <a:r>
              <a:rPr lang="sk-SK" sz="3800" dirty="0">
                <a:solidFill>
                  <a:srgbClr val="002060"/>
                </a:solidFill>
              </a:rPr>
              <a:t>múzeu. </a:t>
            </a:r>
          </a:p>
          <a:p>
            <a:r>
              <a:rPr lang="sk-SK" sz="3800" dirty="0" err="1" smtClean="0">
                <a:solidFill>
                  <a:srgbClr val="002060"/>
                </a:solidFill>
              </a:rPr>
              <a:t>Bols</a:t>
            </a:r>
            <a:r>
              <a:rPr lang="sk-SK" sz="3800" dirty="0" smtClean="0">
                <a:solidFill>
                  <a:srgbClr val="002060"/>
                </a:solidFill>
              </a:rPr>
              <a:t> Jánošík väzeň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Medzi </a:t>
            </a:r>
            <a:r>
              <a:rPr lang="sk-SK" sz="3800" dirty="0">
                <a:solidFill>
                  <a:srgbClr val="002060"/>
                </a:solidFill>
              </a:rPr>
              <a:t>tieto disciplíny patrí aj geografia </a:t>
            </a:r>
            <a:r>
              <a:rPr lang="sk-SK" sz="3800" dirty="0" smtClean="0">
                <a:solidFill>
                  <a:srgbClr val="002060"/>
                </a:solidFill>
              </a:rPr>
              <a:t>zemepis </a:t>
            </a:r>
            <a:endParaRPr lang="sk-SK" sz="3800" dirty="0">
              <a:solidFill>
                <a:srgbClr val="002060"/>
              </a:solidFill>
            </a:endParaRPr>
          </a:p>
          <a:p>
            <a:r>
              <a:rPr lang="sk-SK" sz="3800" dirty="0">
                <a:solidFill>
                  <a:srgbClr val="002060"/>
                </a:solidFill>
              </a:rPr>
              <a:t>Išiel rýchlosťou 90 </a:t>
            </a:r>
            <a:r>
              <a:rPr lang="sk-SK" sz="3800" dirty="0" err="1" smtClean="0">
                <a:solidFill>
                  <a:srgbClr val="002060"/>
                </a:solidFill>
              </a:rPr>
              <a:t>kmh</a:t>
            </a:r>
            <a:r>
              <a:rPr lang="sk-SK" sz="3800" dirty="0" smtClean="0">
                <a:solidFill>
                  <a:srgbClr val="002060"/>
                </a:solidFill>
              </a:rPr>
              <a:t> </a:t>
            </a:r>
            <a:endParaRPr lang="sk-SK" sz="3800" dirty="0">
              <a:solidFill>
                <a:srgbClr val="002060"/>
              </a:solidFill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25272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Vyznačte vo </a:t>
            </a:r>
            <a:r>
              <a:rPr lang="sk-SK" sz="2800" dirty="0"/>
              <a:t>vetách všetky interpunkčné znamienka! </a:t>
            </a:r>
          </a:p>
        </p:txBody>
      </p:sp>
      <p:sp>
        <p:nvSpPr>
          <p:cNvPr id="4" name="Zástupný symbol obsahu 1"/>
          <p:cNvSpPr txBox="1">
            <a:spLocks/>
          </p:cNvSpPr>
          <p:nvPr/>
        </p:nvSpPr>
        <p:spPr>
          <a:xfrm>
            <a:off x="301315" y="1052736"/>
            <a:ext cx="7943091" cy="4835161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800" dirty="0" smtClean="0">
                <a:solidFill>
                  <a:srgbClr val="002060"/>
                </a:solidFill>
              </a:rPr>
              <a:t>„Zahraj, chlapče,“ rozkázal, „nech svet vie, že sa mi vrátil syn.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Naozaj si o tom presvedčený? 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Plodom života nemusí byť dielo; život sám môže byť dielom. 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Povedali mu: „Choď už!“ 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Mladosť  - radosť, staroba – choroba. 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Myslím, že... v literárno-hudobnom múzeu. </a:t>
            </a:r>
          </a:p>
          <a:p>
            <a:r>
              <a:rPr lang="sk-SK" sz="3800" dirty="0" err="1" smtClean="0">
                <a:solidFill>
                  <a:srgbClr val="002060"/>
                </a:solidFill>
              </a:rPr>
              <a:t>Bols</a:t>
            </a:r>
            <a:r>
              <a:rPr lang="sk-SK" sz="3800" dirty="0" smtClean="0">
                <a:solidFill>
                  <a:srgbClr val="002060"/>
                </a:solidFill>
              </a:rPr>
              <a:t>´, Jánošík, väzeň... 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Medzi tieto disciplíny patrí aj geografia (zemepis). </a:t>
            </a:r>
          </a:p>
          <a:p>
            <a:r>
              <a:rPr lang="sk-SK" sz="3800" dirty="0" smtClean="0">
                <a:solidFill>
                  <a:srgbClr val="002060"/>
                </a:solidFill>
              </a:rPr>
              <a:t>Išiel rýchlosťou 90 km/h. </a:t>
            </a:r>
          </a:p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7" y="5815889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7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252728"/>
          </a:xfrm>
        </p:spPr>
        <p:txBody>
          <a:bodyPr/>
          <a:lstStyle/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Ďakujem za pozornosť.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1187624" y="476672"/>
            <a:ext cx="6768752" cy="2952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dirty="0" smtClean="0"/>
              <a:t>Viete, koľko písmen má slovenská abeceda?</a:t>
            </a:r>
            <a:endParaRPr lang="sk-SK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Šesťuholník 7"/>
          <p:cNvSpPr/>
          <p:nvPr/>
        </p:nvSpPr>
        <p:spPr>
          <a:xfrm>
            <a:off x="179512" y="3986987"/>
            <a:ext cx="3739658" cy="57606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sk-SK" sz="2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 43</a:t>
            </a:r>
            <a:endParaRPr lang="sk-SK" sz="2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Šesťuholník 8"/>
          <p:cNvSpPr/>
          <p:nvPr/>
        </p:nvSpPr>
        <p:spPr>
          <a:xfrm>
            <a:off x="4139952" y="3986987"/>
            <a:ext cx="3739658" cy="57606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</a:t>
            </a:r>
            <a:r>
              <a:rPr lang="sk-SK" sz="2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 45</a:t>
            </a:r>
            <a:endParaRPr lang="sk-SK" sz="2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Šesťuholník 9"/>
          <p:cNvSpPr/>
          <p:nvPr/>
        </p:nvSpPr>
        <p:spPr>
          <a:xfrm>
            <a:off x="4139952" y="4843061"/>
            <a:ext cx="3739658" cy="576064"/>
          </a:xfrm>
          <a:prstGeom prst="hexagon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D: 46</a:t>
            </a:r>
            <a:endParaRPr lang="sk-SK" sz="2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Šesťuholník 10"/>
          <p:cNvSpPr/>
          <p:nvPr/>
        </p:nvSpPr>
        <p:spPr>
          <a:xfrm>
            <a:off x="179512" y="4869160"/>
            <a:ext cx="3739658" cy="57606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C: 44</a:t>
            </a:r>
            <a:endParaRPr lang="sk-SK" sz="2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7" y="5815889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9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04856" cy="2664296"/>
          </a:xfrm>
        </p:spPr>
        <p:txBody>
          <a:bodyPr>
            <a:normAutofit fontScale="90000"/>
          </a:bodyPr>
          <a:lstStyle/>
          <a:p>
            <a:pPr algn="l"/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,__,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Ä, B, C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 Č,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D, Ď,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__,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DŽ, E, É, F, G, H, CH, I,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__,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J, K, L,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__,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Ľ, M, N,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__,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O, Ó, Ô, P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,__,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R, Ŕ, S, Š, T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,__,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U, Ú, V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,__,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X, Y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,__,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Z, Ž</a:t>
            </a:r>
            <a:br>
              <a:rPr lang="sk-SK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k-SK" b="1" dirty="0">
                <a:solidFill>
                  <a:schemeClr val="accent2">
                    <a:lumMod val="75000"/>
                  </a:schemeClr>
                </a:solidFill>
              </a:rPr>
            </a:b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424935" cy="939801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accent4">
                    <a:lumMod val="50000"/>
                  </a:schemeClr>
                </a:solidFill>
              </a:rPr>
              <a:t>Doplňte chýbajúce hlásky abecedy</a:t>
            </a:r>
            <a:endParaRPr lang="sk-SK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15283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948209" y="475650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/>
              <a:t>B,DZ,Í,Ĺ,Ň,Q,Ť,W,Ý</a:t>
            </a:r>
          </a:p>
        </p:txBody>
      </p:sp>
    </p:spTree>
    <p:extLst>
      <p:ext uri="{BB962C8B-B14F-4D97-AF65-F5344CB8AC3E}">
        <p14:creationId xmlns:p14="http://schemas.microsoft.com/office/powerpoint/2010/main" val="18404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Autofit/>
          </a:bodyPr>
          <a:lstStyle/>
          <a:p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en-US" sz="3600" dirty="0" err="1" smtClean="0"/>
              <a:t>Zoraď</a:t>
            </a:r>
            <a:r>
              <a:rPr lang="en-US" sz="3600" dirty="0" smtClean="0"/>
              <a:t> </a:t>
            </a:r>
            <a:r>
              <a:rPr lang="en-US" sz="3600" dirty="0" err="1"/>
              <a:t>slová</a:t>
            </a:r>
            <a:r>
              <a:rPr lang="en-US" sz="3600" dirty="0"/>
              <a:t> </a:t>
            </a:r>
            <a:r>
              <a:rPr lang="en-US" sz="3600" dirty="0" err="1"/>
              <a:t>podľa</a:t>
            </a:r>
            <a:r>
              <a:rPr lang="en-US" sz="3600" dirty="0"/>
              <a:t> </a:t>
            </a:r>
            <a:r>
              <a:rPr lang="en-US" sz="3600" dirty="0" err="1"/>
              <a:t>abecedného</a:t>
            </a:r>
            <a:r>
              <a:rPr lang="en-US" sz="3600" dirty="0"/>
              <a:t> </a:t>
            </a:r>
            <a:r>
              <a:rPr lang="en-US" sz="3600" dirty="0" err="1"/>
              <a:t>poriadku</a:t>
            </a:r>
            <a:r>
              <a:rPr lang="en-US" sz="3600" dirty="0"/>
              <a:t> a </a:t>
            </a:r>
            <a:r>
              <a:rPr lang="en-US" sz="3600" dirty="0" err="1"/>
              <a:t>vytvor</a:t>
            </a:r>
            <a:r>
              <a:rPr lang="en-US" sz="3600" dirty="0"/>
              <a:t> </a:t>
            </a:r>
            <a:r>
              <a:rPr lang="en-US" sz="3600" dirty="0" err="1"/>
              <a:t>definíciu</a:t>
            </a:r>
            <a:r>
              <a:rPr lang="en-US" sz="3600" dirty="0"/>
              <a:t> </a:t>
            </a:r>
            <a:r>
              <a:rPr lang="en-US" sz="3600" dirty="0" err="1"/>
              <a:t>abecedy</a:t>
            </a:r>
            <a:r>
              <a:rPr lang="en-US" sz="3600" dirty="0"/>
              <a:t>!</a:t>
            </a:r>
            <a:r>
              <a:rPr lang="sk-SK" sz="3600" dirty="0"/>
              <a:t/>
            </a:r>
            <a:br>
              <a:rPr lang="sk-SK" sz="3600" dirty="0"/>
            </a:br>
            <a:endParaRPr lang="sk-SK" sz="3600" dirty="0"/>
          </a:p>
        </p:txBody>
      </p:sp>
      <p:sp>
        <p:nvSpPr>
          <p:cNvPr id="3" name="BlokTextu 2"/>
          <p:cNvSpPr txBox="1"/>
          <p:nvPr/>
        </p:nvSpPr>
        <p:spPr>
          <a:xfrm>
            <a:off x="733871" y="2342202"/>
            <a:ext cx="78021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Abeceda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sústavy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pevné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znakov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poradie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sk-SK" sz="3200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i="1" dirty="0"/>
              <a:t> </a:t>
            </a:r>
            <a:endParaRPr lang="sk-SK" i="1" dirty="0"/>
          </a:p>
          <a:p>
            <a:r>
              <a:rPr lang="sk-SK" i="1" dirty="0" smtClean="0"/>
              <a:t>....................................................................................................................................</a:t>
            </a:r>
            <a:endParaRPr lang="sk-SK" i="1" dirty="0"/>
          </a:p>
        </p:txBody>
      </p:sp>
      <p:sp>
        <p:nvSpPr>
          <p:cNvPr id="4" name="BlokTextu 3"/>
          <p:cNvSpPr txBox="1"/>
          <p:nvPr/>
        </p:nvSpPr>
        <p:spPr>
          <a:xfrm>
            <a:off x="755575" y="3861048"/>
            <a:ext cx="735169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Abeceda</a:t>
            </a:r>
            <a:r>
              <a:rPr lang="en-US" sz="3200" b="1" i="1" dirty="0">
                <a:solidFill>
                  <a:srgbClr val="FF0000"/>
                </a:solidFill>
              </a:rPr>
              <a:t> = </a:t>
            </a:r>
            <a:r>
              <a:rPr lang="en-US" sz="3200" b="1" i="1" dirty="0" err="1">
                <a:solidFill>
                  <a:srgbClr val="FF0000"/>
                </a:solidFill>
              </a:rPr>
              <a:t>pevné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poradie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sústavy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znakov</a:t>
            </a:r>
            <a:endParaRPr lang="sk-SK" sz="3200" i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 </a:t>
            </a:r>
            <a:endParaRPr lang="sk-SK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6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Partička - ABECEDA</a:t>
            </a:r>
            <a:endParaRPr lang="sk-SK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ShockwaveFlash1" r:id="rId2" imgW="6984648" imgH="4176533"/>
        </mc:Choice>
        <mc:Fallback>
          <p:control name="ShockwaveFlash1" r:id="rId2" imgW="6984648" imgH="41765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557338"/>
                  <a:ext cx="6985000" cy="417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774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Taxikár a zákazník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4400" b="1" dirty="0">
                <a:solidFill>
                  <a:schemeClr val="accent5">
                    <a:lumMod val="50000"/>
                  </a:schemeClr>
                </a:solidFill>
              </a:rPr>
              <a:t>Hráme  PARTIČKU !!!</a:t>
            </a:r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4" y="3861048"/>
            <a:ext cx="5112568" cy="286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libri"/>
                <a:ea typeface="Calibri"/>
                <a:cs typeface="Arial"/>
              </a:rPr>
              <a:t>Aké</a:t>
            </a:r>
            <a:r>
              <a:rPr lang="en-US" sz="3600" dirty="0">
                <a:latin typeface="Calibri"/>
                <a:ea typeface="Calibri"/>
                <a:cs typeface="Arial"/>
              </a:rPr>
              <a:t> </a:t>
            </a:r>
            <a:r>
              <a:rPr lang="en-US" sz="3600" dirty="0" err="1">
                <a:latin typeface="Calibri"/>
                <a:ea typeface="Calibri"/>
                <a:cs typeface="Arial"/>
              </a:rPr>
              <a:t>druhy</a:t>
            </a:r>
            <a:r>
              <a:rPr lang="en-US" sz="3600" dirty="0">
                <a:latin typeface="Calibri"/>
                <a:ea typeface="Calibri"/>
                <a:cs typeface="Arial"/>
              </a:rPr>
              <a:t> </a:t>
            </a:r>
            <a:r>
              <a:rPr lang="en-US" sz="3600" dirty="0" err="1">
                <a:latin typeface="Calibri"/>
                <a:ea typeface="Calibri"/>
                <a:cs typeface="Arial"/>
              </a:rPr>
              <a:t>abecedy</a:t>
            </a:r>
            <a:r>
              <a:rPr lang="en-US" sz="3600" dirty="0">
                <a:latin typeface="Calibri"/>
                <a:ea typeface="Calibri"/>
                <a:cs typeface="Arial"/>
              </a:rPr>
              <a:t> </a:t>
            </a:r>
            <a:r>
              <a:rPr lang="en-US" sz="3600" dirty="0" err="1">
                <a:latin typeface="Calibri"/>
                <a:ea typeface="Calibri"/>
                <a:cs typeface="Arial"/>
              </a:rPr>
              <a:t>nájdeme</a:t>
            </a:r>
            <a:r>
              <a:rPr lang="en-US" sz="3600" dirty="0">
                <a:latin typeface="Calibri"/>
                <a:ea typeface="Calibri"/>
                <a:cs typeface="Arial"/>
              </a:rPr>
              <a:t> v </a:t>
            </a:r>
            <a:r>
              <a:rPr lang="en-US" sz="3600" dirty="0" err="1">
                <a:latin typeface="Calibri"/>
                <a:ea typeface="Calibri"/>
                <a:cs typeface="Arial"/>
              </a:rPr>
              <a:t>bublinách</a:t>
            </a:r>
            <a:r>
              <a:rPr lang="en-US" sz="3600" dirty="0">
                <a:latin typeface="Calibri"/>
                <a:ea typeface="Calibri"/>
                <a:cs typeface="Arial"/>
              </a:rPr>
              <a:t>? </a:t>
            </a:r>
            <a:endParaRPr lang="sk-SK" sz="3600" dirty="0"/>
          </a:p>
        </p:txBody>
      </p:sp>
      <p:sp>
        <p:nvSpPr>
          <p:cNvPr id="3" name="Ovál 2"/>
          <p:cNvSpPr/>
          <p:nvPr/>
        </p:nvSpPr>
        <p:spPr>
          <a:xfrm>
            <a:off x="1105290" y="3717032"/>
            <a:ext cx="2376264" cy="1224136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latanki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1080797" y="1576620"/>
            <a:ext cx="2376264" cy="122413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moresova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4892677" y="3573016"/>
            <a:ext cx="2376264" cy="12241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cariliky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4860032" y="1576620"/>
            <a:ext cx="2376264" cy="1224136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gracké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5045077" y="3725416"/>
            <a:ext cx="2376264" cy="12241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cyrilika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092978" y="314972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..........................................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115785" y="536157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..........................................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4896361" y="537321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..........................................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4839479" y="308519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..........................................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1082483" y="314972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..........................................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1105290" y="536157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..........................................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4828984" y="308519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..........................................</a:t>
            </a:r>
            <a:endParaRPr lang="sk-SK" dirty="0"/>
          </a:p>
        </p:txBody>
      </p:sp>
      <p:sp>
        <p:nvSpPr>
          <p:cNvPr id="21" name="Ovál 20"/>
          <p:cNvSpPr/>
          <p:nvPr/>
        </p:nvSpPr>
        <p:spPr>
          <a:xfrm>
            <a:off x="1209049" y="1715350"/>
            <a:ext cx="2376264" cy="1224136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morseova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5012432" y="1715350"/>
            <a:ext cx="2376264" cy="1224136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grécka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1198554" y="3861048"/>
            <a:ext cx="2376264" cy="1224136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latinka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8042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2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1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Ako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nazveme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tento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predmet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v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rôznych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jazykoch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Obrázok 2" descr="http://www.mojciel.sk/wp-content/uploads/2014/02/kniha-mojciel.sk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3888105" cy="2595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1259632" y="198884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259632" y="256490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355976" y="198884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355976" y="256490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259632" y="3115629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355976" y="311562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......................................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58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Priraď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správne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druhy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abecedy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k-SK" dirty="0">
                <a:solidFill>
                  <a:schemeClr val="accent4">
                    <a:lumMod val="50000"/>
                  </a:schemeClr>
                </a:solidFill>
              </a:rPr>
            </a:br>
            <a:endParaRPr lang="sk-SK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Obdĺžnik s rovnostranným zaobleným rohom 7"/>
          <p:cNvSpPr/>
          <p:nvPr/>
        </p:nvSpPr>
        <p:spPr>
          <a:xfrm>
            <a:off x="539552" y="6021288"/>
            <a:ext cx="1224136" cy="43204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vyhodnoť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403648" y="1268760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-.-/-./../…./.-   				</a:t>
            </a:r>
            <a:r>
              <a:rPr lang="en-US" sz="2400" b="1" dirty="0" err="1" smtClean="0"/>
              <a:t>grécka</a:t>
            </a:r>
            <a:endParaRPr lang="sk-SK" sz="2400" b="1" dirty="0" smtClean="0"/>
          </a:p>
          <a:p>
            <a:endParaRPr lang="sk-SK" sz="2400" b="1" dirty="0"/>
          </a:p>
          <a:p>
            <a:r>
              <a:rPr lang="en-US" sz="2400" b="1" dirty="0" err="1"/>
              <a:t>kniha</a:t>
            </a:r>
            <a:r>
              <a:rPr lang="en-US" sz="2400" b="1" dirty="0"/>
              <a:t>, </a:t>
            </a:r>
            <a:r>
              <a:rPr lang="en-US" sz="2400" b="1" dirty="0" err="1"/>
              <a:t>knížka</a:t>
            </a:r>
            <a:r>
              <a:rPr lang="en-US" sz="2400" b="1" dirty="0"/>
              <a:t>, book 			</a:t>
            </a:r>
            <a:r>
              <a:rPr lang="en-US" sz="2400" b="1" dirty="0" err="1" smtClean="0"/>
              <a:t>morseova</a:t>
            </a:r>
            <a:endParaRPr lang="sk-SK" sz="2400" b="1" dirty="0" smtClean="0"/>
          </a:p>
          <a:p>
            <a:endParaRPr lang="sk-SK" sz="2400" b="1" dirty="0"/>
          </a:p>
          <a:p>
            <a:r>
              <a:rPr lang="en-US" sz="2400" b="1" dirty="0" err="1"/>
              <a:t>Книга</a:t>
            </a:r>
            <a:r>
              <a:rPr lang="en-US" sz="2400" b="1" dirty="0"/>
              <a:t> 					</a:t>
            </a:r>
            <a:r>
              <a:rPr lang="en-US" sz="2400" b="1" dirty="0" err="1" smtClean="0"/>
              <a:t>cyrilika</a:t>
            </a:r>
            <a:endParaRPr lang="sk-SK" sz="2400" b="1" dirty="0" smtClean="0"/>
          </a:p>
          <a:p>
            <a:r>
              <a:rPr lang="en-US" sz="2400" b="1" dirty="0" smtClean="0"/>
              <a:t> </a:t>
            </a:r>
            <a:endParaRPr lang="sk-SK" sz="2400" b="1" dirty="0"/>
          </a:p>
          <a:p>
            <a:r>
              <a:rPr lang="en-US" sz="2400" b="1" dirty="0" err="1"/>
              <a:t>Βί</a:t>
            </a:r>
            <a:r>
              <a:rPr lang="en-US" sz="2400" b="1" dirty="0"/>
              <a:t>βλία 					latinka </a:t>
            </a:r>
            <a:endParaRPr lang="sk-SK" sz="2400" b="1" dirty="0"/>
          </a:p>
        </p:txBody>
      </p:sp>
      <p:cxnSp>
        <p:nvCxnSpPr>
          <p:cNvPr id="15" name="Rovná spojovacia šípka 14"/>
          <p:cNvCxnSpPr/>
          <p:nvPr/>
        </p:nvCxnSpPr>
        <p:spPr>
          <a:xfrm>
            <a:off x="3203848" y="1556792"/>
            <a:ext cx="259228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4139952" y="2276872"/>
            <a:ext cx="180020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2483768" y="2924944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V="1">
            <a:off x="2627784" y="1700808"/>
            <a:ext cx="3168352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4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889</TotalTime>
  <Words>580</Words>
  <Application>Microsoft Office PowerPoint</Application>
  <PresentationFormat>Prezentácia na obrazovke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Tvar vlnenia</vt:lpstr>
      <vt:lpstr>Grafická stránka jazyka  ABECEDA</vt:lpstr>
      <vt:lpstr>Prezentácia programu PowerPoint</vt:lpstr>
      <vt:lpstr>A,__, Ä, B, C, Č, D, Ď, __, DŽ, E, É, F, G, H, CH, I, __, J, K, L, __, Ľ, M, N, __, O, Ó, Ô, P,__, R, Ŕ, S, Š, T,__, U, Ú, V,__, X, Y,__, Z, Ž    </vt:lpstr>
      <vt:lpstr> Zoraď slová podľa abecedného poriadku a vytvor definíciu abecedy! </vt:lpstr>
      <vt:lpstr>Partička - ABECEDA</vt:lpstr>
      <vt:lpstr>Taxikár a zákazník</vt:lpstr>
      <vt:lpstr>Aké druhy abecedy nájdeme v bublinách? </vt:lpstr>
      <vt:lpstr>Ako nazveme tento predmet v rôznych jazykoch?</vt:lpstr>
      <vt:lpstr>Priraď správne druhy abecedy  </vt:lpstr>
      <vt:lpstr>Priraď krajiny k druhom abecedy Taliansko, Rusko, Nemecko, Slovensko,  Grécko, Anglicko, Bulharsko                                                              </vt:lpstr>
      <vt:lpstr>Doplňte do viet chýbajúce hlásky</vt:lpstr>
      <vt:lpstr>Čo je to písmo???</vt:lpstr>
      <vt:lpstr>Druhy písma</vt:lpstr>
      <vt:lpstr>Podčiarkni vo vetách slová, ktoré sa hláskovo podobajú, ale majú iný význam! </vt:lpstr>
      <vt:lpstr>Prezentácia programu PowerPoint</vt:lpstr>
      <vt:lpstr>Vyznačte vo vetách všetky interpunkčné znamienka! </vt:lpstr>
      <vt:lpstr>Ďakujem za pozornosť.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Grafická stránka jazyka  ABECEDA</dc:title>
  <dc:creator>user</dc:creator>
  <cp:lastModifiedBy>user</cp:lastModifiedBy>
  <cp:revision>66</cp:revision>
  <dcterms:created xsi:type="dcterms:W3CDTF">2014-04-14T06:27:22Z</dcterms:created>
  <dcterms:modified xsi:type="dcterms:W3CDTF">2014-04-27T13:57:52Z</dcterms:modified>
</cp:coreProperties>
</file>