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24"/>
  </p:notesMasterIdLst>
  <p:sldIdLst>
    <p:sldId id="261" r:id="rId7"/>
    <p:sldId id="262" r:id="rId8"/>
    <p:sldId id="264" r:id="rId9"/>
    <p:sldId id="271" r:id="rId10"/>
    <p:sldId id="265" r:id="rId11"/>
    <p:sldId id="257" r:id="rId12"/>
    <p:sldId id="258" r:id="rId13"/>
    <p:sldId id="259" r:id="rId14"/>
    <p:sldId id="260" r:id="rId15"/>
    <p:sldId id="266" r:id="rId16"/>
    <p:sldId id="267" r:id="rId17"/>
    <p:sldId id="268" r:id="rId18"/>
    <p:sldId id="270" r:id="rId19"/>
    <p:sldId id="273" r:id="rId20"/>
    <p:sldId id="272" r:id="rId21"/>
    <p:sldId id="269" r:id="rId22"/>
    <p:sldId id="274" r:id="rId2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redný štý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71" autoAdjust="0"/>
  </p:normalViewPr>
  <p:slideViewPr>
    <p:cSldViewPr showGuides="1"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73723290004813E-2"/>
          <c:y val="6.3312053646460933E-2"/>
          <c:w val="0.85958759211939417"/>
          <c:h val="0.798645235999418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2400"/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Hárok1!$A$2:$A$7</c:f>
              <c:strCache>
                <c:ptCount val="6"/>
                <c:pt idx="0">
                  <c:v>Znechutenie</c:v>
                </c:pt>
                <c:pt idx="1">
                  <c:v>Prekvapenie</c:v>
                </c:pt>
                <c:pt idx="2">
                  <c:v>Strach</c:v>
                </c:pt>
                <c:pt idx="3">
                  <c:v>Hnev</c:v>
                </c:pt>
                <c:pt idx="4">
                  <c:v>Smútok</c:v>
                </c:pt>
                <c:pt idx="5">
                  <c:v>Radosť</c:v>
                </c:pt>
              </c:strCache>
            </c:strRef>
          </c:cat>
          <c:val>
            <c:numRef>
              <c:f>Hárok1!$B$2:$B$7</c:f>
              <c:numCache>
                <c:formatCode>0%</c:formatCode>
                <c:ptCount val="6"/>
                <c:pt idx="0">
                  <c:v>0.73</c:v>
                </c:pt>
                <c:pt idx="1">
                  <c:v>0.9</c:v>
                </c:pt>
                <c:pt idx="2">
                  <c:v>0.8</c:v>
                </c:pt>
                <c:pt idx="3">
                  <c:v>0.74</c:v>
                </c:pt>
                <c:pt idx="4">
                  <c:v>0.85</c:v>
                </c:pt>
                <c:pt idx="5">
                  <c:v>0.9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6567808"/>
        <c:axId val="216577536"/>
      </c:barChart>
      <c:catAx>
        <c:axId val="216567808"/>
        <c:scaling>
          <c:orientation val="minMax"/>
        </c:scaling>
        <c:delete val="1"/>
        <c:axPos val="l"/>
        <c:majorTickMark val="none"/>
        <c:minorTickMark val="none"/>
        <c:tickLblPos val="nextTo"/>
        <c:crossAx val="216577536"/>
        <c:crosses val="autoZero"/>
        <c:auto val="1"/>
        <c:lblAlgn val="ctr"/>
        <c:lblOffset val="100"/>
        <c:noMultiLvlLbl val="0"/>
      </c:catAx>
      <c:valAx>
        <c:axId val="21657753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16567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sk-SK" sz="1800" b="0" i="0" u="none" strike="noStrike" kern="1200" baseline="0">
          <a:solidFill>
            <a:prstClr val="black"/>
          </a:solidFill>
          <a:latin typeface="+mn-lt"/>
          <a:ea typeface="+mn-ea"/>
          <a:cs typeface="+mn-cs"/>
        </a:defRPr>
      </a:pPr>
      <a:endParaRPr lang="sk-SK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7A34C-6852-4EF5-99E8-02DA4597BAD7}" type="datetimeFigureOut">
              <a:rPr lang="sk-SK" smtClean="0"/>
              <a:t>1. 6. 2014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C6804-0F98-40A0-BDB8-A6BCFB8244C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92200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C6804-0F98-40A0-BDB8-A6BCFB8244CB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83231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C6804-0F98-40A0-BDB8-A6BCFB8244CB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1207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C6804-0F98-40A0-BDB8-A6BCFB8244CB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3353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C6804-0F98-40A0-BDB8-A6BCFB8244CB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3353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C6804-0F98-40A0-BDB8-A6BCFB8244CB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3353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8B701-80A7-4E63-B3EF-4763245F3C1E}" type="datetimeFigureOut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1. 6. 2014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Zástupný symbol päty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97AE8-C495-4E18-B185-B9E5A0B613B4}" type="slidenum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23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8B701-80A7-4E63-B3EF-4763245F3C1E}" type="datetimeFigureOut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1. 6. 2014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97AE8-C495-4E18-B185-B9E5A0B613B4}" type="slidenum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31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8B701-80A7-4E63-B3EF-4763245F3C1E}" type="datetimeFigureOut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1. 6. 2014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Zástupný symbol päty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97AE8-C495-4E18-B185-B9E5A0B613B4}" type="slidenum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5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8B701-80A7-4E63-B3EF-4763245F3C1E}" type="datetimeFigureOut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1. 6. 2014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97AE8-C495-4E18-B185-B9E5A0B613B4}" type="slidenum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6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8B701-80A7-4E63-B3EF-4763245F3C1E}" type="datetimeFigureOut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1. 6. 2014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97AE8-C495-4E18-B185-B9E5A0B613B4}" type="slidenum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Obdĺž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32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8B701-80A7-4E63-B3EF-4763245F3C1E}" type="datetimeFigureOut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1. 6. 2014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97AE8-C495-4E18-B185-B9E5A0B613B4}" type="slidenum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01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8B701-80A7-4E63-B3EF-4763245F3C1E}" type="datetimeFigureOut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1. 6. 2014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97AE8-C495-4E18-B185-B9E5A0B613B4}" type="slidenum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5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8B701-80A7-4E63-B3EF-4763245F3C1E}" type="datetimeFigureOut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1. 6. 2014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97AE8-C495-4E18-B185-B9E5A0B613B4}" type="slidenum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46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8B701-80A7-4E63-B3EF-4763245F3C1E}" type="datetimeFigureOut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1. 6. 2014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97AE8-C495-4E18-B185-B9E5A0B613B4}" type="slidenum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Obdĺž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82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8B701-80A7-4E63-B3EF-4763245F3C1E}" type="datetimeFigureOut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1. 6. 2014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97AE8-C495-4E18-B185-B9E5A0B613B4}" type="slidenum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06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8B701-80A7-4E63-B3EF-4763245F3C1E}" type="datetimeFigureOut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1. 6. 2014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97AE8-C495-4E18-B185-B9E5A0B613B4}" type="slidenum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FE863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9" name="Vývojový diagram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Vývojový diagram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32703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8B701-80A7-4E63-B3EF-4763245F3C1E}" type="datetimeFigureOut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1. 6. 2014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97AE8-C495-4E18-B185-B9E5A0B613B4}" type="slidenum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62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8B701-80A7-4E63-B3EF-4763245F3C1E}" type="datetimeFigureOut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1. 6. 2014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97AE8-C495-4E18-B185-B9E5A0B613B4}" type="slidenum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93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8B701-80A7-4E63-B3EF-4763245F3C1E}" type="datetimeFigureOut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1. 6. 2014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97AE8-C495-4E18-B185-B9E5A0B613B4}" type="slidenum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8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8B701-80A7-4E63-B3EF-4763245F3C1E}" type="datetimeFigureOut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1. 6. 2014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Zástupný symbol päty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97AE8-C495-4E18-B185-B9E5A0B613B4}" type="slidenum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7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8B701-80A7-4E63-B3EF-4763245F3C1E}" type="datetimeFigureOut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1. 6. 2014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97AE8-C495-4E18-B185-B9E5A0B613B4}" type="slidenum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54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8B701-80A7-4E63-B3EF-4763245F3C1E}" type="datetimeFigureOut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1. 6. 2014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97AE8-C495-4E18-B185-B9E5A0B613B4}" type="slidenum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Obdĺž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25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8B701-80A7-4E63-B3EF-4763245F3C1E}" type="datetimeFigureOut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1. 6. 2014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97AE8-C495-4E18-B185-B9E5A0B613B4}" type="slidenum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74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8B701-80A7-4E63-B3EF-4763245F3C1E}" type="datetimeFigureOut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1. 6. 2014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97AE8-C495-4E18-B185-B9E5A0B613B4}" type="slidenum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60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8B701-80A7-4E63-B3EF-4763245F3C1E}" type="datetimeFigureOut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1. 6. 2014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97AE8-C495-4E18-B185-B9E5A0B613B4}" type="slidenum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2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8B701-80A7-4E63-B3EF-4763245F3C1E}" type="datetimeFigureOut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1. 6. 2014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97AE8-C495-4E18-B185-B9E5A0B613B4}" type="slidenum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Obdĺž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89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8B701-80A7-4E63-B3EF-4763245F3C1E}" type="datetimeFigureOut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1. 6. 2014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97AE8-C495-4E18-B185-B9E5A0B613B4}" type="slidenum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49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8B701-80A7-4E63-B3EF-4763245F3C1E}" type="datetimeFigureOut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1. 6. 2014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97AE8-C495-4E18-B185-B9E5A0B613B4}" type="slidenum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70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8B701-80A7-4E63-B3EF-4763245F3C1E}" type="datetimeFigureOut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1. 6. 2014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97AE8-C495-4E18-B185-B9E5A0B613B4}" type="slidenum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FE863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9" name="Vývojový diagram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Vývojový diagram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175388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8B701-80A7-4E63-B3EF-4763245F3C1E}" type="datetimeFigureOut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1. 6. 2014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97AE8-C495-4E18-B185-B9E5A0B613B4}" type="slidenum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31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8B701-80A7-4E63-B3EF-4763245F3C1E}" type="datetimeFigureOut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1. 6. 2014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97AE8-C495-4E18-B185-B9E5A0B613B4}" type="slidenum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15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8B701-80A7-4E63-B3EF-4763245F3C1E}" type="datetimeFigureOut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1. 6. 2014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Zástupný symbol päty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97AE8-C495-4E18-B185-B9E5A0B613B4}" type="slidenum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0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8B701-80A7-4E63-B3EF-4763245F3C1E}" type="datetimeFigureOut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1. 6. 2014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97AE8-C495-4E18-B185-B9E5A0B613B4}" type="slidenum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3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8B701-80A7-4E63-B3EF-4763245F3C1E}" type="datetimeFigureOut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1. 6. 2014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97AE8-C495-4E18-B185-B9E5A0B613B4}" type="slidenum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Obdĺž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21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8B701-80A7-4E63-B3EF-4763245F3C1E}" type="datetimeFigureOut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1. 6. 2014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97AE8-C495-4E18-B185-B9E5A0B613B4}" type="slidenum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0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8B701-80A7-4E63-B3EF-4763245F3C1E}" type="datetimeFigureOut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1. 6. 2014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97AE8-C495-4E18-B185-B9E5A0B613B4}" type="slidenum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79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8B701-80A7-4E63-B3EF-4763245F3C1E}" type="datetimeFigureOut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1. 6. 2014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97AE8-C495-4E18-B185-B9E5A0B613B4}" type="slidenum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70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8B701-80A7-4E63-B3EF-4763245F3C1E}" type="datetimeFigureOut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1. 6. 2014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97AE8-C495-4E18-B185-B9E5A0B613B4}" type="slidenum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Obdĺž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62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8B701-80A7-4E63-B3EF-4763245F3C1E}" type="datetimeFigureOut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1. 6. 2014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97AE8-C495-4E18-B185-B9E5A0B613B4}" type="slidenum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49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8B701-80A7-4E63-B3EF-4763245F3C1E}" type="datetimeFigureOut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1. 6. 2014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97AE8-C495-4E18-B185-B9E5A0B613B4}" type="slidenum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68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8B701-80A7-4E63-B3EF-4763245F3C1E}" type="datetimeFigureOut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1. 6. 2014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97AE8-C495-4E18-B185-B9E5A0B613B4}" type="slidenum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FE863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9" name="Vývojový diagram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Vývojový diagram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713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8B701-80A7-4E63-B3EF-4763245F3C1E}" type="datetimeFigureOut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1. 6. 2014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97AE8-C495-4E18-B185-B9E5A0B613B4}" type="slidenum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8B701-80A7-4E63-B3EF-4763245F3C1E}" type="datetimeFigureOut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1. 6. 2014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97AE8-C495-4E18-B185-B9E5A0B613B4}" type="slidenum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67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8B701-80A7-4E63-B3EF-4763245F3C1E}" type="datetimeFigureOut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1. 6. 2014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Zástupný symbol päty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97AE8-C495-4E18-B185-B9E5A0B613B4}" type="slidenum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26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8B701-80A7-4E63-B3EF-4763245F3C1E}" type="datetimeFigureOut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1. 6. 2014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97AE8-C495-4E18-B185-B9E5A0B613B4}" type="slidenum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51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8B701-80A7-4E63-B3EF-4763245F3C1E}" type="datetimeFigureOut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1. 6. 2014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97AE8-C495-4E18-B185-B9E5A0B613B4}" type="slidenum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Obdĺž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4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8B701-80A7-4E63-B3EF-4763245F3C1E}" type="datetimeFigureOut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1. 6. 2014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97AE8-C495-4E18-B185-B9E5A0B613B4}" type="slidenum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13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8B701-80A7-4E63-B3EF-4763245F3C1E}" type="datetimeFigureOut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1. 6. 2014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97AE8-C495-4E18-B185-B9E5A0B613B4}" type="slidenum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4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8B701-80A7-4E63-B3EF-4763245F3C1E}" type="datetimeFigureOut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1. 6. 2014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97AE8-C495-4E18-B185-B9E5A0B613B4}" type="slidenum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21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8B701-80A7-4E63-B3EF-4763245F3C1E}" type="datetimeFigureOut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1. 6. 2014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97AE8-C495-4E18-B185-B9E5A0B613B4}" type="slidenum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65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8B701-80A7-4E63-B3EF-4763245F3C1E}" type="datetimeFigureOut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1. 6. 2014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97AE8-C495-4E18-B185-B9E5A0B613B4}" type="slidenum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Obdĺž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11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8B701-80A7-4E63-B3EF-4763245F3C1E}" type="datetimeFigureOut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1. 6. 2014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97AE8-C495-4E18-B185-B9E5A0B613B4}" type="slidenum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58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8B701-80A7-4E63-B3EF-4763245F3C1E}" type="datetimeFigureOut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1. 6. 2014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97AE8-C495-4E18-B185-B9E5A0B613B4}" type="slidenum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FE863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9" name="Vývojový diagram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Vývojový diagram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312802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8B701-80A7-4E63-B3EF-4763245F3C1E}" type="datetimeFigureOut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1. 6. 2014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97AE8-C495-4E18-B185-B9E5A0B613B4}" type="slidenum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98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8B701-80A7-4E63-B3EF-4763245F3C1E}" type="datetimeFigureOut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1. 6. 2014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97AE8-C495-4E18-B185-B9E5A0B613B4}" type="slidenum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01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8B701-80A7-4E63-B3EF-4763245F3C1E}" type="datetimeFigureOut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1. 6. 2014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Zástupný symbol päty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97AE8-C495-4E18-B185-B9E5A0B613B4}" type="slidenum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1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8B701-80A7-4E63-B3EF-4763245F3C1E}" type="datetimeFigureOut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1. 6. 2014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97AE8-C495-4E18-B185-B9E5A0B613B4}" type="slidenum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7" name="Zaoblený obdĺžnik 16">
            <a:hlinkClick r:id="" action="ppaction://hlinkshowjump?jump=previousslide" highlightClick="1">
              <a:snd r:embed="rId2" name="click.wav"/>
            </a:hlinkClick>
          </p:cNvPr>
          <p:cNvSpPr/>
          <p:nvPr userDrawn="1"/>
        </p:nvSpPr>
        <p:spPr>
          <a:xfrm>
            <a:off x="3453670" y="6551423"/>
            <a:ext cx="1008112" cy="288032"/>
          </a:xfrm>
          <a:prstGeom prst="round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späť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8" name="Zaoblený obdĺžnik 17">
            <a:hlinkClick r:id="" action="ppaction://hlinkshowjump?jump=firstslide" highlightClick="1">
              <a:snd r:embed="rId2" name="click.wav"/>
            </a:hlinkClick>
          </p:cNvPr>
          <p:cNvSpPr/>
          <p:nvPr userDrawn="1"/>
        </p:nvSpPr>
        <p:spPr>
          <a:xfrm>
            <a:off x="1035804" y="6551423"/>
            <a:ext cx="1008112" cy="288032"/>
          </a:xfrm>
          <a:prstGeom prst="roundRect">
            <a:avLst/>
          </a:prstGeom>
          <a:gradFill>
            <a:gsLst>
              <a:gs pos="0">
                <a:schemeClr val="lt1">
                  <a:tint val="60000"/>
                  <a:satMod val="355000"/>
                </a:schemeClr>
              </a:gs>
              <a:gs pos="40000">
                <a:schemeClr val="lt1">
                  <a:tint val="85000"/>
                  <a:satMod val="320000"/>
                </a:schemeClr>
              </a:gs>
              <a:gs pos="100000">
                <a:schemeClr val="lt1">
                  <a:shade val="55000"/>
                  <a:satMod val="300000"/>
                </a:schemeClr>
              </a:gs>
            </a:gsLst>
            <a:path path="circle">
              <a:fillToRect l="-24500" t="-20000" r="124500" b="12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domov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9" name="Zaoblený obdĺžnik 18">
            <a:hlinkClick r:id="" action="ppaction://hlinkshowjump?jump=nextslide" highlightClick="1">
              <a:snd r:embed="rId2" name="click.wav"/>
            </a:hlinkClick>
          </p:cNvPr>
          <p:cNvSpPr/>
          <p:nvPr userDrawn="1"/>
        </p:nvSpPr>
        <p:spPr>
          <a:xfrm>
            <a:off x="5772643" y="6551423"/>
            <a:ext cx="1008112" cy="288032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60000"/>
                  <a:satMod val="355000"/>
                </a:schemeClr>
              </a:gs>
              <a:gs pos="50000">
                <a:schemeClr val="lt1">
                  <a:tint val="85000"/>
                  <a:satMod val="320000"/>
                  <a:alpha val="51000"/>
                </a:schemeClr>
              </a:gs>
              <a:gs pos="100000">
                <a:schemeClr val="lt1">
                  <a:shade val="55000"/>
                  <a:satMod val="30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002">
            <a:schemeClr val="lt1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ďalej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20" name="Zaoblený obdĺžnik 19">
            <a:hlinkClick r:id="" action="ppaction://hlinkshowjump?jump=lastslide" highlightClick="1">
              <a:snd r:embed="rId2" name="click.wav"/>
            </a:hlinkClick>
          </p:cNvPr>
          <p:cNvSpPr/>
          <p:nvPr userDrawn="1"/>
        </p:nvSpPr>
        <p:spPr>
          <a:xfrm>
            <a:off x="8105984" y="6551423"/>
            <a:ext cx="1008112" cy="288032"/>
          </a:xfrm>
          <a:prstGeom prst="roundRect">
            <a:avLst/>
          </a:prstGeom>
          <a:gradFill>
            <a:gsLst>
              <a:gs pos="0">
                <a:schemeClr val="lt1">
                  <a:tint val="60000"/>
                  <a:satMod val="355000"/>
                </a:schemeClr>
              </a:gs>
              <a:gs pos="40000">
                <a:schemeClr val="lt1">
                  <a:tint val="85000"/>
                  <a:satMod val="320000"/>
                </a:schemeClr>
              </a:gs>
              <a:gs pos="100000">
                <a:schemeClr val="lt1">
                  <a:shade val="55000"/>
                  <a:satMod val="300000"/>
                </a:schemeClr>
              </a:gs>
            </a:gsLst>
            <a:path path="circle">
              <a:fillToRect l="-24500" t="-20000" r="124500" b="12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k</a:t>
            </a:r>
            <a:r>
              <a:rPr lang="sk-SK" dirty="0" smtClean="0">
                <a:solidFill>
                  <a:schemeClr val="tx1"/>
                </a:solidFill>
              </a:rPr>
              <a:t>oniec</a:t>
            </a:r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5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8B701-80A7-4E63-B3EF-4763245F3C1E}" type="datetimeFigureOut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1. 6. 2014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97AE8-C495-4E18-B185-B9E5A0B613B4}" type="slidenum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Obdĺž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93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8B701-80A7-4E63-B3EF-4763245F3C1E}" type="datetimeFigureOut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1. 6. 2014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97AE8-C495-4E18-B185-B9E5A0B613B4}" type="slidenum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80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8B701-80A7-4E63-B3EF-4763245F3C1E}" type="datetimeFigureOut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1. 6. 2014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97AE8-C495-4E18-B185-B9E5A0B613B4}" type="slidenum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02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8B701-80A7-4E63-B3EF-4763245F3C1E}" type="datetimeFigureOut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1. 6. 2014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97AE8-C495-4E18-B185-B9E5A0B613B4}" type="slidenum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Obdĺž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38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8B701-80A7-4E63-B3EF-4763245F3C1E}" type="datetimeFigureOut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1. 6. 2014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97AE8-C495-4E18-B185-B9E5A0B613B4}" type="slidenum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71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8B701-80A7-4E63-B3EF-4763245F3C1E}" type="datetimeFigureOut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1. 6. 2014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97AE8-C495-4E18-B185-B9E5A0B613B4}" type="slidenum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Obdĺž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67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8B701-80A7-4E63-B3EF-4763245F3C1E}" type="datetimeFigureOut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1. 6. 2014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97AE8-C495-4E18-B185-B9E5A0B613B4}" type="slidenum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48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8B701-80A7-4E63-B3EF-4763245F3C1E}" type="datetimeFigureOut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1. 6. 2014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97AE8-C495-4E18-B185-B9E5A0B613B4}" type="slidenum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FE863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9" name="Vývojový diagram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Vývojový diagram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67820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8B701-80A7-4E63-B3EF-4763245F3C1E}" type="datetimeFigureOut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1. 6. 2014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97AE8-C495-4E18-B185-B9E5A0B613B4}" type="slidenum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8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8B701-80A7-4E63-B3EF-4763245F3C1E}" type="datetimeFigureOut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1. 6. 2014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97AE8-C495-4E18-B185-B9E5A0B613B4}" type="slidenum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14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8B701-80A7-4E63-B3EF-4763245F3C1E}" type="datetimeFigureOut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1. 6. 2014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97AE8-C495-4E18-B185-B9E5A0B613B4}" type="slidenum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84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8B701-80A7-4E63-B3EF-4763245F3C1E}" type="datetimeFigureOut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1. 6. 2014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97AE8-C495-4E18-B185-B9E5A0B613B4}" type="slidenum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FE863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9" name="Vývojový diagram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Vývojový diagram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317079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8B701-80A7-4E63-B3EF-4763245F3C1E}" type="datetimeFigureOut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1. 6. 2014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97AE8-C495-4E18-B185-B9E5A0B613B4}" type="slidenum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91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olá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B38B701-80A7-4E63-B3EF-4763245F3C1E}" type="datetimeFigureOut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1. 6. 2014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7997AE8-C495-4E18-B185-B9E5A0B613B4}" type="slidenum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Obdĺž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Vývojový diagram: extrakcia 12"/>
          <p:cNvSpPr/>
          <p:nvPr userDrawn="1"/>
        </p:nvSpPr>
        <p:spPr>
          <a:xfrm>
            <a:off x="155451" y="908720"/>
            <a:ext cx="432048" cy="4608512"/>
          </a:xfrm>
          <a:prstGeom prst="flowChartExtra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Srdce 13"/>
          <p:cNvSpPr/>
          <p:nvPr userDrawn="1"/>
        </p:nvSpPr>
        <p:spPr>
          <a:xfrm>
            <a:off x="155451" y="2107704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671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olá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B38B701-80A7-4E63-B3EF-4763245F3C1E}" type="datetimeFigureOut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1. 6. 2014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7997AE8-C495-4E18-B185-B9E5A0B613B4}" type="slidenum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Obdĺž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77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olá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B38B701-80A7-4E63-B3EF-4763245F3C1E}" type="datetimeFigureOut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1. 6. 2014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7997AE8-C495-4E18-B185-B9E5A0B613B4}" type="slidenum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Obdĺž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242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olá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B38B701-80A7-4E63-B3EF-4763245F3C1E}" type="datetimeFigureOut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1. 6. 2014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7997AE8-C495-4E18-B185-B9E5A0B613B4}" type="slidenum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Obdĺž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662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olá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B38B701-80A7-4E63-B3EF-4763245F3C1E}" type="datetimeFigureOut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1. 6. 2014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7997AE8-C495-4E18-B185-B9E5A0B613B4}" type="slidenum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Obdĺž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38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olá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B38B701-80A7-4E63-B3EF-4763245F3C1E}" type="datetimeFigureOut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1. 6. 2014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7997AE8-C495-4E18-B185-B9E5A0B613B4}" type="slidenum">
              <a:rPr lang="sk-SK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sk-SK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Obdĺž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13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audio" Target="../media/audio1.wav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Relationship Id="rId5" Type="http://schemas.openxmlformats.org/officeDocument/2006/relationships/audio" Target="../media/audio1.wav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Relationship Id="rId5" Type="http://schemas.openxmlformats.org/officeDocument/2006/relationships/audio" Target="../media/audio1.wav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000" dirty="0" smtClean="0"/>
              <a:t>Mgr. Slávka </a:t>
            </a:r>
            <a:r>
              <a:rPr lang="sk-SK" sz="2000" dirty="0" err="1" smtClean="0"/>
              <a:t>Pariláková</a:t>
            </a:r>
            <a:endParaRPr lang="sk-SK" sz="2000" dirty="0"/>
          </a:p>
        </p:txBody>
      </p:sp>
      <p:sp>
        <p:nvSpPr>
          <p:cNvPr id="7" name="Zástupný symbol textu 6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sk-SK" sz="1600" dirty="0" smtClean="0"/>
              <a:t>Gymnázium J. G. </a:t>
            </a:r>
            <a:r>
              <a:rPr lang="sk-SK" sz="1600" dirty="0" err="1" smtClean="0"/>
              <a:t>Tajovského</a:t>
            </a:r>
            <a:endParaRPr lang="sk-SK" sz="1600" dirty="0" smtClean="0"/>
          </a:p>
          <a:p>
            <a:r>
              <a:rPr lang="sk-SK" sz="1600" dirty="0" smtClean="0"/>
              <a:t>Banská Bystrica</a:t>
            </a:r>
            <a:endParaRPr lang="sk-SK" sz="1600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half" idx="1"/>
          </p:nvPr>
        </p:nvSpPr>
        <p:spPr>
          <a:xfrm>
            <a:off x="323528" y="1988840"/>
            <a:ext cx="8568952" cy="4137323"/>
          </a:xfrm>
        </p:spPr>
        <p:txBody>
          <a:bodyPr>
            <a:normAutofit/>
          </a:bodyPr>
          <a:lstStyle/>
          <a:p>
            <a:pPr>
              <a:buNone/>
            </a:pPr>
            <a:endParaRPr lang="sk-SK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k-SK" sz="2800" dirty="0" smtClean="0">
                <a:solidFill>
                  <a:srgbClr val="FF0000"/>
                </a:solidFill>
              </a:rPr>
              <a:t>  </a:t>
            </a:r>
          </a:p>
          <a:p>
            <a:pPr>
              <a:buNone/>
            </a:pPr>
            <a:r>
              <a:rPr lang="sk-SK" sz="2800" dirty="0" smtClean="0">
                <a:solidFill>
                  <a:srgbClr val="FF0000"/>
                </a:solidFill>
              </a:rPr>
              <a:t>  </a:t>
            </a:r>
          </a:p>
          <a:p>
            <a:pPr>
              <a:buNone/>
            </a:pPr>
            <a:endParaRPr lang="sk-SK" sz="2800" dirty="0">
              <a:solidFill>
                <a:srgbClr val="FF0000"/>
              </a:solidFill>
            </a:endParaRPr>
          </a:p>
          <a:p>
            <a:pPr>
              <a:buNone/>
            </a:pPr>
            <a:endParaRPr lang="sk-SK" sz="28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sk-SK" sz="2800" dirty="0" smtClean="0">
                <a:solidFill>
                  <a:srgbClr val="FF0000"/>
                </a:solidFill>
              </a:rPr>
              <a:t>   </a:t>
            </a:r>
            <a:r>
              <a:rPr lang="sk-SK" sz="2800" b="1" dirty="0" smtClean="0">
                <a:solidFill>
                  <a:srgbClr val="FF0000"/>
                </a:solidFill>
              </a:rPr>
              <a:t>Je to srdce, čím vidíme správne. </a:t>
            </a:r>
          </a:p>
          <a:p>
            <a:pPr algn="ctr">
              <a:buNone/>
            </a:pPr>
            <a:r>
              <a:rPr lang="sk-SK" sz="2800" b="1" dirty="0" smtClean="0">
                <a:solidFill>
                  <a:srgbClr val="FF0000"/>
                </a:solidFill>
              </a:rPr>
              <a:t>To najpodstatnejšie zostáva nášmu oku skryté.  </a:t>
            </a:r>
          </a:p>
          <a:p>
            <a:pPr algn="r">
              <a:buNone/>
            </a:pPr>
            <a:r>
              <a:rPr lang="sk-SK" sz="2800" b="1" dirty="0" smtClean="0">
                <a:solidFill>
                  <a:srgbClr val="FF0000"/>
                </a:solidFill>
              </a:rPr>
              <a:t>                                                              </a:t>
            </a:r>
            <a:r>
              <a:rPr lang="sk-SK" sz="2800" b="1" dirty="0" err="1" smtClean="0">
                <a:solidFill>
                  <a:srgbClr val="FF0000"/>
                </a:solidFill>
              </a:rPr>
              <a:t>Exupéry</a:t>
            </a:r>
            <a:r>
              <a:rPr lang="sk-SK" sz="2800" b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sk-SK" sz="2800" dirty="0">
              <a:solidFill>
                <a:srgbClr val="FF0000"/>
              </a:solidFill>
            </a:endParaRPr>
          </a:p>
        </p:txBody>
      </p:sp>
      <p:sp>
        <p:nvSpPr>
          <p:cNvPr id="2" name="Srdce 1"/>
          <p:cNvSpPr/>
          <p:nvPr/>
        </p:nvSpPr>
        <p:spPr>
          <a:xfrm>
            <a:off x="3203848" y="2027086"/>
            <a:ext cx="2736304" cy="2376264"/>
          </a:xfrm>
          <a:prstGeom prst="heart">
            <a:avLst/>
          </a:prstGeom>
          <a:solidFill>
            <a:srgbClr val="FF0000"/>
          </a:solidFill>
          <a:ln w="76200">
            <a:solidFill>
              <a:schemeClr val="accent2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 useBgFill="1">
        <p:nvSpPr>
          <p:cNvPr id="11" name="Zaoblený obdĺžnik 10">
            <a:hlinkClick r:id="" action="ppaction://hlinkshowjump?jump=lastslide" highlightClick="1">
              <a:snd r:embed="rId3" name="click.wav"/>
            </a:hlinkClick>
          </p:cNvPr>
          <p:cNvSpPr/>
          <p:nvPr/>
        </p:nvSpPr>
        <p:spPr>
          <a:xfrm>
            <a:off x="8105984" y="6551423"/>
            <a:ext cx="1008112" cy="288032"/>
          </a:xfrm>
          <a:prstGeom prst="round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morning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k</a:t>
            </a:r>
            <a:r>
              <a:rPr lang="sk-SK" dirty="0" smtClean="0">
                <a:solidFill>
                  <a:schemeClr val="tx1"/>
                </a:solidFill>
              </a:rPr>
              <a:t>oniec</a:t>
            </a:r>
            <a:endParaRPr lang="sk-SK" dirty="0">
              <a:solidFill>
                <a:schemeClr val="tx1"/>
              </a:solidFill>
            </a:endParaRPr>
          </a:p>
        </p:txBody>
      </p:sp>
      <p:sp useBgFill="1">
        <p:nvSpPr>
          <p:cNvPr id="12" name="Zaoblený obdĺžnik 11">
            <a:hlinkClick r:id="" action="ppaction://hlinkshowjump?jump=nextslide" highlightClick="1">
              <a:snd r:embed="rId3" name="click.wav"/>
            </a:hlinkClick>
          </p:cNvPr>
          <p:cNvSpPr/>
          <p:nvPr/>
        </p:nvSpPr>
        <p:spPr>
          <a:xfrm>
            <a:off x="5796136" y="6551423"/>
            <a:ext cx="1008112" cy="288032"/>
          </a:xfrm>
          <a:prstGeom prst="round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morning" dir="t"/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002">
            <a:schemeClr val="lt1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ďalej</a:t>
            </a:r>
          </a:p>
        </p:txBody>
      </p:sp>
    </p:spTree>
    <p:extLst>
      <p:ext uri="{BB962C8B-B14F-4D97-AF65-F5344CB8AC3E}">
        <p14:creationId xmlns:p14="http://schemas.microsoft.com/office/powerpoint/2010/main" val="309964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sk-SK" dirty="0" smtClean="0">
                <a:solidFill>
                  <a:srgbClr val="FF0000"/>
                </a:solidFill>
              </a:rPr>
              <a:t>Tak ešte raz </a:t>
            </a:r>
            <a:r>
              <a:rPr lang="sk-SK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sk-SK" dirty="0">
              <a:solidFill>
                <a:srgbClr val="FF0000"/>
              </a:solidFill>
            </a:endParaRPr>
          </a:p>
        </p:txBody>
      </p:sp>
      <p:pic>
        <p:nvPicPr>
          <p:cNvPr id="3" name="obrázek 3" descr="C:\Users\Ištwi\Desktop\FileOpen\prax\tlačiť prax\069695a333_91223613_o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696" y="1772816"/>
            <a:ext cx="619268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Vývojový diagram: extrakcia 5"/>
          <p:cNvSpPr/>
          <p:nvPr/>
        </p:nvSpPr>
        <p:spPr>
          <a:xfrm>
            <a:off x="155451" y="908720"/>
            <a:ext cx="432048" cy="4608512"/>
          </a:xfrm>
          <a:prstGeom prst="flowChartExtra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Srdce 7"/>
          <p:cNvSpPr/>
          <p:nvPr/>
        </p:nvSpPr>
        <p:spPr>
          <a:xfrm>
            <a:off x="155451" y="2107704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 useBgFill="1">
        <p:nvSpPr>
          <p:cNvPr id="12" name="Zaoblený obdĺžnik 11"/>
          <p:cNvSpPr/>
          <p:nvPr/>
        </p:nvSpPr>
        <p:spPr>
          <a:xfrm>
            <a:off x="4644008" y="6556048"/>
            <a:ext cx="1008112" cy="288032"/>
          </a:xfrm>
          <a:prstGeom prst="roundRect">
            <a:avLst/>
          </a:prstGeom>
          <a:ln w="3175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klik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6" name="Zaoblený obdĺžnik 15">
            <a:hlinkClick r:id="" action="ppaction://hlinkshowjump?jump=previousslide" highlightClick="1">
              <a:snd r:embed="rId3" name="click.wav"/>
            </a:hlinkClick>
          </p:cNvPr>
          <p:cNvSpPr/>
          <p:nvPr/>
        </p:nvSpPr>
        <p:spPr>
          <a:xfrm>
            <a:off x="3453670" y="6551423"/>
            <a:ext cx="1008112" cy="288032"/>
          </a:xfrm>
          <a:prstGeom prst="round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späť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7" name="Zaoblený obdĺžnik 16">
            <a:hlinkClick r:id="" action="ppaction://hlinkshowjump?jump=firstslide" highlightClick="1">
              <a:snd r:embed="rId3" name="click.wav"/>
            </a:hlinkClick>
          </p:cNvPr>
          <p:cNvSpPr/>
          <p:nvPr/>
        </p:nvSpPr>
        <p:spPr>
          <a:xfrm>
            <a:off x="1035804" y="6551423"/>
            <a:ext cx="1008112" cy="288032"/>
          </a:xfrm>
          <a:prstGeom prst="roundRect">
            <a:avLst/>
          </a:prstGeom>
          <a:gradFill>
            <a:gsLst>
              <a:gs pos="0">
                <a:schemeClr val="lt1">
                  <a:tint val="60000"/>
                  <a:satMod val="355000"/>
                </a:schemeClr>
              </a:gs>
              <a:gs pos="40000">
                <a:schemeClr val="lt1">
                  <a:tint val="85000"/>
                  <a:satMod val="320000"/>
                </a:schemeClr>
              </a:gs>
              <a:gs pos="100000">
                <a:schemeClr val="lt1">
                  <a:shade val="55000"/>
                  <a:satMod val="300000"/>
                </a:schemeClr>
              </a:gs>
            </a:gsLst>
            <a:path path="circle">
              <a:fillToRect l="-24500" t="-20000" r="124500" b="12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domov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8" name="Zaoblený obdĺžnik 17">
            <a:hlinkClick r:id="" action="ppaction://hlinkshowjump?jump=nextslide" highlightClick="1">
              <a:snd r:embed="rId3" name="click.wav"/>
            </a:hlinkClick>
          </p:cNvPr>
          <p:cNvSpPr/>
          <p:nvPr/>
        </p:nvSpPr>
        <p:spPr>
          <a:xfrm>
            <a:off x="5772643" y="6551423"/>
            <a:ext cx="1008112" cy="288032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60000"/>
                  <a:satMod val="355000"/>
                </a:schemeClr>
              </a:gs>
              <a:gs pos="50000">
                <a:schemeClr val="lt1">
                  <a:tint val="85000"/>
                  <a:satMod val="320000"/>
                  <a:alpha val="51000"/>
                </a:schemeClr>
              </a:gs>
              <a:gs pos="100000">
                <a:schemeClr val="lt1">
                  <a:shade val="55000"/>
                  <a:satMod val="30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002">
            <a:schemeClr val="lt1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ďalej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9" name="Zaoblený obdĺžnik 18">
            <a:hlinkClick r:id="" action="ppaction://hlinkshowjump?jump=lastslide" highlightClick="1">
              <a:snd r:embed="rId3" name="click.wav"/>
            </a:hlinkClick>
          </p:cNvPr>
          <p:cNvSpPr/>
          <p:nvPr/>
        </p:nvSpPr>
        <p:spPr>
          <a:xfrm>
            <a:off x="8105984" y="6551423"/>
            <a:ext cx="1008112" cy="288032"/>
          </a:xfrm>
          <a:prstGeom prst="roundRect">
            <a:avLst/>
          </a:prstGeom>
          <a:gradFill>
            <a:gsLst>
              <a:gs pos="0">
                <a:schemeClr val="lt1">
                  <a:tint val="60000"/>
                  <a:satMod val="355000"/>
                </a:schemeClr>
              </a:gs>
              <a:gs pos="40000">
                <a:schemeClr val="lt1">
                  <a:tint val="85000"/>
                  <a:satMod val="320000"/>
                </a:schemeClr>
              </a:gs>
              <a:gs pos="100000">
                <a:schemeClr val="lt1">
                  <a:shade val="55000"/>
                  <a:satMod val="300000"/>
                </a:schemeClr>
              </a:gs>
            </a:gsLst>
            <a:path path="circle">
              <a:fillToRect l="-24500" t="-20000" r="124500" b="12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k</a:t>
            </a:r>
            <a:r>
              <a:rPr lang="sk-SK" dirty="0" smtClean="0">
                <a:solidFill>
                  <a:schemeClr val="tx1"/>
                </a:solidFill>
              </a:rPr>
              <a:t>oniec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835696" y="1772816"/>
            <a:ext cx="3024336" cy="4752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553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6" descr="C:\Users\Ištwi\Desktop\FileOpen\prax\tlačiť prax\ac8afcd67e_91223601_o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628800"/>
            <a:ext cx="610534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ĺžnik 4"/>
          <p:cNvSpPr/>
          <p:nvPr/>
        </p:nvSpPr>
        <p:spPr>
          <a:xfrm>
            <a:off x="4960374" y="1628800"/>
            <a:ext cx="3145610" cy="4824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sk-SK" dirty="0" smtClean="0">
                <a:solidFill>
                  <a:srgbClr val="FF0000"/>
                </a:solidFill>
              </a:rPr>
              <a:t>Vraj ženy odhadneme ľahšie? ... </a:t>
            </a:r>
            <a:r>
              <a:rPr lang="sk-SK" dirty="0" err="1" smtClean="0">
                <a:solidFill>
                  <a:srgbClr val="FF0000"/>
                </a:solidFill>
              </a:rPr>
              <a:t>Ok</a:t>
            </a:r>
            <a:r>
              <a:rPr lang="sk-SK" dirty="0" smtClean="0">
                <a:solidFill>
                  <a:srgbClr val="FF0000"/>
                </a:solidFill>
              </a:rPr>
              <a:t>, skúste do tretice </a:t>
            </a:r>
            <a:r>
              <a:rPr lang="sk-SK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8" name="Vývojový diagram: extrakcia 7"/>
          <p:cNvSpPr/>
          <p:nvPr/>
        </p:nvSpPr>
        <p:spPr>
          <a:xfrm>
            <a:off x="155451" y="908720"/>
            <a:ext cx="432048" cy="4608512"/>
          </a:xfrm>
          <a:prstGeom prst="flowChartExtra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4998584" y="2685688"/>
            <a:ext cx="293972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Tak ako?</a:t>
            </a:r>
          </a:p>
          <a:p>
            <a:endParaRPr lang="sk-SK" dirty="0" smtClean="0"/>
          </a:p>
          <a:p>
            <a:pPr marL="742950" lvl="1" indent="-285750">
              <a:buFontTx/>
              <a:buChar char="-"/>
            </a:pPr>
            <a:r>
              <a:rPr lang="sk-SK" sz="2000" dirty="0"/>
              <a:t>N</a:t>
            </a:r>
            <a:r>
              <a:rPr lang="sk-SK" sz="2000" dirty="0" smtClean="0"/>
              <a:t>edisciplinovaná? </a:t>
            </a:r>
          </a:p>
          <a:p>
            <a:pPr marL="742950" lvl="1" indent="-285750">
              <a:buFontTx/>
              <a:buChar char="-"/>
            </a:pPr>
            <a:r>
              <a:rPr lang="sk-SK" sz="2000" dirty="0" smtClean="0"/>
              <a:t>Dieťa zábavy?</a:t>
            </a:r>
          </a:p>
          <a:p>
            <a:pPr marL="742950" lvl="1" indent="-285750">
              <a:buFontTx/>
              <a:buChar char="-"/>
            </a:pPr>
            <a:r>
              <a:rPr lang="sk-SK" sz="2000" dirty="0" smtClean="0"/>
              <a:t>Slobodomyseľná?</a:t>
            </a:r>
          </a:p>
          <a:p>
            <a:pPr marL="742950" lvl="1" indent="-285750">
              <a:buFontTx/>
              <a:buChar char="-"/>
            </a:pPr>
            <a:r>
              <a:rPr lang="sk-SK" sz="2000" dirty="0" err="1" smtClean="0"/>
              <a:t>Rockerka</a:t>
            </a:r>
            <a:r>
              <a:rPr lang="sk-SK" sz="2000" dirty="0" smtClean="0"/>
              <a:t>?</a:t>
            </a:r>
          </a:p>
          <a:p>
            <a:pPr marL="742950" lvl="1" indent="-285750">
              <a:buFontTx/>
              <a:buChar char="-"/>
            </a:pPr>
            <a:r>
              <a:rPr lang="sk-SK" sz="2000" dirty="0" smtClean="0"/>
              <a:t>Nešportový typ? ...</a:t>
            </a:r>
          </a:p>
          <a:p>
            <a:pPr marL="285750" indent="-285750">
              <a:buFontTx/>
              <a:buChar char="-"/>
            </a:pPr>
            <a:endParaRPr lang="sk-SK" dirty="0" smtClean="0"/>
          </a:p>
          <a:p>
            <a:pPr marL="285750" indent="-285750">
              <a:buFontTx/>
              <a:buChar char="-"/>
            </a:pPr>
            <a:endParaRPr lang="sk-SK" dirty="0"/>
          </a:p>
        </p:txBody>
      </p:sp>
      <p:sp>
        <p:nvSpPr>
          <p:cNvPr id="9" name="Srdce 8"/>
          <p:cNvSpPr/>
          <p:nvPr/>
        </p:nvSpPr>
        <p:spPr>
          <a:xfrm>
            <a:off x="155451" y="2107704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 useBgFill="1">
        <p:nvSpPr>
          <p:cNvPr id="12" name="Zaoblený obdĺžnik 11"/>
          <p:cNvSpPr/>
          <p:nvPr/>
        </p:nvSpPr>
        <p:spPr>
          <a:xfrm>
            <a:off x="4640957" y="6551423"/>
            <a:ext cx="1008112" cy="288032"/>
          </a:xfrm>
          <a:prstGeom prst="roundRect">
            <a:avLst/>
          </a:prstGeom>
          <a:ln w="3175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klik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7" name="Zaoblený obdĺžnik 16">
            <a:hlinkClick r:id="" action="ppaction://hlinkshowjump?jump=previousslide" highlightClick="1">
              <a:snd r:embed="rId3" name="click.wav"/>
            </a:hlinkClick>
          </p:cNvPr>
          <p:cNvSpPr/>
          <p:nvPr/>
        </p:nvSpPr>
        <p:spPr>
          <a:xfrm>
            <a:off x="3453670" y="6551423"/>
            <a:ext cx="1008112" cy="288032"/>
          </a:xfrm>
          <a:prstGeom prst="round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späť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8" name="Zaoblený obdĺžnik 17">
            <a:hlinkClick r:id="" action="ppaction://hlinkshowjump?jump=firstslide" highlightClick="1">
              <a:snd r:embed="rId3" name="click.wav"/>
            </a:hlinkClick>
          </p:cNvPr>
          <p:cNvSpPr/>
          <p:nvPr/>
        </p:nvSpPr>
        <p:spPr>
          <a:xfrm>
            <a:off x="1035804" y="6551423"/>
            <a:ext cx="1008112" cy="288032"/>
          </a:xfrm>
          <a:prstGeom prst="roundRect">
            <a:avLst/>
          </a:prstGeom>
          <a:gradFill>
            <a:gsLst>
              <a:gs pos="0">
                <a:schemeClr val="lt1">
                  <a:tint val="60000"/>
                  <a:satMod val="355000"/>
                </a:schemeClr>
              </a:gs>
              <a:gs pos="40000">
                <a:schemeClr val="lt1">
                  <a:tint val="85000"/>
                  <a:satMod val="320000"/>
                </a:schemeClr>
              </a:gs>
              <a:gs pos="100000">
                <a:schemeClr val="lt1">
                  <a:shade val="55000"/>
                  <a:satMod val="300000"/>
                </a:schemeClr>
              </a:gs>
            </a:gsLst>
            <a:path path="circle">
              <a:fillToRect l="-24500" t="-20000" r="124500" b="12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domov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9" name="Zaoblený obdĺžnik 18">
            <a:hlinkClick r:id="" action="ppaction://hlinkshowjump?jump=nextslide" highlightClick="1">
              <a:snd r:embed="rId3" name="click.wav"/>
            </a:hlinkClick>
          </p:cNvPr>
          <p:cNvSpPr/>
          <p:nvPr/>
        </p:nvSpPr>
        <p:spPr>
          <a:xfrm>
            <a:off x="5772643" y="6551423"/>
            <a:ext cx="1008112" cy="288032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60000"/>
                  <a:satMod val="355000"/>
                </a:schemeClr>
              </a:gs>
              <a:gs pos="50000">
                <a:schemeClr val="lt1">
                  <a:tint val="85000"/>
                  <a:satMod val="320000"/>
                  <a:alpha val="51000"/>
                </a:schemeClr>
              </a:gs>
              <a:gs pos="100000">
                <a:schemeClr val="lt1">
                  <a:shade val="55000"/>
                  <a:satMod val="30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002">
            <a:schemeClr val="lt1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ďalej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20" name="Zaoblený obdĺžnik 19">
            <a:hlinkClick r:id="" action="ppaction://hlinkshowjump?jump=lastslide" highlightClick="1">
              <a:snd r:embed="rId3" name="click.wav"/>
            </a:hlinkClick>
          </p:cNvPr>
          <p:cNvSpPr/>
          <p:nvPr/>
        </p:nvSpPr>
        <p:spPr>
          <a:xfrm>
            <a:off x="8105984" y="6551423"/>
            <a:ext cx="1008112" cy="288032"/>
          </a:xfrm>
          <a:prstGeom prst="roundRect">
            <a:avLst/>
          </a:prstGeom>
          <a:gradFill>
            <a:gsLst>
              <a:gs pos="0">
                <a:schemeClr val="lt1">
                  <a:tint val="60000"/>
                  <a:satMod val="355000"/>
                </a:schemeClr>
              </a:gs>
              <a:gs pos="40000">
                <a:schemeClr val="lt1">
                  <a:tint val="85000"/>
                  <a:satMod val="320000"/>
                </a:schemeClr>
              </a:gs>
              <a:gs pos="100000">
                <a:schemeClr val="lt1">
                  <a:shade val="55000"/>
                  <a:satMod val="300000"/>
                </a:schemeClr>
              </a:gs>
            </a:gsLst>
            <a:path path="circle">
              <a:fillToRect l="-24500" t="-20000" r="124500" b="12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k</a:t>
            </a:r>
            <a:r>
              <a:rPr lang="sk-SK" dirty="0" smtClean="0">
                <a:solidFill>
                  <a:schemeClr val="tx1"/>
                </a:solidFill>
              </a:rPr>
              <a:t>oniec</a:t>
            </a:r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00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sk-SK" dirty="0" smtClean="0">
                <a:solidFill>
                  <a:srgbClr val="FF0000"/>
                </a:solidFill>
              </a:rPr>
              <a:t>Jasné, že všetci poznáme ideál krásy... Či?...</a:t>
            </a:r>
            <a:endParaRPr lang="sk-SK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install\Desktop\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30999"/>
            <a:ext cx="3480048" cy="265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install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505" y="1484784"/>
            <a:ext cx="2028825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install\Desktop\23423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640" y="4144536"/>
            <a:ext cx="381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install\Desktop\200px-Katharine_Hepburn_promo_pi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500" y="1479848"/>
            <a:ext cx="2540000" cy="2971800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install\Desktop\Photos Fashion Dresses Women from India, Pakistan 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7" t="17343" r="28730" b="19323"/>
          <a:stretch/>
        </p:blipFill>
        <p:spPr bwMode="auto">
          <a:xfrm>
            <a:off x="6516214" y="1114974"/>
            <a:ext cx="2150647" cy="290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Vývojový diagram: extrakcia 7"/>
          <p:cNvSpPr/>
          <p:nvPr/>
        </p:nvSpPr>
        <p:spPr>
          <a:xfrm>
            <a:off x="155451" y="908720"/>
            <a:ext cx="432048" cy="4608512"/>
          </a:xfrm>
          <a:prstGeom prst="flowChartExtra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Srdce 8"/>
          <p:cNvSpPr/>
          <p:nvPr/>
        </p:nvSpPr>
        <p:spPr>
          <a:xfrm>
            <a:off x="155451" y="2107704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Zaoblený obdĺžnik 13">
            <a:hlinkClick r:id="" action="ppaction://hlinkshowjump?jump=previousslide" highlightClick="1">
              <a:snd r:embed="rId7" name="click.wav"/>
            </a:hlinkClick>
          </p:cNvPr>
          <p:cNvSpPr/>
          <p:nvPr/>
        </p:nvSpPr>
        <p:spPr>
          <a:xfrm>
            <a:off x="3453670" y="6551423"/>
            <a:ext cx="1008112" cy="288032"/>
          </a:xfrm>
          <a:prstGeom prst="round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späť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7" name="Zaoblený obdĺžnik 16">
            <a:hlinkClick r:id="" action="ppaction://hlinkshowjump?jump=firstslide" highlightClick="1">
              <a:snd r:embed="rId7" name="click.wav"/>
            </a:hlinkClick>
          </p:cNvPr>
          <p:cNvSpPr/>
          <p:nvPr/>
        </p:nvSpPr>
        <p:spPr>
          <a:xfrm>
            <a:off x="1035804" y="6551423"/>
            <a:ext cx="1008112" cy="288032"/>
          </a:xfrm>
          <a:prstGeom prst="roundRect">
            <a:avLst/>
          </a:prstGeom>
          <a:gradFill>
            <a:gsLst>
              <a:gs pos="0">
                <a:schemeClr val="lt1">
                  <a:tint val="60000"/>
                  <a:satMod val="355000"/>
                </a:schemeClr>
              </a:gs>
              <a:gs pos="40000">
                <a:schemeClr val="lt1">
                  <a:tint val="85000"/>
                  <a:satMod val="320000"/>
                </a:schemeClr>
              </a:gs>
              <a:gs pos="100000">
                <a:schemeClr val="lt1">
                  <a:shade val="55000"/>
                  <a:satMod val="300000"/>
                </a:schemeClr>
              </a:gs>
            </a:gsLst>
            <a:path path="circle">
              <a:fillToRect l="-24500" t="-20000" r="124500" b="12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domov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8" name="Zaoblený obdĺžnik 17">
            <a:hlinkClick r:id="" action="ppaction://hlinkshowjump?jump=nextslide" highlightClick="1">
              <a:snd r:embed="rId7" name="click.wav"/>
            </a:hlinkClick>
          </p:cNvPr>
          <p:cNvSpPr/>
          <p:nvPr/>
        </p:nvSpPr>
        <p:spPr>
          <a:xfrm>
            <a:off x="5772643" y="6551423"/>
            <a:ext cx="1008112" cy="288032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60000"/>
                  <a:satMod val="355000"/>
                </a:schemeClr>
              </a:gs>
              <a:gs pos="40000">
                <a:schemeClr val="lt1">
                  <a:tint val="85000"/>
                  <a:satMod val="320000"/>
                  <a:alpha val="51000"/>
                </a:schemeClr>
              </a:gs>
              <a:gs pos="100000">
                <a:schemeClr val="lt1">
                  <a:shade val="55000"/>
                  <a:satMod val="300000"/>
                </a:schemeClr>
              </a:gs>
            </a:gsLst>
            <a:lin ang="0" scaled="0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002">
            <a:schemeClr val="lt1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ďalej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9" name="Zaoblený obdĺžnik 18">
            <a:hlinkClick r:id="" action="ppaction://hlinkshowjump?jump=lastslide" highlightClick="1">
              <a:snd r:embed="rId7" name="click.wav"/>
            </a:hlinkClick>
          </p:cNvPr>
          <p:cNvSpPr/>
          <p:nvPr/>
        </p:nvSpPr>
        <p:spPr>
          <a:xfrm>
            <a:off x="8105984" y="6551423"/>
            <a:ext cx="1008112" cy="288032"/>
          </a:xfrm>
          <a:prstGeom prst="roundRect">
            <a:avLst/>
          </a:prstGeom>
          <a:gradFill>
            <a:gsLst>
              <a:gs pos="0">
                <a:schemeClr val="lt1">
                  <a:tint val="60000"/>
                  <a:satMod val="355000"/>
                </a:schemeClr>
              </a:gs>
              <a:gs pos="40000">
                <a:schemeClr val="lt1">
                  <a:tint val="85000"/>
                  <a:satMod val="320000"/>
                </a:schemeClr>
              </a:gs>
              <a:gs pos="100000">
                <a:schemeClr val="lt1">
                  <a:shade val="55000"/>
                  <a:satMod val="300000"/>
                </a:schemeClr>
              </a:gs>
            </a:gsLst>
            <a:path path="circle">
              <a:fillToRect l="-24500" t="-20000" r="124500" b="12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k</a:t>
            </a:r>
            <a:r>
              <a:rPr lang="sk-SK" dirty="0" smtClean="0">
                <a:solidFill>
                  <a:schemeClr val="tx1"/>
                </a:solidFill>
              </a:rPr>
              <a:t>oniec</a:t>
            </a:r>
            <a:endParaRPr lang="sk-SK" dirty="0">
              <a:solidFill>
                <a:schemeClr val="tx1"/>
              </a:solidFill>
            </a:endParaRPr>
          </a:p>
        </p:txBody>
      </p:sp>
      <p:sp useBgFill="1">
        <p:nvSpPr>
          <p:cNvPr id="15" name="Zaoblený obdĺžnik 14"/>
          <p:cNvSpPr/>
          <p:nvPr/>
        </p:nvSpPr>
        <p:spPr>
          <a:xfrm>
            <a:off x="4637584" y="6551423"/>
            <a:ext cx="1008112" cy="288032"/>
          </a:xfrm>
          <a:prstGeom prst="roundRect">
            <a:avLst/>
          </a:prstGeom>
          <a:ln w="3175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klik</a:t>
            </a:r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73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sk-SK" dirty="0" smtClean="0">
                <a:solidFill>
                  <a:srgbClr val="FF0000"/>
                </a:solidFill>
              </a:rPr>
              <a:t>Pospájajte</a:t>
            </a:r>
            <a:r>
              <a:rPr lang="sk-SK" dirty="0" smtClean="0"/>
              <a:t> </a:t>
            </a:r>
            <a:r>
              <a:rPr lang="sk-SK" dirty="0" smtClean="0">
                <a:solidFill>
                  <a:srgbClr val="FF0000"/>
                </a:solidFill>
              </a:rPr>
              <a:t>správne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Vývojový diagram: extrakcia 2"/>
          <p:cNvSpPr/>
          <p:nvPr/>
        </p:nvSpPr>
        <p:spPr>
          <a:xfrm>
            <a:off x="155451" y="908720"/>
            <a:ext cx="432048" cy="4608512"/>
          </a:xfrm>
          <a:prstGeom prst="flowChartExtra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Srdce 4"/>
          <p:cNvSpPr/>
          <p:nvPr/>
        </p:nvSpPr>
        <p:spPr>
          <a:xfrm>
            <a:off x="155451" y="2107704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aphicFrame>
        <p:nvGraphicFramePr>
          <p:cNvPr id="10" name="Tabuľ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64606"/>
              </p:ext>
            </p:extLst>
          </p:nvPr>
        </p:nvGraphicFramePr>
        <p:xfrm>
          <a:off x="1547664" y="1718829"/>
          <a:ext cx="3408040" cy="4774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8040"/>
              </a:tblGrid>
              <a:tr h="744083"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 smtClean="0">
                          <a:solidFill>
                            <a:schemeClr val="tx1"/>
                          </a:solidFill>
                        </a:rPr>
                        <a:t>Emócie sa väčšinou vyskytujú medzi dvoma pólmi: radosť - žiaľ</a:t>
                      </a:r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44083"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 smtClean="0">
                          <a:solidFill>
                            <a:schemeClr val="tx1"/>
                          </a:solidFill>
                        </a:rPr>
                        <a:t>Emócie sa častejšie vyskytujú v zmiešanej podobe, </a:t>
                      </a:r>
                      <a:r>
                        <a:rPr lang="sk-SK" sz="1800" b="0" baseline="0" dirty="0" smtClean="0">
                          <a:solidFill>
                            <a:schemeClr val="tx1"/>
                          </a:solidFill>
                        </a:rPr>
                        <a:t> obsahujú </a:t>
                      </a:r>
                      <a:r>
                        <a:rPr lang="sk-SK" sz="1800" b="0" dirty="0" smtClean="0">
                          <a:solidFill>
                            <a:schemeClr val="tx1"/>
                          </a:solidFill>
                        </a:rPr>
                        <a:t>príjemnú aj nepríjemnú emóciu</a:t>
                      </a:r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744083"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smtClean="0"/>
                        <a:t>Aj pri opakovanom</a:t>
                      </a:r>
                      <a:r>
                        <a:rPr lang="sk-SK" sz="1800" baseline="0" dirty="0" smtClean="0"/>
                        <a:t> citovom podnete  sa citové zážitky odlišujú.</a:t>
                      </a:r>
                      <a:endParaRPr lang="sk-SK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7132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Niektoré zážitky trvajú niekoľko sekúnd, iné pretrvávajú celý život.</a:t>
                      </a:r>
                      <a:endParaRPr lang="sk-SK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744083">
                <a:tc>
                  <a:txBody>
                    <a:bodyPr/>
                    <a:lstStyle/>
                    <a:p>
                      <a:pPr algn="ctr"/>
                      <a:r>
                        <a:rPr kumimoji="0" lang="sk-SK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Opakovaním</a:t>
                      </a:r>
                      <a:r>
                        <a:rPr kumimoji="0" lang="sk-SK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k-SK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emočného podnetu sa jeho účinky značne oslabujú</a:t>
                      </a:r>
                      <a:endParaRPr lang="sk-SK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440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Emócie sa ľahko prenášajú z osoby na osobu a vytvárajú psychologickú klímu.</a:t>
                      </a:r>
                      <a:endParaRPr lang="sk-SK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Ovál 17"/>
          <p:cNvSpPr/>
          <p:nvPr/>
        </p:nvSpPr>
        <p:spPr>
          <a:xfrm>
            <a:off x="5505283" y="1493329"/>
            <a:ext cx="2376264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Ambivalencia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19" name="Ovál 18"/>
          <p:cNvSpPr/>
          <p:nvPr/>
        </p:nvSpPr>
        <p:spPr>
          <a:xfrm>
            <a:off x="6686270" y="2250130"/>
            <a:ext cx="2376264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Nákazlivosť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20" name="Ovál 19"/>
          <p:cNvSpPr/>
          <p:nvPr/>
        </p:nvSpPr>
        <p:spPr>
          <a:xfrm>
            <a:off x="6711591" y="3192168"/>
            <a:ext cx="2376264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Aktuálnosť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21" name="Ovál 20"/>
          <p:cNvSpPr/>
          <p:nvPr/>
        </p:nvSpPr>
        <p:spPr>
          <a:xfrm>
            <a:off x="6693415" y="4077072"/>
            <a:ext cx="2376264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Polarita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22" name="Ovál 21"/>
          <p:cNvSpPr/>
          <p:nvPr/>
        </p:nvSpPr>
        <p:spPr>
          <a:xfrm>
            <a:off x="6644952" y="4894719"/>
            <a:ext cx="2376264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Opakovanie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23" name="Ovál 22"/>
          <p:cNvSpPr/>
          <p:nvPr/>
        </p:nvSpPr>
        <p:spPr>
          <a:xfrm>
            <a:off x="5483972" y="5752780"/>
            <a:ext cx="2376264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Časové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b="1" dirty="0" smtClean="0">
                <a:solidFill>
                  <a:schemeClr val="tx1"/>
                </a:solidFill>
              </a:rPr>
              <a:t>trvanie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12" name="Ovál 11"/>
          <p:cNvSpPr/>
          <p:nvPr/>
        </p:nvSpPr>
        <p:spPr>
          <a:xfrm>
            <a:off x="5505283" y="1493329"/>
            <a:ext cx="2376264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Ambivalencia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13" name="Ovál 12"/>
          <p:cNvSpPr/>
          <p:nvPr/>
        </p:nvSpPr>
        <p:spPr>
          <a:xfrm>
            <a:off x="6693415" y="2240868"/>
            <a:ext cx="2376264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Nákazlivosť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14" name="Ovál 13"/>
          <p:cNvSpPr/>
          <p:nvPr/>
        </p:nvSpPr>
        <p:spPr>
          <a:xfrm>
            <a:off x="6711591" y="3193436"/>
            <a:ext cx="2376264" cy="64807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Aktuálnosť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15" name="Ovál 14"/>
          <p:cNvSpPr/>
          <p:nvPr/>
        </p:nvSpPr>
        <p:spPr>
          <a:xfrm>
            <a:off x="6687823" y="4077072"/>
            <a:ext cx="2376264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Polarita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16" name="Ovál 15"/>
          <p:cNvSpPr/>
          <p:nvPr/>
        </p:nvSpPr>
        <p:spPr>
          <a:xfrm>
            <a:off x="6672104" y="4894719"/>
            <a:ext cx="2376264" cy="64807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Opakovanie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17" name="Ovál 16"/>
          <p:cNvSpPr/>
          <p:nvPr/>
        </p:nvSpPr>
        <p:spPr>
          <a:xfrm>
            <a:off x="5511092" y="5752806"/>
            <a:ext cx="2376264" cy="64807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Časové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b="1" dirty="0" smtClean="0">
                <a:solidFill>
                  <a:schemeClr val="tx1"/>
                </a:solidFill>
              </a:rPr>
              <a:t>trvanie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25" name="Zaoblený obdĺžnik 24">
            <a:hlinkClick r:id="" action="ppaction://hlinkshowjump?jump=previousslide" highlightClick="1">
              <a:snd r:embed="rId3" name="click.wav"/>
            </a:hlinkClick>
          </p:cNvPr>
          <p:cNvSpPr/>
          <p:nvPr/>
        </p:nvSpPr>
        <p:spPr>
          <a:xfrm>
            <a:off x="3453670" y="6551423"/>
            <a:ext cx="1008112" cy="288032"/>
          </a:xfrm>
          <a:prstGeom prst="round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späť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26" name="Zaoblený obdĺžnik 25">
            <a:hlinkClick r:id="" action="ppaction://hlinkshowjump?jump=firstslide" highlightClick="1">
              <a:snd r:embed="rId3" name="click.wav"/>
            </a:hlinkClick>
          </p:cNvPr>
          <p:cNvSpPr/>
          <p:nvPr/>
        </p:nvSpPr>
        <p:spPr>
          <a:xfrm>
            <a:off x="1035804" y="6551423"/>
            <a:ext cx="1008112" cy="288032"/>
          </a:xfrm>
          <a:prstGeom prst="roundRect">
            <a:avLst/>
          </a:prstGeom>
          <a:gradFill>
            <a:gsLst>
              <a:gs pos="0">
                <a:schemeClr val="lt1">
                  <a:tint val="60000"/>
                  <a:satMod val="355000"/>
                </a:schemeClr>
              </a:gs>
              <a:gs pos="40000">
                <a:schemeClr val="lt1">
                  <a:tint val="85000"/>
                  <a:satMod val="320000"/>
                </a:schemeClr>
              </a:gs>
              <a:gs pos="100000">
                <a:schemeClr val="lt1">
                  <a:shade val="55000"/>
                  <a:satMod val="300000"/>
                </a:schemeClr>
              </a:gs>
            </a:gsLst>
            <a:path path="circle">
              <a:fillToRect l="-24500" t="-20000" r="124500" b="12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domov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27" name="Zaoblený obdĺžnik 26">
            <a:hlinkClick r:id="" action="ppaction://hlinkshowjump?jump=nextslide" highlightClick="1">
              <a:snd r:embed="rId3" name="click.wav"/>
            </a:hlinkClick>
          </p:cNvPr>
          <p:cNvSpPr/>
          <p:nvPr/>
        </p:nvSpPr>
        <p:spPr>
          <a:xfrm>
            <a:off x="5772643" y="6551423"/>
            <a:ext cx="1008112" cy="288032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60000"/>
                  <a:satMod val="355000"/>
                </a:schemeClr>
              </a:gs>
              <a:gs pos="50000">
                <a:schemeClr val="lt1">
                  <a:tint val="85000"/>
                  <a:satMod val="320000"/>
                  <a:alpha val="51000"/>
                </a:schemeClr>
              </a:gs>
              <a:gs pos="100000">
                <a:schemeClr val="lt1">
                  <a:shade val="55000"/>
                  <a:satMod val="30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002">
            <a:schemeClr val="lt1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ďalej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28" name="Zaoblený obdĺžnik 27">
            <a:hlinkClick r:id="" action="ppaction://hlinkshowjump?jump=lastslide" highlightClick="1">
              <a:snd r:embed="rId3" name="click.wav"/>
            </a:hlinkClick>
          </p:cNvPr>
          <p:cNvSpPr/>
          <p:nvPr/>
        </p:nvSpPr>
        <p:spPr>
          <a:xfrm>
            <a:off x="8105984" y="6551423"/>
            <a:ext cx="1008112" cy="288032"/>
          </a:xfrm>
          <a:prstGeom prst="roundRect">
            <a:avLst/>
          </a:prstGeom>
          <a:gradFill>
            <a:gsLst>
              <a:gs pos="0">
                <a:schemeClr val="lt1">
                  <a:tint val="60000"/>
                  <a:satMod val="355000"/>
                </a:schemeClr>
              </a:gs>
              <a:gs pos="40000">
                <a:schemeClr val="lt1">
                  <a:tint val="85000"/>
                  <a:satMod val="320000"/>
                </a:schemeClr>
              </a:gs>
              <a:gs pos="100000">
                <a:schemeClr val="lt1">
                  <a:shade val="55000"/>
                  <a:satMod val="300000"/>
                </a:schemeClr>
              </a:gs>
            </a:gsLst>
            <a:path path="circle">
              <a:fillToRect l="-24500" t="-20000" r="124500" b="12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k</a:t>
            </a:r>
            <a:r>
              <a:rPr lang="sk-SK" dirty="0" smtClean="0">
                <a:solidFill>
                  <a:schemeClr val="tx1"/>
                </a:solidFill>
              </a:rPr>
              <a:t>oniec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29" name="Zaoblený obdĺžnik 28">
            <a:hlinkClick r:id="" action="ppaction://noaction" highlightClick="1">
              <a:snd r:embed="rId3" name="click.wav"/>
            </a:hlinkClick>
          </p:cNvPr>
          <p:cNvSpPr/>
          <p:nvPr/>
        </p:nvSpPr>
        <p:spPr>
          <a:xfrm>
            <a:off x="6933155" y="6551423"/>
            <a:ext cx="1008112" cy="288032"/>
          </a:xfrm>
          <a:prstGeom prst="roundRect">
            <a:avLst/>
          </a:prstGeom>
          <a:solidFill>
            <a:srgbClr val="FF0000"/>
          </a:solidFill>
          <a:ln w="3175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riešenie</a:t>
            </a:r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13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548822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sk-SK" sz="2900" dirty="0" smtClean="0">
                <a:solidFill>
                  <a:schemeClr val="tx1"/>
                </a:solidFill>
                <a:latin typeface="+mn-lt"/>
              </a:rPr>
              <a:t>1. Ako vplýva na vás tento </a:t>
            </a:r>
            <a:r>
              <a:rPr lang="sk-SK" sz="2900" dirty="0" err="1" smtClean="0">
                <a:solidFill>
                  <a:schemeClr val="tx1"/>
                </a:solidFill>
                <a:latin typeface="+mn-lt"/>
              </a:rPr>
              <a:t>slide</a:t>
            </a:r>
            <a:r>
              <a:rPr lang="sk-SK" sz="2900" dirty="0" smtClean="0">
                <a:solidFill>
                  <a:schemeClr val="tx1"/>
                </a:solidFill>
                <a:latin typeface="+mn-lt"/>
              </a:rPr>
              <a:t> teraz?</a:t>
            </a:r>
            <a:endParaRPr lang="sk-SK" sz="2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1444744" y="941065"/>
            <a:ext cx="7406640" cy="552264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sk-SK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Ktorú z vlastností emócií vám najviac evokuje?</a:t>
            </a:r>
            <a:endParaRPr lang="sk-S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Vývojový diagram: extrakcia 2"/>
          <p:cNvSpPr/>
          <p:nvPr/>
        </p:nvSpPr>
        <p:spPr>
          <a:xfrm>
            <a:off x="155451" y="908720"/>
            <a:ext cx="432048" cy="4608512"/>
          </a:xfrm>
          <a:prstGeom prst="flowChartExtra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aphicFrame>
        <p:nvGraphicFramePr>
          <p:cNvPr id="10" name="Tabuľ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338100"/>
              </p:ext>
            </p:extLst>
          </p:nvPr>
        </p:nvGraphicFramePr>
        <p:xfrm>
          <a:off x="1547664" y="1718829"/>
          <a:ext cx="3408040" cy="4774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8040"/>
              </a:tblGrid>
              <a:tr h="744083"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 smtClean="0">
                          <a:solidFill>
                            <a:schemeClr val="tx1"/>
                          </a:solidFill>
                        </a:rPr>
                        <a:t>Emócie sa väčšinou vyskytujú medzi dvoma pólmi: radosť - žiaľ</a:t>
                      </a:r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44083"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 smtClean="0">
                          <a:solidFill>
                            <a:schemeClr val="tx1"/>
                          </a:solidFill>
                        </a:rPr>
                        <a:t>Emócie sa častejšie vyskytujú v zmiešanej podobe, </a:t>
                      </a:r>
                      <a:r>
                        <a:rPr lang="sk-SK" sz="1800" b="0" baseline="0" dirty="0" smtClean="0">
                          <a:solidFill>
                            <a:schemeClr val="tx1"/>
                          </a:solidFill>
                        </a:rPr>
                        <a:t> obsahujú </a:t>
                      </a:r>
                      <a:r>
                        <a:rPr lang="sk-SK" sz="1800" b="0" dirty="0" smtClean="0">
                          <a:solidFill>
                            <a:schemeClr val="tx1"/>
                          </a:solidFill>
                        </a:rPr>
                        <a:t>príjemnú aj nepríjemnú emóciu</a:t>
                      </a:r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44083"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smtClean="0"/>
                        <a:t>Aj pri opakovanom</a:t>
                      </a:r>
                      <a:r>
                        <a:rPr lang="sk-SK" sz="1800" baseline="0" dirty="0" smtClean="0"/>
                        <a:t> citovom podnete  sa citové zážitky odlišujú.</a:t>
                      </a:r>
                      <a:endParaRPr lang="sk-SK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132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Niektoré zážitky trvajú niekoľko sekúnd, iné pretrvávajú celý život.</a:t>
                      </a:r>
                      <a:endParaRPr lang="sk-SK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44083">
                <a:tc>
                  <a:txBody>
                    <a:bodyPr/>
                    <a:lstStyle/>
                    <a:p>
                      <a:pPr algn="ctr"/>
                      <a:r>
                        <a:rPr kumimoji="0" lang="sk-SK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Opakovaním</a:t>
                      </a:r>
                      <a:r>
                        <a:rPr kumimoji="0" lang="sk-SK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k-SK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emočného podnetu sa jeho účinky značne oslabujú</a:t>
                      </a:r>
                      <a:endParaRPr lang="sk-SK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440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Emócie sa ľahko prenášajú z osoby na osobu a vytvárajú psychologickú klímu.</a:t>
                      </a:r>
                      <a:endParaRPr lang="sk-SK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Ovál 17"/>
          <p:cNvSpPr/>
          <p:nvPr/>
        </p:nvSpPr>
        <p:spPr>
          <a:xfrm>
            <a:off x="5505283" y="1493329"/>
            <a:ext cx="2376264" cy="64807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Ambivalencia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19" name="Ovál 18"/>
          <p:cNvSpPr/>
          <p:nvPr/>
        </p:nvSpPr>
        <p:spPr>
          <a:xfrm>
            <a:off x="6686270" y="2250130"/>
            <a:ext cx="2376264" cy="64807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Nákazlivosť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20" name="Ovál 19"/>
          <p:cNvSpPr/>
          <p:nvPr/>
        </p:nvSpPr>
        <p:spPr>
          <a:xfrm>
            <a:off x="6711591" y="3192168"/>
            <a:ext cx="2376264" cy="64807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Aktuálnosť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21" name="Ovál 20"/>
          <p:cNvSpPr/>
          <p:nvPr/>
        </p:nvSpPr>
        <p:spPr>
          <a:xfrm>
            <a:off x="6693415" y="4077072"/>
            <a:ext cx="2376264" cy="64807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Polarita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22" name="Ovál 21"/>
          <p:cNvSpPr/>
          <p:nvPr/>
        </p:nvSpPr>
        <p:spPr>
          <a:xfrm>
            <a:off x="6644952" y="4894719"/>
            <a:ext cx="2376264" cy="64807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Opakovanie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23" name="Ovál 22"/>
          <p:cNvSpPr/>
          <p:nvPr/>
        </p:nvSpPr>
        <p:spPr>
          <a:xfrm>
            <a:off x="5483972" y="5752780"/>
            <a:ext cx="2376264" cy="64807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Časové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b="1" dirty="0" smtClean="0">
                <a:solidFill>
                  <a:schemeClr val="tx1"/>
                </a:solidFill>
              </a:rPr>
              <a:t>trvanie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12" name="Ovál 11"/>
          <p:cNvSpPr/>
          <p:nvPr/>
        </p:nvSpPr>
        <p:spPr>
          <a:xfrm>
            <a:off x="5505283" y="1493329"/>
            <a:ext cx="2376264" cy="64807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Ambivalencia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13" name="Ovál 12"/>
          <p:cNvSpPr/>
          <p:nvPr/>
        </p:nvSpPr>
        <p:spPr>
          <a:xfrm>
            <a:off x="6693415" y="2240868"/>
            <a:ext cx="2376264" cy="64807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Nákazlivosť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14" name="Ovál 13"/>
          <p:cNvSpPr/>
          <p:nvPr/>
        </p:nvSpPr>
        <p:spPr>
          <a:xfrm>
            <a:off x="6711591" y="3193436"/>
            <a:ext cx="2376264" cy="64807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Aktuálnosť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15" name="Ovál 14"/>
          <p:cNvSpPr/>
          <p:nvPr/>
        </p:nvSpPr>
        <p:spPr>
          <a:xfrm>
            <a:off x="6687823" y="4077072"/>
            <a:ext cx="2376264" cy="64807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Polarita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16" name="Ovál 15"/>
          <p:cNvSpPr/>
          <p:nvPr/>
        </p:nvSpPr>
        <p:spPr>
          <a:xfrm>
            <a:off x="6672104" y="4894719"/>
            <a:ext cx="2376264" cy="64807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Opakovanie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17" name="Ovál 16"/>
          <p:cNvSpPr/>
          <p:nvPr/>
        </p:nvSpPr>
        <p:spPr>
          <a:xfrm>
            <a:off x="5511092" y="5752806"/>
            <a:ext cx="2376264" cy="64807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Časové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b="1" dirty="0" smtClean="0">
                <a:solidFill>
                  <a:schemeClr val="tx1"/>
                </a:solidFill>
              </a:rPr>
              <a:t>trvanie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25" name="Zaoblený obdĺžnik 24">
            <a:hlinkClick r:id="" action="ppaction://hlinkshowjump?jump=previousslide" highlightClick="1">
              <a:snd r:embed="rId3" name="click.wav"/>
            </a:hlinkClick>
          </p:cNvPr>
          <p:cNvSpPr/>
          <p:nvPr/>
        </p:nvSpPr>
        <p:spPr>
          <a:xfrm>
            <a:off x="3453670" y="6551423"/>
            <a:ext cx="1008112" cy="288032"/>
          </a:xfrm>
          <a:prstGeom prst="round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späť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26" name="Zaoblený obdĺžnik 25">
            <a:hlinkClick r:id="" action="ppaction://hlinkshowjump?jump=firstslide" highlightClick="1">
              <a:snd r:embed="rId3" name="click.wav"/>
            </a:hlinkClick>
          </p:cNvPr>
          <p:cNvSpPr/>
          <p:nvPr/>
        </p:nvSpPr>
        <p:spPr>
          <a:xfrm>
            <a:off x="1035804" y="6551423"/>
            <a:ext cx="1008112" cy="288032"/>
          </a:xfrm>
          <a:prstGeom prst="roundRect">
            <a:avLst/>
          </a:prstGeom>
          <a:gradFill>
            <a:gsLst>
              <a:gs pos="0">
                <a:schemeClr val="lt1">
                  <a:tint val="60000"/>
                  <a:satMod val="355000"/>
                </a:schemeClr>
              </a:gs>
              <a:gs pos="40000">
                <a:schemeClr val="lt1">
                  <a:tint val="85000"/>
                  <a:satMod val="320000"/>
                </a:schemeClr>
              </a:gs>
              <a:gs pos="100000">
                <a:schemeClr val="lt1">
                  <a:shade val="55000"/>
                  <a:satMod val="300000"/>
                </a:schemeClr>
              </a:gs>
            </a:gsLst>
            <a:path path="circle">
              <a:fillToRect l="-24500" t="-20000" r="124500" b="12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domov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27" name="Zaoblený obdĺžnik 26">
            <a:hlinkClick r:id="" action="ppaction://hlinkshowjump?jump=nextslide" highlightClick="1">
              <a:snd r:embed="rId3" name="click.wav"/>
            </a:hlinkClick>
          </p:cNvPr>
          <p:cNvSpPr/>
          <p:nvPr/>
        </p:nvSpPr>
        <p:spPr>
          <a:xfrm>
            <a:off x="5772643" y="6551423"/>
            <a:ext cx="1008112" cy="288032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002">
            <a:schemeClr val="lt1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ďalej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28" name="Zaoblený obdĺžnik 27">
            <a:hlinkClick r:id="" action="ppaction://hlinkshowjump?jump=lastslide" highlightClick="1">
              <a:snd r:embed="rId3" name="click.wav"/>
            </a:hlinkClick>
          </p:cNvPr>
          <p:cNvSpPr/>
          <p:nvPr/>
        </p:nvSpPr>
        <p:spPr>
          <a:xfrm>
            <a:off x="8105984" y="6551423"/>
            <a:ext cx="1008112" cy="288032"/>
          </a:xfrm>
          <a:prstGeom prst="roundRect">
            <a:avLst/>
          </a:prstGeom>
          <a:gradFill>
            <a:gsLst>
              <a:gs pos="0">
                <a:schemeClr val="lt1">
                  <a:tint val="60000"/>
                  <a:satMod val="355000"/>
                </a:schemeClr>
              </a:gs>
              <a:gs pos="40000">
                <a:schemeClr val="lt1">
                  <a:tint val="85000"/>
                  <a:satMod val="320000"/>
                </a:schemeClr>
              </a:gs>
              <a:gs pos="100000">
                <a:schemeClr val="lt1">
                  <a:shade val="55000"/>
                  <a:satMod val="300000"/>
                </a:schemeClr>
              </a:gs>
            </a:gsLst>
            <a:path path="circle">
              <a:fillToRect l="-24500" t="-20000" r="124500" b="12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k</a:t>
            </a:r>
            <a:r>
              <a:rPr lang="sk-SK" dirty="0" smtClean="0">
                <a:solidFill>
                  <a:schemeClr val="tx1"/>
                </a:solidFill>
              </a:rPr>
              <a:t>oniec</a:t>
            </a:r>
            <a:endParaRPr lang="sk-SK" dirty="0">
              <a:solidFill>
                <a:schemeClr val="tx1"/>
              </a:solidFill>
            </a:endParaRPr>
          </a:p>
        </p:txBody>
      </p:sp>
      <p:sp useBgFill="1">
        <p:nvSpPr>
          <p:cNvPr id="24" name="Zaoblený obdĺžnik 23"/>
          <p:cNvSpPr/>
          <p:nvPr/>
        </p:nvSpPr>
        <p:spPr>
          <a:xfrm>
            <a:off x="4644008" y="6551423"/>
            <a:ext cx="1008112" cy="288032"/>
          </a:xfrm>
          <a:prstGeom prst="roundRect">
            <a:avLst/>
          </a:prstGeom>
          <a:ln w="3175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klik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29" name="Zaoblený obdĺžnik 28">
            <a:hlinkClick r:id="" action="ppaction://noaction" highlightClick="1">
              <a:snd r:embed="rId3" name="click.wav"/>
            </a:hlinkClick>
          </p:cNvPr>
          <p:cNvSpPr/>
          <p:nvPr/>
        </p:nvSpPr>
        <p:spPr>
          <a:xfrm>
            <a:off x="6933155" y="6551423"/>
            <a:ext cx="1008112" cy="288032"/>
          </a:xfrm>
          <a:prstGeom prst="roundRect">
            <a:avLst/>
          </a:prstGeom>
          <a:solidFill>
            <a:srgbClr val="FF0000"/>
          </a:solidFill>
          <a:ln w="3175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riešenie</a:t>
            </a:r>
            <a:endParaRPr lang="sk-SK" dirty="0">
              <a:solidFill>
                <a:schemeClr val="tx1"/>
              </a:solidFill>
            </a:endParaRPr>
          </a:p>
        </p:txBody>
      </p:sp>
      <p:sp useBgFill="1">
        <p:nvSpPr>
          <p:cNvPr id="30" name="Zaoblený obdĺžnik 29"/>
          <p:cNvSpPr/>
          <p:nvPr/>
        </p:nvSpPr>
        <p:spPr>
          <a:xfrm>
            <a:off x="4637584" y="6551423"/>
            <a:ext cx="1008112" cy="288032"/>
          </a:xfrm>
          <a:prstGeom prst="roundRect">
            <a:avLst/>
          </a:prstGeom>
          <a:ln w="3175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klik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1" name="Zaoblený obdĺžnik 30"/>
          <p:cNvSpPr/>
          <p:nvPr/>
        </p:nvSpPr>
        <p:spPr>
          <a:xfrm>
            <a:off x="4637584" y="6551423"/>
            <a:ext cx="1008112" cy="288032"/>
          </a:xfrm>
          <a:prstGeom prst="roundRect">
            <a:avLst/>
          </a:prstGeom>
          <a:solidFill>
            <a:srgbClr val="92D050"/>
          </a:solidFill>
          <a:ln w="3175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klik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2" name="Ovál 31"/>
          <p:cNvSpPr/>
          <p:nvPr/>
        </p:nvSpPr>
        <p:spPr>
          <a:xfrm>
            <a:off x="6711591" y="2240868"/>
            <a:ext cx="2376264" cy="64807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Nákazlivosť</a:t>
            </a:r>
            <a:endParaRPr lang="sk-SK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48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sk-SK" dirty="0" smtClean="0">
                <a:solidFill>
                  <a:srgbClr val="FF0000"/>
                </a:solidFill>
              </a:rPr>
              <a:t>Akú emóciu skrýva tento obrázok?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pPr>
              <a:buClrTx/>
            </a:pPr>
            <a:r>
              <a:rPr lang="sk-SK" dirty="0"/>
              <a:t>Kresba 14 ročného gymnazistu v školskom </a:t>
            </a:r>
            <a:r>
              <a:rPr lang="sk-SK" dirty="0" smtClean="0"/>
              <a:t>zošite, ...</a:t>
            </a:r>
            <a:endParaRPr lang="sk-SK" dirty="0"/>
          </a:p>
          <a:p>
            <a:pPr>
              <a:buClrTx/>
            </a:pPr>
            <a:r>
              <a:rPr lang="sk-SK" dirty="0" smtClean="0"/>
              <a:t>Oceľová pancierová zabarikádovaná obluda, 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half" idx="2"/>
          </p:nvPr>
        </p:nvSpPr>
        <p:spPr>
          <a:xfrm>
            <a:off x="5148064" y="1524000"/>
            <a:ext cx="3785624" cy="3633192"/>
          </a:xfrm>
        </p:spPr>
        <p:txBody>
          <a:bodyPr>
            <a:normAutofit fontScale="92500"/>
          </a:bodyPr>
          <a:lstStyle/>
          <a:p>
            <a:pPr>
              <a:buClrTx/>
            </a:pPr>
            <a:r>
              <a:rPr lang="sk-SK" dirty="0" smtClean="0"/>
              <a:t>Vybavená delom, reflektormi, anténami na prijímanie informácií,</a:t>
            </a:r>
          </a:p>
          <a:p>
            <a:pPr>
              <a:buClrTx/>
            </a:pPr>
            <a:r>
              <a:rPr lang="sk-SK" dirty="0" smtClean="0"/>
              <a:t>Žiadny priamy kontakt s nepriateľským svetom,</a:t>
            </a:r>
          </a:p>
          <a:p>
            <a:pPr>
              <a:buClrTx/>
            </a:pPr>
            <a:r>
              <a:rPr lang="sk-SK" dirty="0" smtClean="0"/>
              <a:t>Potreba ochrany a chuti útočiť,</a:t>
            </a:r>
          </a:p>
          <a:p>
            <a:pPr>
              <a:buClrTx/>
            </a:pPr>
            <a:r>
              <a:rPr lang="sk-SK" dirty="0" smtClean="0"/>
              <a:t>Svet ústupu a útoku.</a:t>
            </a:r>
          </a:p>
        </p:txBody>
      </p:sp>
      <p:sp>
        <p:nvSpPr>
          <p:cNvPr id="3" name="Vývojový diagram: extrakcia 2"/>
          <p:cNvSpPr/>
          <p:nvPr/>
        </p:nvSpPr>
        <p:spPr>
          <a:xfrm>
            <a:off x="155451" y="908720"/>
            <a:ext cx="432048" cy="4608512"/>
          </a:xfrm>
          <a:prstGeom prst="flowChartExtra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Srdce 4"/>
          <p:cNvSpPr/>
          <p:nvPr/>
        </p:nvSpPr>
        <p:spPr>
          <a:xfrm>
            <a:off x="155451" y="2107704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7" name="Picture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500"/>
                    </a14:imgEffect>
                    <a14:imgEffect>
                      <a14:saturation sat="22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527" y="1556792"/>
            <a:ext cx="3528392" cy="23181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glow rad="127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lokTextu 7"/>
          <p:cNvSpPr txBox="1"/>
          <p:nvPr/>
        </p:nvSpPr>
        <p:spPr>
          <a:xfrm>
            <a:off x="5652120" y="5194066"/>
            <a:ext cx="256672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>
                <a:solidFill>
                  <a:srgbClr val="002060"/>
                </a:solidFill>
              </a:rPr>
              <a:t>Vidíte to tam?</a:t>
            </a:r>
          </a:p>
          <a:p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6718938" y="5678261"/>
            <a:ext cx="2301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 smtClean="0">
                <a:solidFill>
                  <a:srgbClr val="FF0000"/>
                </a:solidFill>
              </a:rPr>
              <a:t>AGRESIA</a:t>
            </a:r>
            <a:endParaRPr lang="sk-SK" sz="3600" b="1" dirty="0">
              <a:solidFill>
                <a:srgbClr val="FF0000"/>
              </a:solidFill>
            </a:endParaRPr>
          </a:p>
        </p:txBody>
      </p:sp>
      <p:sp>
        <p:nvSpPr>
          <p:cNvPr id="13" name="Zaoblený obdĺžnik 12">
            <a:hlinkClick r:id="" action="ppaction://hlinkshowjump?jump=previousslide" highlightClick="1">
              <a:snd r:embed="rId5" name="click.wav"/>
            </a:hlinkClick>
          </p:cNvPr>
          <p:cNvSpPr/>
          <p:nvPr/>
        </p:nvSpPr>
        <p:spPr>
          <a:xfrm>
            <a:off x="3453670" y="6551423"/>
            <a:ext cx="1008112" cy="288032"/>
          </a:xfrm>
          <a:prstGeom prst="round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späť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4" name="Zaoblený obdĺžnik 13">
            <a:hlinkClick r:id="" action="ppaction://hlinkshowjump?jump=firstslide" highlightClick="1">
              <a:snd r:embed="rId5" name="click.wav"/>
            </a:hlinkClick>
          </p:cNvPr>
          <p:cNvSpPr/>
          <p:nvPr/>
        </p:nvSpPr>
        <p:spPr>
          <a:xfrm>
            <a:off x="1035804" y="6551423"/>
            <a:ext cx="1008112" cy="288032"/>
          </a:xfrm>
          <a:prstGeom prst="roundRect">
            <a:avLst/>
          </a:prstGeom>
          <a:gradFill>
            <a:gsLst>
              <a:gs pos="0">
                <a:schemeClr val="lt1">
                  <a:tint val="60000"/>
                  <a:satMod val="355000"/>
                </a:schemeClr>
              </a:gs>
              <a:gs pos="40000">
                <a:schemeClr val="lt1">
                  <a:tint val="85000"/>
                  <a:satMod val="320000"/>
                </a:schemeClr>
              </a:gs>
              <a:gs pos="100000">
                <a:schemeClr val="lt1">
                  <a:shade val="55000"/>
                  <a:satMod val="300000"/>
                </a:schemeClr>
              </a:gs>
            </a:gsLst>
            <a:path path="circle">
              <a:fillToRect l="-24500" t="-20000" r="124500" b="12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domov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5" name="Zaoblený obdĺžnik 14">
            <a:hlinkClick r:id="" action="ppaction://hlinkshowjump?jump=nextslide" highlightClick="1">
              <a:snd r:embed="rId5" name="click.wav"/>
            </a:hlinkClick>
          </p:cNvPr>
          <p:cNvSpPr/>
          <p:nvPr/>
        </p:nvSpPr>
        <p:spPr>
          <a:xfrm>
            <a:off x="5772643" y="6551423"/>
            <a:ext cx="1008112" cy="288032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60000"/>
                  <a:satMod val="355000"/>
                </a:schemeClr>
              </a:gs>
              <a:gs pos="50000">
                <a:schemeClr val="lt1">
                  <a:tint val="85000"/>
                  <a:satMod val="320000"/>
                  <a:alpha val="51000"/>
                </a:schemeClr>
              </a:gs>
              <a:gs pos="100000">
                <a:schemeClr val="lt1">
                  <a:shade val="55000"/>
                  <a:satMod val="30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002">
            <a:schemeClr val="lt1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ďalej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6" name="Zaoblený obdĺžnik 15">
            <a:hlinkClick r:id="" action="ppaction://hlinkshowjump?jump=lastslide" highlightClick="1">
              <a:snd r:embed="rId5" name="click.wav"/>
            </a:hlinkClick>
          </p:cNvPr>
          <p:cNvSpPr/>
          <p:nvPr/>
        </p:nvSpPr>
        <p:spPr>
          <a:xfrm>
            <a:off x="8105984" y="6551423"/>
            <a:ext cx="1008112" cy="288032"/>
          </a:xfrm>
          <a:prstGeom prst="roundRect">
            <a:avLst/>
          </a:prstGeom>
          <a:gradFill>
            <a:gsLst>
              <a:gs pos="0">
                <a:schemeClr val="lt1">
                  <a:tint val="60000"/>
                  <a:satMod val="355000"/>
                </a:schemeClr>
              </a:gs>
              <a:gs pos="40000">
                <a:schemeClr val="lt1">
                  <a:tint val="85000"/>
                  <a:satMod val="320000"/>
                </a:schemeClr>
              </a:gs>
              <a:gs pos="100000">
                <a:schemeClr val="lt1">
                  <a:shade val="55000"/>
                  <a:satMod val="300000"/>
                </a:schemeClr>
              </a:gs>
            </a:gsLst>
            <a:path path="circle">
              <a:fillToRect l="-24500" t="-20000" r="124500" b="12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k</a:t>
            </a:r>
            <a:r>
              <a:rPr lang="sk-SK" dirty="0" smtClean="0">
                <a:solidFill>
                  <a:schemeClr val="tx1"/>
                </a:solidFill>
              </a:rPr>
              <a:t>oniec</a:t>
            </a:r>
            <a:endParaRPr lang="sk-SK" dirty="0">
              <a:solidFill>
                <a:schemeClr val="tx1"/>
              </a:solidFill>
            </a:endParaRPr>
          </a:p>
        </p:txBody>
      </p:sp>
      <p:sp useBgFill="1">
        <p:nvSpPr>
          <p:cNvPr id="17" name="Zaoblený obdĺžnik 16"/>
          <p:cNvSpPr/>
          <p:nvPr/>
        </p:nvSpPr>
        <p:spPr>
          <a:xfrm>
            <a:off x="4644008" y="6551423"/>
            <a:ext cx="1008112" cy="288032"/>
          </a:xfrm>
          <a:prstGeom prst="roundRect">
            <a:avLst/>
          </a:prstGeom>
          <a:ln w="3175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klik</a:t>
            </a:r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94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337220"/>
            <a:ext cx="7498080" cy="177048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sk-SK" dirty="0" smtClean="0">
                <a:solidFill>
                  <a:srgbClr val="FF0000"/>
                </a:solidFill>
              </a:rPr>
              <a:t>Niekedy sa v živote stáva, že nás emócie zdvihnú zo sedadiel... Premýšľajte, prečo...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Powerful Inspirational true story...Don't give up! - 10Youtube.com</a:t>
            </a:r>
            <a:endParaRPr lang="sk-SK" dirty="0"/>
          </a:p>
        </p:txBody>
      </p:sp>
      <p:sp>
        <p:nvSpPr>
          <p:cNvPr id="4" name="Vývojový diagram: extrakcia 3"/>
          <p:cNvSpPr/>
          <p:nvPr/>
        </p:nvSpPr>
        <p:spPr>
          <a:xfrm>
            <a:off x="155451" y="908720"/>
            <a:ext cx="432048" cy="4608512"/>
          </a:xfrm>
          <a:prstGeom prst="flowChartExtra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Srdce 5"/>
          <p:cNvSpPr/>
          <p:nvPr/>
        </p:nvSpPr>
        <p:spPr>
          <a:xfrm>
            <a:off x="155451" y="2107704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Zaoblený obdĺžnik 7">
            <a:hlinkClick r:id="" action="ppaction://hlinkshowjump?jump=previousslide" highlightClick="1">
              <a:snd r:embed="rId5" name="click.wav"/>
            </a:hlinkClick>
          </p:cNvPr>
          <p:cNvSpPr/>
          <p:nvPr/>
        </p:nvSpPr>
        <p:spPr>
          <a:xfrm>
            <a:off x="3453670" y="6551423"/>
            <a:ext cx="1008112" cy="288032"/>
          </a:xfrm>
          <a:prstGeom prst="round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späť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9" name="Zaoblený obdĺžnik 8">
            <a:hlinkClick r:id="" action="ppaction://hlinkshowjump?jump=firstslide" highlightClick="1">
              <a:snd r:embed="rId5" name="click.wav"/>
            </a:hlinkClick>
          </p:cNvPr>
          <p:cNvSpPr/>
          <p:nvPr/>
        </p:nvSpPr>
        <p:spPr>
          <a:xfrm>
            <a:off x="1035804" y="6551423"/>
            <a:ext cx="1008112" cy="288032"/>
          </a:xfrm>
          <a:prstGeom prst="roundRect">
            <a:avLst/>
          </a:prstGeom>
          <a:gradFill>
            <a:gsLst>
              <a:gs pos="0">
                <a:schemeClr val="lt1">
                  <a:tint val="60000"/>
                  <a:satMod val="355000"/>
                </a:schemeClr>
              </a:gs>
              <a:gs pos="40000">
                <a:schemeClr val="lt1">
                  <a:tint val="85000"/>
                  <a:satMod val="320000"/>
                </a:schemeClr>
              </a:gs>
              <a:gs pos="100000">
                <a:schemeClr val="lt1">
                  <a:shade val="55000"/>
                  <a:satMod val="300000"/>
                </a:schemeClr>
              </a:gs>
            </a:gsLst>
            <a:path path="circle">
              <a:fillToRect l="-24500" t="-20000" r="124500" b="12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domov</a:t>
            </a:r>
            <a:endParaRPr lang="sk-SK" dirty="0">
              <a:solidFill>
                <a:schemeClr val="tx1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50" name="ShockwaveFlash1" r:id="rId2" imgW="7272360" imgH="3673440"/>
        </mc:Choice>
        <mc:Fallback>
          <p:control name="ShockwaveFlash1" r:id="rId2" imgW="7272360" imgH="367344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3350" y="2708275"/>
                  <a:ext cx="7272338" cy="36734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51" name="ShockwaveFlash2" r:id="rId3" imgW="7272343" imgH="3673275"/>
        </mc:Choice>
        <mc:Fallback>
          <p:control name="ShockwaveFlash2" r:id="rId3" imgW="7272343" imgH="3673275">
            <p:pic>
              <p:nvPicPr>
                <p:cNvPr id="0" name="ShockwaveFlash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3350" y="2708275"/>
                  <a:ext cx="7272338" cy="36734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2055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224644"/>
            <a:ext cx="7498080" cy="147616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sk-SK" dirty="0" smtClean="0"/>
              <a:t> </a:t>
            </a:r>
            <a:r>
              <a:rPr lang="sk-SK" sz="3100" b="1" dirty="0" smtClean="0">
                <a:solidFill>
                  <a:srgbClr val="FF0000"/>
                </a:solidFill>
              </a:rPr>
              <a:t>KTORÉ EMÓCIE VYVOLÁVA V ČLOVEKU ZHLIADNUTÉ VIDEO?</a:t>
            </a:r>
            <a:br>
              <a:rPr lang="sk-SK" sz="3100" b="1" dirty="0" smtClean="0">
                <a:solidFill>
                  <a:srgbClr val="FF0000"/>
                </a:solidFill>
              </a:rPr>
            </a:br>
            <a:r>
              <a:rPr lang="sk-SK" sz="3100" b="1" dirty="0" smtClean="0">
                <a:solidFill>
                  <a:srgbClr val="FF0000"/>
                </a:solidFill>
              </a:rPr>
              <a:t>ZAKRÚŽKUJTE:</a:t>
            </a:r>
            <a:endParaRPr lang="sk-SK" sz="3100" b="1" dirty="0">
              <a:solidFill>
                <a:srgbClr val="FF0000"/>
              </a:solidFill>
            </a:endParaRPr>
          </a:p>
        </p:txBody>
      </p:sp>
      <p:sp>
        <p:nvSpPr>
          <p:cNvPr id="4" name="Vývojový diagram: extrakcia 3"/>
          <p:cNvSpPr/>
          <p:nvPr/>
        </p:nvSpPr>
        <p:spPr>
          <a:xfrm>
            <a:off x="155451" y="908720"/>
            <a:ext cx="432048" cy="4608512"/>
          </a:xfrm>
          <a:prstGeom prst="flowChartExtra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Srdce 4"/>
          <p:cNvSpPr/>
          <p:nvPr/>
        </p:nvSpPr>
        <p:spPr>
          <a:xfrm>
            <a:off x="155451" y="2107704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1475656" y="2107704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s</a:t>
            </a:r>
            <a:r>
              <a:rPr lang="sk-SK" dirty="0" smtClean="0"/>
              <a:t>úcit   obdiv   netrpezlivosť   účasť   rozčúlenie  hnev  </a:t>
            </a:r>
            <a:r>
              <a:rPr lang="sk-SK" smtClean="0"/>
              <a:t>radosť   obavy   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7478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sk-SK" dirty="0" smtClean="0">
                <a:solidFill>
                  <a:srgbClr val="FF0000"/>
                </a:solidFill>
              </a:rPr>
              <a:t>Emocionálna gramotnosť ...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... je schopnosť vedieť žiť.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   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>
                <a:solidFill>
                  <a:srgbClr val="FF0000"/>
                </a:solidFill>
              </a:rPr>
              <a:t>                 Aké jednoduché, však?</a:t>
            </a:r>
          </a:p>
          <a:p>
            <a:pPr>
              <a:buNone/>
            </a:pPr>
            <a:endParaRPr lang="sk-SK" dirty="0" smtClean="0">
              <a:solidFill>
                <a:srgbClr val="FF0000"/>
              </a:solidFill>
            </a:endParaRPr>
          </a:p>
        </p:txBody>
      </p:sp>
      <p:pic>
        <p:nvPicPr>
          <p:cNvPr id="4" name="Obrázok 3" descr="http://zssmsvazec.sk/images/Kvietok%20skolk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564904"/>
            <a:ext cx="2257270" cy="251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install\Desktop\b112463003_54707245_o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88547"/>
            <a:ext cx="32861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Vývojový diagram: extrakcia 4"/>
          <p:cNvSpPr/>
          <p:nvPr/>
        </p:nvSpPr>
        <p:spPr>
          <a:xfrm>
            <a:off x="155451" y="908720"/>
            <a:ext cx="432048" cy="4608512"/>
          </a:xfrm>
          <a:prstGeom prst="flowChartExtra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Srdce 5"/>
          <p:cNvSpPr/>
          <p:nvPr/>
        </p:nvSpPr>
        <p:spPr>
          <a:xfrm>
            <a:off x="155451" y="2107704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Zaoblený obdĺžnik 10">
            <a:hlinkClick r:id="" action="ppaction://hlinkshowjump?jump=previousslide" highlightClick="1">
              <a:snd r:embed="rId5" name="click.wav"/>
            </a:hlinkClick>
          </p:cNvPr>
          <p:cNvSpPr/>
          <p:nvPr/>
        </p:nvSpPr>
        <p:spPr>
          <a:xfrm>
            <a:off x="3453670" y="6551423"/>
            <a:ext cx="1008112" cy="288032"/>
          </a:xfrm>
          <a:prstGeom prst="round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späť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2" name="Zaoblený obdĺžnik 11">
            <a:hlinkClick r:id="" action="ppaction://hlinkshowjump?jump=firstslide" highlightClick="1">
              <a:snd r:embed="rId5" name="click.wav"/>
            </a:hlinkClick>
          </p:cNvPr>
          <p:cNvSpPr/>
          <p:nvPr/>
        </p:nvSpPr>
        <p:spPr>
          <a:xfrm>
            <a:off x="1035804" y="6551423"/>
            <a:ext cx="1008112" cy="288032"/>
          </a:xfrm>
          <a:prstGeom prst="roundRect">
            <a:avLst/>
          </a:prstGeom>
          <a:gradFill>
            <a:gsLst>
              <a:gs pos="0">
                <a:schemeClr val="lt1">
                  <a:tint val="60000"/>
                  <a:satMod val="355000"/>
                </a:schemeClr>
              </a:gs>
              <a:gs pos="40000">
                <a:schemeClr val="lt1">
                  <a:tint val="85000"/>
                  <a:satMod val="320000"/>
                </a:schemeClr>
              </a:gs>
              <a:gs pos="100000">
                <a:schemeClr val="lt1">
                  <a:shade val="55000"/>
                  <a:satMod val="300000"/>
                </a:schemeClr>
              </a:gs>
            </a:gsLst>
            <a:path path="circle">
              <a:fillToRect l="-24500" t="-20000" r="124500" b="12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domov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3" name="Zaoblený obdĺžnik 12">
            <a:hlinkClick r:id="" action="ppaction://hlinkshowjump?jump=nextslide" highlightClick="1">
              <a:snd r:embed="rId5" name="click.wav"/>
            </a:hlinkClick>
          </p:cNvPr>
          <p:cNvSpPr/>
          <p:nvPr/>
        </p:nvSpPr>
        <p:spPr>
          <a:xfrm>
            <a:off x="5772643" y="6551423"/>
            <a:ext cx="1008112" cy="288032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60000"/>
                  <a:satMod val="355000"/>
                </a:schemeClr>
              </a:gs>
              <a:gs pos="50000">
                <a:schemeClr val="lt1">
                  <a:tint val="85000"/>
                  <a:satMod val="320000"/>
                  <a:alpha val="51000"/>
                </a:schemeClr>
              </a:gs>
              <a:gs pos="100000">
                <a:schemeClr val="lt1">
                  <a:shade val="55000"/>
                  <a:satMod val="30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002">
            <a:schemeClr val="lt1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ďalej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4" name="Zaoblený obdĺžnik 13">
            <a:hlinkClick r:id="" action="ppaction://hlinkshowjump?jump=lastslide" highlightClick="1">
              <a:snd r:embed="rId5" name="click.wav"/>
            </a:hlinkClick>
          </p:cNvPr>
          <p:cNvSpPr/>
          <p:nvPr/>
        </p:nvSpPr>
        <p:spPr>
          <a:xfrm>
            <a:off x="8105984" y="6551423"/>
            <a:ext cx="1008112" cy="288032"/>
          </a:xfrm>
          <a:prstGeom prst="roundRect">
            <a:avLst/>
          </a:prstGeom>
          <a:gradFill>
            <a:gsLst>
              <a:gs pos="0">
                <a:schemeClr val="lt1">
                  <a:tint val="60000"/>
                  <a:satMod val="355000"/>
                </a:schemeClr>
              </a:gs>
              <a:gs pos="40000">
                <a:schemeClr val="lt1">
                  <a:tint val="85000"/>
                  <a:satMod val="320000"/>
                </a:schemeClr>
              </a:gs>
              <a:gs pos="100000">
                <a:schemeClr val="lt1">
                  <a:shade val="55000"/>
                  <a:satMod val="300000"/>
                </a:schemeClr>
              </a:gs>
            </a:gsLst>
            <a:path path="circle">
              <a:fillToRect l="-24500" t="-20000" r="124500" b="12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k</a:t>
            </a:r>
            <a:r>
              <a:rPr lang="sk-SK" dirty="0" smtClean="0">
                <a:solidFill>
                  <a:schemeClr val="tx1"/>
                </a:solidFill>
              </a:rPr>
              <a:t>oniec</a:t>
            </a:r>
            <a:endParaRPr lang="sk-SK" dirty="0">
              <a:solidFill>
                <a:schemeClr val="tx1"/>
              </a:solidFill>
            </a:endParaRPr>
          </a:p>
        </p:txBody>
      </p:sp>
      <p:sp useBgFill="1">
        <p:nvSpPr>
          <p:cNvPr id="15" name="Zaoblený obdĺžnik 14"/>
          <p:cNvSpPr/>
          <p:nvPr/>
        </p:nvSpPr>
        <p:spPr>
          <a:xfrm>
            <a:off x="4644008" y="6551423"/>
            <a:ext cx="1008112" cy="288032"/>
          </a:xfrm>
          <a:prstGeom prst="roundRect">
            <a:avLst/>
          </a:prstGeom>
          <a:ln w="3175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klik</a:t>
            </a:r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8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k-SK" dirty="0" smtClean="0">
                <a:solidFill>
                  <a:srgbClr val="FF0000"/>
                </a:solidFill>
              </a:rPr>
              <a:t>Tak prečo to nevieme???!!!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13315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sk-SK" altLang="sk-SK" sz="2400" b="1" dirty="0" smtClean="0"/>
              <a:t>v  miestnej škole došlo k incidentu, keď sa študent pobil so spolužiakom tak, že ho vážne zranil...</a:t>
            </a:r>
          </a:p>
          <a:p>
            <a:pPr>
              <a:buFont typeface="Wingdings" pitchFamily="2" charset="2"/>
              <a:buChar char="§"/>
            </a:pPr>
            <a:r>
              <a:rPr lang="sk-SK" altLang="sk-SK" sz="2400" b="1" dirty="0" smtClean="0"/>
              <a:t>v metre došlo k incidentu, mladík prepadol nič netušiacu starenku...</a:t>
            </a:r>
          </a:p>
          <a:p>
            <a:pPr>
              <a:buFont typeface="Wingdings" pitchFamily="2" charset="2"/>
              <a:buChar char="§"/>
            </a:pPr>
            <a:r>
              <a:rPr lang="sk-SK" altLang="sk-SK" sz="2400" b="1" dirty="0" smtClean="0"/>
              <a:t>mladík je obvinený z vraždy s rasovým motívom...</a:t>
            </a:r>
          </a:p>
          <a:p>
            <a:pPr>
              <a:buFont typeface="Wingdings" pitchFamily="2" charset="2"/>
              <a:buChar char="§"/>
            </a:pPr>
            <a:r>
              <a:rPr lang="sk-SK" altLang="sk-SK" sz="2400" b="1" dirty="0" smtClean="0"/>
              <a:t>mnohí ľudia  prepadajú závislostiam rôzneho druhu, už nie len alkohol, cigarety, drogy, už i gamblerstvo a závislosť na PC, internete a iné...</a:t>
            </a:r>
          </a:p>
          <a:p>
            <a:pPr>
              <a:buFont typeface="Wingdings" pitchFamily="2" charset="2"/>
              <a:buChar char="§"/>
            </a:pPr>
            <a:r>
              <a:rPr lang="sk-SK" altLang="sk-SK" sz="2400" b="1" dirty="0" smtClean="0"/>
              <a:t>stále existuje agresivita, klamstvo, zhubné vášne...</a:t>
            </a:r>
          </a:p>
        </p:txBody>
      </p:sp>
      <p:pic>
        <p:nvPicPr>
          <p:cNvPr id="1026" name="Picture 2" descr="C:\Users\install\Desktop\smiley_sa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34125">
            <a:off x="7566262" y="207665"/>
            <a:ext cx="1307624" cy="1307624"/>
          </a:xfrm>
          <a:prstGeom prst="ellipse">
            <a:avLst/>
          </a:prstGeom>
          <a:solidFill>
            <a:srgbClr val="FFC000"/>
          </a:solidFill>
          <a:extLst/>
        </p:spPr>
      </p:pic>
      <p:sp>
        <p:nvSpPr>
          <p:cNvPr id="5" name="Vývojový diagram: extrakcia 4"/>
          <p:cNvSpPr/>
          <p:nvPr/>
        </p:nvSpPr>
        <p:spPr>
          <a:xfrm>
            <a:off x="155451" y="908720"/>
            <a:ext cx="432048" cy="4608512"/>
          </a:xfrm>
          <a:prstGeom prst="flowChartExtra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Srdce 5"/>
          <p:cNvSpPr/>
          <p:nvPr/>
        </p:nvSpPr>
        <p:spPr>
          <a:xfrm>
            <a:off x="155451" y="2107704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 useBgFill="1">
        <p:nvSpPr>
          <p:cNvPr id="17" name="Zaoblený obdĺžnik 16"/>
          <p:cNvSpPr/>
          <p:nvPr/>
        </p:nvSpPr>
        <p:spPr>
          <a:xfrm>
            <a:off x="4641668" y="6559571"/>
            <a:ext cx="1008112" cy="288032"/>
          </a:xfrm>
          <a:prstGeom prst="roundRect">
            <a:avLst/>
          </a:prstGeom>
          <a:ln w="3175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klik</a:t>
            </a:r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27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31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k-SK" dirty="0" smtClean="0">
                <a:solidFill>
                  <a:srgbClr val="FF0000"/>
                </a:solidFill>
              </a:rPr>
              <a:t>Tak prečo to nevieme???!!!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13315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endParaRPr lang="sk-SK" altLang="sk-SK" sz="20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sk-SK" altLang="sk-SK" sz="2800" b="1" dirty="0" smtClean="0">
                <a:solidFill>
                  <a:srgbClr val="00B050"/>
                </a:solidFill>
              </a:rPr>
              <a:t>Každý deň sa nám dostáva stále viac informácií o rozpade etických noriem spoločnosti, o brutálnych napadnutiach </a:t>
            </a:r>
            <a:r>
              <a:rPr lang="sk-SK" altLang="sk-SK" sz="2800" b="1" dirty="0">
                <a:solidFill>
                  <a:srgbClr val="00B050"/>
                </a:solidFill>
              </a:rPr>
              <a:t> </a:t>
            </a:r>
            <a:r>
              <a:rPr lang="sk-SK" altLang="sk-SK" sz="2800" b="1" dirty="0" smtClean="0">
                <a:solidFill>
                  <a:srgbClr val="00B050"/>
                </a:solidFill>
              </a:rPr>
              <a:t>zo šialených nepriateľských pohnútok.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altLang="sk-SK" sz="2800" b="1" dirty="0" smtClean="0"/>
              <a:t>Tieto správy sú však len odrazom narastajúceho pocitu, že my, ľudia, strácame kontrolu nad vlastnými emóciami.</a:t>
            </a:r>
          </a:p>
        </p:txBody>
      </p:sp>
      <p:pic>
        <p:nvPicPr>
          <p:cNvPr id="1026" name="Picture 2" descr="C:\Users\install\Desktop\smiley_sa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34125">
            <a:off x="7566262" y="207665"/>
            <a:ext cx="1307624" cy="1307624"/>
          </a:xfrm>
          <a:prstGeom prst="ellipse">
            <a:avLst/>
          </a:prstGeom>
          <a:solidFill>
            <a:srgbClr val="FFC000"/>
          </a:solidFill>
          <a:extLst/>
        </p:spPr>
      </p:pic>
      <p:sp>
        <p:nvSpPr>
          <p:cNvPr id="5" name="Vývojový diagram: extrakcia 4"/>
          <p:cNvSpPr/>
          <p:nvPr/>
        </p:nvSpPr>
        <p:spPr>
          <a:xfrm>
            <a:off x="155451" y="908720"/>
            <a:ext cx="432048" cy="4608512"/>
          </a:xfrm>
          <a:prstGeom prst="flowChartExtra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Srdce 5"/>
          <p:cNvSpPr/>
          <p:nvPr/>
        </p:nvSpPr>
        <p:spPr>
          <a:xfrm>
            <a:off x="155451" y="2107704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 useBgFill="1">
        <p:nvSpPr>
          <p:cNvPr id="13" name="Zaoblený obdĺžnik 12"/>
          <p:cNvSpPr/>
          <p:nvPr/>
        </p:nvSpPr>
        <p:spPr>
          <a:xfrm>
            <a:off x="4623339" y="6569253"/>
            <a:ext cx="1008112" cy="288032"/>
          </a:xfrm>
          <a:prstGeom prst="roundRect">
            <a:avLst/>
          </a:prstGeom>
          <a:ln w="3175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klik</a:t>
            </a:r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43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31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60000"/>
                <a:satMod val="355000"/>
              </a:schemeClr>
            </a:gs>
            <a:gs pos="95000">
              <a:schemeClr val="bg2">
                <a:tint val="85000"/>
                <a:satMod val="320000"/>
              </a:schemeClr>
            </a:gs>
            <a:gs pos="100000">
              <a:schemeClr val="bg2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k-SK" dirty="0" smtClean="0">
                <a:solidFill>
                  <a:srgbClr val="FF0000"/>
                </a:solidFill>
              </a:rPr>
              <a:t>Daniel </a:t>
            </a:r>
            <a:r>
              <a:rPr lang="sk-SK" dirty="0" err="1" smtClean="0">
                <a:solidFill>
                  <a:srgbClr val="FF0000"/>
                </a:solidFill>
              </a:rPr>
              <a:t>Goleman</a:t>
            </a:r>
            <a:r>
              <a:rPr lang="sk-SK" dirty="0" smtClean="0">
                <a:solidFill>
                  <a:srgbClr val="FF0000"/>
                </a:solidFill>
              </a:rPr>
              <a:t> vraví: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sk-SK" sz="2800" b="1" dirty="0" smtClean="0"/>
              <a:t>Súčasné generácie detí majú oveľa viac citových problémov, než generácia predchádzajúca, častejšie trpia osamelosťou, depresiami, sú popudlivejšie, a neposlušnejšie, impulzívnejšie a majú väčšie sklony robiť si starosti, než ich rodičia a prarodičia.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sk-SK" sz="2800" b="1" dirty="0" smtClean="0">
                <a:solidFill>
                  <a:srgbClr val="FF0000"/>
                </a:solidFill>
              </a:rPr>
              <a:t>Ak na súčasnú povážlivú situáciu vôbec existuje nejaký liek, tak ho musíme hľadať v spôsobe, akým pripravujeme našich potomkov pre život.</a:t>
            </a:r>
            <a:endParaRPr lang="sk-SK" sz="2800" b="1" dirty="0">
              <a:solidFill>
                <a:srgbClr val="FF0000"/>
              </a:solidFill>
            </a:endParaRPr>
          </a:p>
        </p:txBody>
      </p:sp>
      <p:sp>
        <p:nvSpPr>
          <p:cNvPr id="4" name="Vývojový diagram: extrakcia 3"/>
          <p:cNvSpPr/>
          <p:nvPr/>
        </p:nvSpPr>
        <p:spPr>
          <a:xfrm>
            <a:off x="155451" y="908720"/>
            <a:ext cx="432048" cy="4608512"/>
          </a:xfrm>
          <a:prstGeom prst="flowChartExtra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Srdce 4"/>
          <p:cNvSpPr/>
          <p:nvPr/>
        </p:nvSpPr>
        <p:spPr>
          <a:xfrm>
            <a:off x="155451" y="2107704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 useBgFill="1">
        <p:nvSpPr>
          <p:cNvPr id="12" name="Zaoblený obdĺžnik 11"/>
          <p:cNvSpPr/>
          <p:nvPr/>
        </p:nvSpPr>
        <p:spPr>
          <a:xfrm>
            <a:off x="4644008" y="6569968"/>
            <a:ext cx="1008112" cy="288032"/>
          </a:xfrm>
          <a:prstGeom prst="roundRect">
            <a:avLst/>
          </a:prstGeom>
          <a:ln w="3175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klik</a:t>
            </a:r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50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sk-SK" dirty="0" smtClean="0"/>
              <a:t>        </a:t>
            </a:r>
            <a:r>
              <a:rPr lang="sk-SK" dirty="0" smtClean="0">
                <a:solidFill>
                  <a:srgbClr val="FF0000"/>
                </a:solidFill>
              </a:rPr>
              <a:t>...malý </a:t>
            </a:r>
            <a:r>
              <a:rPr lang="sk-SK" dirty="0" err="1" smtClean="0">
                <a:solidFill>
                  <a:srgbClr val="FF0000"/>
                </a:solidFill>
              </a:rPr>
              <a:t>kvízik</a:t>
            </a:r>
            <a:r>
              <a:rPr lang="sk-SK" dirty="0" smtClean="0">
                <a:solidFill>
                  <a:srgbClr val="FF0000"/>
                </a:solidFill>
              </a:rPr>
              <a:t> 1. </a:t>
            </a:r>
            <a:r>
              <a:rPr lang="sk-SK" dirty="0" smtClean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59632" y="1439479"/>
            <a:ext cx="7642096" cy="4800600"/>
          </a:xfrm>
        </p:spPr>
        <p:txBody>
          <a:bodyPr>
            <a:normAutofit/>
          </a:bodyPr>
          <a:lstStyle/>
          <a:p>
            <a:pPr algn="just"/>
            <a:r>
              <a:rPr lang="sk-SK" sz="2400" dirty="0" smtClean="0"/>
              <a:t>V testovacej skupine  (500 ľudí) sú ľudia z rôznych kultúr. Estónsko, Nemecko, Grécko, Hongkong, Taliansko, Japonsko, Škótsko, Sumatra, Turecko, USA, Slovensko. Prezerajú si fotografie rôznych ľudí so 6 základnými emočnými výrazmi tváre:</a:t>
            </a:r>
            <a:r>
              <a:rPr lang="sk-SK" sz="2400" b="1" dirty="0" smtClean="0"/>
              <a:t> radosť, strach, smútok, prekvapenie, hnev, znechutenie.</a:t>
            </a:r>
            <a:endParaRPr lang="sk-SK" sz="2400" dirty="0" smtClean="0"/>
          </a:p>
          <a:p>
            <a:r>
              <a:rPr lang="sk-SK" sz="2400" dirty="0" smtClean="0">
                <a:solidFill>
                  <a:srgbClr val="FF0000"/>
                </a:solidFill>
              </a:rPr>
              <a:t>1. Sú emócie v každej kultúre rozoznávané rovnako?</a:t>
            </a:r>
          </a:p>
          <a:p>
            <a:endParaRPr lang="sk-SK" sz="2400" dirty="0" smtClean="0">
              <a:solidFill>
                <a:srgbClr val="FF0000"/>
              </a:solidFill>
            </a:endParaRPr>
          </a:p>
          <a:p>
            <a:endParaRPr lang="sk-SK" sz="2400" dirty="0" smtClean="0">
              <a:solidFill>
                <a:srgbClr val="FF0000"/>
              </a:solidFill>
            </a:endParaRPr>
          </a:p>
          <a:p>
            <a:r>
              <a:rPr lang="sk-SK" sz="2400" dirty="0" smtClean="0">
                <a:solidFill>
                  <a:srgbClr val="FF0000"/>
                </a:solidFill>
              </a:rPr>
              <a:t>2. Zhodli sa respondenti všetkých krajín vo viac ako 75%?</a:t>
            </a:r>
          </a:p>
          <a:p>
            <a:endParaRPr lang="sk-SK" dirty="0" smtClean="0">
              <a:solidFill>
                <a:srgbClr val="FF0000"/>
              </a:solidFill>
            </a:endParaRPr>
          </a:p>
          <a:p>
            <a:endParaRPr lang="sk-SK" dirty="0" smtClean="0"/>
          </a:p>
        </p:txBody>
      </p:sp>
      <p:sp>
        <p:nvSpPr>
          <p:cNvPr id="4" name="Ovál 3"/>
          <p:cNvSpPr/>
          <p:nvPr/>
        </p:nvSpPr>
        <p:spPr>
          <a:xfrm>
            <a:off x="2267146" y="4293096"/>
            <a:ext cx="172819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ÁNO</a:t>
            </a:r>
          </a:p>
        </p:txBody>
      </p:sp>
      <p:sp>
        <p:nvSpPr>
          <p:cNvPr id="5" name="Ovál 4"/>
          <p:cNvSpPr/>
          <p:nvPr/>
        </p:nvSpPr>
        <p:spPr>
          <a:xfrm>
            <a:off x="5565377" y="5800277"/>
            <a:ext cx="172819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NIE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0" name="Ovál 9"/>
          <p:cNvSpPr/>
          <p:nvPr/>
        </p:nvSpPr>
        <p:spPr>
          <a:xfrm>
            <a:off x="2267146" y="5800288"/>
            <a:ext cx="172819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ÁNO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3" name="Ovál 12"/>
          <p:cNvSpPr/>
          <p:nvPr/>
        </p:nvSpPr>
        <p:spPr>
          <a:xfrm>
            <a:off x="5532365" y="4319635"/>
            <a:ext cx="172819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NIE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6" name="Výbuch 1 5"/>
          <p:cNvSpPr/>
          <p:nvPr/>
        </p:nvSpPr>
        <p:spPr>
          <a:xfrm>
            <a:off x="1934357" y="3977597"/>
            <a:ext cx="2448272" cy="126014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ÁNO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1" name="Výbuch 1 10"/>
          <p:cNvSpPr/>
          <p:nvPr/>
        </p:nvSpPr>
        <p:spPr>
          <a:xfrm>
            <a:off x="1934357" y="5458250"/>
            <a:ext cx="2448272" cy="126014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ÁNO</a:t>
            </a:r>
            <a:endParaRPr lang="sk-SK" dirty="0">
              <a:solidFill>
                <a:schemeClr val="tx1"/>
              </a:solidFill>
            </a:endParaRPr>
          </a:p>
        </p:txBody>
      </p:sp>
      <p:sp useBgFill="1">
        <p:nvSpPr>
          <p:cNvPr id="14" name="Zaoblený obdĺžnik 13"/>
          <p:cNvSpPr/>
          <p:nvPr/>
        </p:nvSpPr>
        <p:spPr>
          <a:xfrm>
            <a:off x="4644008" y="6551423"/>
            <a:ext cx="1008112" cy="288032"/>
          </a:xfrm>
          <a:prstGeom prst="roundRect">
            <a:avLst/>
          </a:prstGeom>
          <a:ln w="3175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klik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5" name="Zaoblený obdĺžnik 14">
            <a:hlinkClick r:id="" action="ppaction://noaction" highlightClick="1">
              <a:snd r:embed="rId2" name="click.wav"/>
            </a:hlinkClick>
          </p:cNvPr>
          <p:cNvSpPr/>
          <p:nvPr/>
        </p:nvSpPr>
        <p:spPr>
          <a:xfrm>
            <a:off x="7601928" y="4437112"/>
            <a:ext cx="1290552" cy="288032"/>
          </a:xfrm>
          <a:prstGeom prst="roundRect">
            <a:avLst/>
          </a:prstGeom>
          <a:solidFill>
            <a:srgbClr val="FF0000"/>
          </a:solidFill>
          <a:ln w="3175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riešenie 1 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9" name="Zaoblený obdĺžnik 18">
            <a:hlinkClick r:id="" action="ppaction://hlinkshowjump?jump=previousslide" highlightClick="1">
              <a:snd r:embed="rId2" name="click.wav"/>
            </a:hlinkClick>
          </p:cNvPr>
          <p:cNvSpPr/>
          <p:nvPr/>
        </p:nvSpPr>
        <p:spPr>
          <a:xfrm>
            <a:off x="3453670" y="6551423"/>
            <a:ext cx="1008112" cy="288032"/>
          </a:xfrm>
          <a:prstGeom prst="round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späť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20" name="Zaoblený obdĺžnik 19">
            <a:hlinkClick r:id="" action="ppaction://hlinkshowjump?jump=firstslide" highlightClick="1">
              <a:snd r:embed="rId2" name="click.wav"/>
            </a:hlinkClick>
          </p:cNvPr>
          <p:cNvSpPr/>
          <p:nvPr/>
        </p:nvSpPr>
        <p:spPr>
          <a:xfrm>
            <a:off x="1035804" y="6551423"/>
            <a:ext cx="1008112" cy="288032"/>
          </a:xfrm>
          <a:prstGeom prst="roundRect">
            <a:avLst/>
          </a:prstGeom>
          <a:gradFill>
            <a:gsLst>
              <a:gs pos="0">
                <a:schemeClr val="lt1">
                  <a:tint val="60000"/>
                  <a:satMod val="355000"/>
                </a:schemeClr>
              </a:gs>
              <a:gs pos="40000">
                <a:schemeClr val="lt1">
                  <a:tint val="85000"/>
                  <a:satMod val="320000"/>
                </a:schemeClr>
              </a:gs>
              <a:gs pos="100000">
                <a:schemeClr val="lt1">
                  <a:shade val="55000"/>
                  <a:satMod val="300000"/>
                </a:schemeClr>
              </a:gs>
            </a:gsLst>
            <a:path path="circle">
              <a:fillToRect l="-24500" t="-20000" r="124500" b="12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domov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21" name="Zaoblený obdĺžnik 20">
            <a:hlinkClick r:id="" action="ppaction://hlinkshowjump?jump=nextslide" highlightClick="1">
              <a:snd r:embed="rId2" name="click.wav"/>
            </a:hlinkClick>
          </p:cNvPr>
          <p:cNvSpPr/>
          <p:nvPr/>
        </p:nvSpPr>
        <p:spPr>
          <a:xfrm>
            <a:off x="5772643" y="6551423"/>
            <a:ext cx="1008112" cy="288032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60000"/>
                  <a:satMod val="355000"/>
                </a:schemeClr>
              </a:gs>
              <a:gs pos="50000">
                <a:schemeClr val="lt1">
                  <a:tint val="85000"/>
                  <a:satMod val="320000"/>
                  <a:alpha val="51000"/>
                </a:schemeClr>
              </a:gs>
              <a:gs pos="100000">
                <a:schemeClr val="lt1">
                  <a:shade val="55000"/>
                  <a:satMod val="30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002">
            <a:schemeClr val="lt1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ďalej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22" name="Zaoblený obdĺžnik 21">
            <a:hlinkClick r:id="" action="ppaction://hlinkshowjump?jump=lastslide" highlightClick="1">
              <a:snd r:embed="rId2" name="click.wav"/>
            </a:hlinkClick>
          </p:cNvPr>
          <p:cNvSpPr/>
          <p:nvPr/>
        </p:nvSpPr>
        <p:spPr>
          <a:xfrm>
            <a:off x="8105984" y="6551423"/>
            <a:ext cx="1008112" cy="288032"/>
          </a:xfrm>
          <a:prstGeom prst="roundRect">
            <a:avLst/>
          </a:prstGeom>
          <a:gradFill>
            <a:gsLst>
              <a:gs pos="0">
                <a:schemeClr val="lt1">
                  <a:tint val="60000"/>
                  <a:satMod val="355000"/>
                </a:schemeClr>
              </a:gs>
              <a:gs pos="40000">
                <a:schemeClr val="lt1">
                  <a:tint val="85000"/>
                  <a:satMod val="320000"/>
                </a:schemeClr>
              </a:gs>
              <a:gs pos="100000">
                <a:schemeClr val="lt1">
                  <a:shade val="55000"/>
                  <a:satMod val="300000"/>
                </a:schemeClr>
              </a:gs>
            </a:gsLst>
            <a:path path="circle">
              <a:fillToRect l="-24500" t="-20000" r="124500" b="12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k</a:t>
            </a:r>
            <a:r>
              <a:rPr lang="sk-SK" dirty="0" smtClean="0">
                <a:solidFill>
                  <a:schemeClr val="tx1"/>
                </a:solidFill>
              </a:rPr>
              <a:t>oniec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23" name="Zaoblený obdĺžnik 22">
            <a:hlinkClick r:id="" action="ppaction://noaction" highlightClick="1">
              <a:snd r:embed="rId2" name="click.wav"/>
            </a:hlinkClick>
          </p:cNvPr>
          <p:cNvSpPr/>
          <p:nvPr/>
        </p:nvSpPr>
        <p:spPr>
          <a:xfrm>
            <a:off x="7601928" y="5829510"/>
            <a:ext cx="1290552" cy="288032"/>
          </a:xfrm>
          <a:prstGeom prst="roundRect">
            <a:avLst/>
          </a:prstGeom>
          <a:solidFill>
            <a:srgbClr val="FF0000"/>
          </a:solidFill>
          <a:ln w="3175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riešenie 2</a:t>
            </a:r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34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10" grpId="0" animBg="1"/>
      <p:bldP spid="13" grpId="0" animBg="1"/>
      <p:bldP spid="6" grpId="0" animBg="1"/>
      <p:bldP spid="11" grpId="0" animBg="1"/>
      <p:bldP spid="15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sk-SK" dirty="0" smtClean="0"/>
              <a:t>   </a:t>
            </a:r>
            <a:r>
              <a:rPr lang="sk-SK" dirty="0" smtClean="0">
                <a:solidFill>
                  <a:srgbClr val="FF0000"/>
                </a:solidFill>
              </a:rPr>
              <a:t>malý </a:t>
            </a:r>
            <a:r>
              <a:rPr lang="sk-SK" dirty="0" err="1" smtClean="0">
                <a:solidFill>
                  <a:srgbClr val="FF0000"/>
                </a:solidFill>
              </a:rPr>
              <a:t>kvízik</a:t>
            </a:r>
            <a:r>
              <a:rPr lang="sk-SK" dirty="0" smtClean="0">
                <a:solidFill>
                  <a:srgbClr val="FF0000"/>
                </a:solidFill>
              </a:rPr>
              <a:t> 1. – RIEŠENIA </a:t>
            </a:r>
            <a:r>
              <a:rPr lang="sk-SK" dirty="0" smtClean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4" name="Vývojový diagram: extrakcia 3"/>
          <p:cNvSpPr/>
          <p:nvPr/>
        </p:nvSpPr>
        <p:spPr>
          <a:xfrm>
            <a:off x="155451" y="908720"/>
            <a:ext cx="432048" cy="4608512"/>
          </a:xfrm>
          <a:prstGeom prst="flowChartExtra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05536"/>
          </a:xfr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47500" lnSpcReduction="20000"/>
          </a:bodyPr>
          <a:lstStyle/>
          <a:p>
            <a:endParaRPr lang="sk-SK" dirty="0" smtClean="0"/>
          </a:p>
          <a:p>
            <a:r>
              <a:rPr lang="sk-SK" sz="5100" dirty="0" smtClean="0"/>
              <a:t>1. Celkovo </a:t>
            </a:r>
            <a:r>
              <a:rPr lang="sk-SK" sz="5100" b="1" u="heavy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82%</a:t>
            </a:r>
            <a:r>
              <a:rPr lang="sk-SK" sz="5100" dirty="0" smtClean="0"/>
              <a:t> respondentov sa zhodlo na odhade toho, čo daná emócia na obrázku znamená. Nie je to síce absolútna zhoda, ale vzhľadom na rôznorodosť kultúr je významná. </a:t>
            </a:r>
          </a:p>
          <a:p>
            <a:endParaRPr lang="sk-SK" sz="5100" dirty="0" smtClean="0"/>
          </a:p>
          <a:p>
            <a:r>
              <a:rPr lang="sk-SK" sz="5100" dirty="0" smtClean="0"/>
              <a:t>2. Niektoré emócie vyjadrovali väčšiu zhodu ako iné:</a:t>
            </a:r>
          </a:p>
          <a:p>
            <a:pPr marL="82296" indent="0">
              <a:buNone/>
            </a:pPr>
            <a:r>
              <a:rPr lang="sk-SK" sz="5100" dirty="0" smtClean="0">
                <a:solidFill>
                  <a:srgbClr val="FF0000"/>
                </a:solidFill>
              </a:rPr>
              <a:t>   	</a:t>
            </a:r>
            <a:r>
              <a:rPr lang="sk-SK" sz="5100" dirty="0" smtClean="0"/>
              <a:t>Radosť................... </a:t>
            </a:r>
          </a:p>
          <a:p>
            <a:pPr marL="82296" indent="0">
              <a:buNone/>
            </a:pPr>
            <a:r>
              <a:rPr lang="sk-SK" sz="5100" dirty="0" smtClean="0">
                <a:solidFill>
                  <a:srgbClr val="FF0000"/>
                </a:solidFill>
              </a:rPr>
              <a:t>   	</a:t>
            </a:r>
            <a:r>
              <a:rPr lang="sk-SK" sz="5100" dirty="0" smtClean="0">
                <a:solidFill>
                  <a:srgbClr val="00B050"/>
                </a:solidFill>
              </a:rPr>
              <a:t>Smútok.................. </a:t>
            </a:r>
          </a:p>
          <a:p>
            <a:pPr marL="82296" indent="0">
              <a:buNone/>
            </a:pPr>
            <a:r>
              <a:rPr lang="sk-SK" sz="5100" dirty="0" smtClean="0">
                <a:solidFill>
                  <a:srgbClr val="FF0000"/>
                </a:solidFill>
              </a:rPr>
              <a:t>   	Hnev......................</a:t>
            </a:r>
          </a:p>
          <a:p>
            <a:pPr marL="82296" indent="0">
              <a:buNone/>
            </a:pPr>
            <a:r>
              <a:rPr lang="sk-SK" sz="5100" dirty="0" smtClean="0">
                <a:solidFill>
                  <a:srgbClr val="FF0000"/>
                </a:solidFill>
              </a:rPr>
              <a:t>   	</a:t>
            </a:r>
            <a:r>
              <a:rPr lang="sk-SK" sz="5100" dirty="0" smtClean="0">
                <a:solidFill>
                  <a:schemeClr val="accent2"/>
                </a:solidFill>
              </a:rPr>
              <a:t>Strach.................... </a:t>
            </a:r>
          </a:p>
          <a:p>
            <a:pPr marL="82296" indent="0">
              <a:buNone/>
            </a:pPr>
            <a:r>
              <a:rPr lang="sk-SK" sz="5100" dirty="0" smtClean="0">
                <a:solidFill>
                  <a:srgbClr val="FF0000"/>
                </a:solidFill>
              </a:rPr>
              <a:t>   	</a:t>
            </a:r>
            <a:r>
              <a:rPr lang="sk-SK" sz="5100" dirty="0" smtClean="0">
                <a:solidFill>
                  <a:schemeClr val="accent3"/>
                </a:solidFill>
              </a:rPr>
              <a:t>Prekvapenie......... </a:t>
            </a:r>
          </a:p>
          <a:p>
            <a:pPr marL="82296" indent="0">
              <a:buNone/>
            </a:pPr>
            <a:r>
              <a:rPr lang="sk-SK" sz="5100" dirty="0" smtClean="0">
                <a:solidFill>
                  <a:srgbClr val="FF0000"/>
                </a:solidFill>
              </a:rPr>
              <a:t>  	</a:t>
            </a:r>
            <a:r>
              <a:rPr lang="sk-SK" sz="5100" dirty="0" smtClean="0">
                <a:solidFill>
                  <a:schemeClr val="accent4"/>
                </a:solidFill>
              </a:rPr>
              <a:t>Znechutenie.........</a:t>
            </a:r>
            <a:endParaRPr lang="sk-SK" dirty="0">
              <a:solidFill>
                <a:schemeClr val="accent4"/>
              </a:solidFill>
            </a:endParaRPr>
          </a:p>
        </p:txBody>
      </p:sp>
      <p:sp>
        <p:nvSpPr>
          <p:cNvPr id="5" name="Srdce 4"/>
          <p:cNvSpPr/>
          <p:nvPr/>
        </p:nvSpPr>
        <p:spPr>
          <a:xfrm>
            <a:off x="155451" y="2107704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3293588063"/>
              </p:ext>
            </p:extLst>
          </p:nvPr>
        </p:nvGraphicFramePr>
        <p:xfrm>
          <a:off x="4355976" y="3461136"/>
          <a:ext cx="432048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Zaoblený obdĺžnik 10">
            <a:hlinkClick r:id="" action="ppaction://hlinkshowjump?jump=previousslide" highlightClick="1">
              <a:snd r:embed="rId3" name="click.wav"/>
            </a:hlinkClick>
          </p:cNvPr>
          <p:cNvSpPr/>
          <p:nvPr/>
        </p:nvSpPr>
        <p:spPr>
          <a:xfrm>
            <a:off x="3453670" y="6551423"/>
            <a:ext cx="1008112" cy="288032"/>
          </a:xfrm>
          <a:prstGeom prst="round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späť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4" name="Zaoblený obdĺžnik 13">
            <a:hlinkClick r:id="" action="ppaction://hlinkshowjump?jump=firstslide" highlightClick="1">
              <a:snd r:embed="rId3" name="click.wav"/>
            </a:hlinkClick>
          </p:cNvPr>
          <p:cNvSpPr/>
          <p:nvPr/>
        </p:nvSpPr>
        <p:spPr>
          <a:xfrm>
            <a:off x="1035804" y="6551423"/>
            <a:ext cx="1008112" cy="288032"/>
          </a:xfrm>
          <a:prstGeom prst="roundRect">
            <a:avLst/>
          </a:prstGeom>
          <a:gradFill>
            <a:gsLst>
              <a:gs pos="0">
                <a:schemeClr val="lt1">
                  <a:tint val="60000"/>
                  <a:satMod val="355000"/>
                </a:schemeClr>
              </a:gs>
              <a:gs pos="40000">
                <a:schemeClr val="lt1">
                  <a:tint val="85000"/>
                  <a:satMod val="320000"/>
                </a:schemeClr>
              </a:gs>
              <a:gs pos="100000">
                <a:schemeClr val="lt1">
                  <a:shade val="55000"/>
                  <a:satMod val="300000"/>
                </a:schemeClr>
              </a:gs>
            </a:gsLst>
            <a:path path="circle">
              <a:fillToRect l="-24500" t="-20000" r="124500" b="12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domov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5" name="Zaoblený obdĺžnik 14">
            <a:hlinkClick r:id="" action="ppaction://hlinkshowjump?jump=nextslide" highlightClick="1">
              <a:snd r:embed="rId3" name="click.wav"/>
            </a:hlinkClick>
          </p:cNvPr>
          <p:cNvSpPr/>
          <p:nvPr/>
        </p:nvSpPr>
        <p:spPr>
          <a:xfrm>
            <a:off x="5772643" y="6551423"/>
            <a:ext cx="1008112" cy="288032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60000"/>
                  <a:satMod val="355000"/>
                </a:schemeClr>
              </a:gs>
              <a:gs pos="50000">
                <a:schemeClr val="lt1">
                  <a:tint val="85000"/>
                  <a:satMod val="320000"/>
                  <a:alpha val="51000"/>
                </a:schemeClr>
              </a:gs>
              <a:gs pos="100000">
                <a:schemeClr val="lt1">
                  <a:shade val="55000"/>
                  <a:satMod val="30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002">
            <a:schemeClr val="lt1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ďalej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6" name="Zaoblený obdĺžnik 15">
            <a:hlinkClick r:id="" action="ppaction://hlinkshowjump?jump=lastslide" highlightClick="1">
              <a:snd r:embed="rId3" name="click.wav"/>
            </a:hlinkClick>
          </p:cNvPr>
          <p:cNvSpPr/>
          <p:nvPr/>
        </p:nvSpPr>
        <p:spPr>
          <a:xfrm>
            <a:off x="8105984" y="6551423"/>
            <a:ext cx="1008112" cy="288032"/>
          </a:xfrm>
          <a:prstGeom prst="roundRect">
            <a:avLst/>
          </a:prstGeom>
          <a:gradFill>
            <a:gsLst>
              <a:gs pos="0">
                <a:schemeClr val="lt1">
                  <a:tint val="60000"/>
                  <a:satMod val="355000"/>
                </a:schemeClr>
              </a:gs>
              <a:gs pos="40000">
                <a:schemeClr val="lt1">
                  <a:tint val="85000"/>
                  <a:satMod val="320000"/>
                </a:schemeClr>
              </a:gs>
              <a:gs pos="100000">
                <a:schemeClr val="lt1">
                  <a:shade val="55000"/>
                  <a:satMod val="300000"/>
                </a:schemeClr>
              </a:gs>
            </a:gsLst>
            <a:path path="circle">
              <a:fillToRect l="-24500" t="-20000" r="124500" b="12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k</a:t>
            </a:r>
            <a:r>
              <a:rPr lang="sk-SK" dirty="0" smtClean="0">
                <a:solidFill>
                  <a:schemeClr val="tx1"/>
                </a:solidFill>
              </a:rPr>
              <a:t>oniec</a:t>
            </a:r>
            <a:endParaRPr lang="sk-SK" dirty="0">
              <a:solidFill>
                <a:schemeClr val="tx1"/>
              </a:solidFill>
            </a:endParaRPr>
          </a:p>
        </p:txBody>
      </p:sp>
      <p:sp useBgFill="1">
        <p:nvSpPr>
          <p:cNvPr id="17" name="Zaoblený obdĺžnik 16"/>
          <p:cNvSpPr/>
          <p:nvPr/>
        </p:nvSpPr>
        <p:spPr>
          <a:xfrm>
            <a:off x="4644008" y="6551423"/>
            <a:ext cx="1008112" cy="288032"/>
          </a:xfrm>
          <a:prstGeom prst="roundRect">
            <a:avLst/>
          </a:prstGeom>
          <a:ln w="3175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klik</a:t>
            </a:r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86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         ...malý </a:t>
            </a:r>
            <a:r>
              <a:rPr lang="sk-SK" dirty="0" err="1" smtClean="0">
                <a:solidFill>
                  <a:srgbClr val="FF0000"/>
                </a:solidFill>
              </a:rPr>
              <a:t>kvízik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>
                <a:solidFill>
                  <a:srgbClr val="FF0000"/>
                </a:solidFill>
              </a:rPr>
              <a:t>2</a:t>
            </a:r>
            <a:r>
              <a:rPr lang="sk-SK" dirty="0" smtClean="0">
                <a:solidFill>
                  <a:srgbClr val="FF0000"/>
                </a:solidFill>
              </a:rPr>
              <a:t>. </a:t>
            </a:r>
            <a:r>
              <a:rPr lang="sk-SK" dirty="0" smtClean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1412776"/>
            <a:ext cx="8754176" cy="48356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sz="2400" dirty="0"/>
              <a:t>N</a:t>
            </a:r>
            <a:r>
              <a:rPr lang="sk-SK" sz="2400" dirty="0" smtClean="0"/>
              <a:t>ájdi 6 základných emócií na obrázkoch:</a:t>
            </a:r>
          </a:p>
          <a:p>
            <a:pPr>
              <a:buNone/>
            </a:pPr>
            <a:r>
              <a:rPr lang="sk-SK" dirty="0" smtClean="0"/>
              <a:t>						</a:t>
            </a:r>
            <a:endParaRPr lang="sk-SK" dirty="0"/>
          </a:p>
        </p:txBody>
      </p:sp>
      <p:pic>
        <p:nvPicPr>
          <p:cNvPr id="45059" name="Picture 3" descr="C:\Users\Slavka\Desktop\1257953_smutok-za-kamaratmi-fotografia-armadna-fotograf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1744" y="4029411"/>
            <a:ext cx="2533464" cy="1688976"/>
          </a:xfrm>
          <a:prstGeom prst="rect">
            <a:avLst/>
          </a:prstGeom>
          <a:noFill/>
        </p:spPr>
      </p:pic>
      <p:pic>
        <p:nvPicPr>
          <p:cNvPr id="45058" name="Picture 2" descr="C:\Users\Slavka\Desktop\jedna-letna-vodna-nefalsovana-detska-rado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7691" y="4221676"/>
            <a:ext cx="2868734" cy="2152655"/>
          </a:xfrm>
          <a:prstGeom prst="rect">
            <a:avLst/>
          </a:prstGeom>
          <a:noFill/>
        </p:spPr>
      </p:pic>
      <p:pic>
        <p:nvPicPr>
          <p:cNvPr id="45060" name="Picture 4" descr="C:\Users\Slavka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1744" y="1870591"/>
            <a:ext cx="2628900" cy="1743075"/>
          </a:xfrm>
          <a:prstGeom prst="rect">
            <a:avLst/>
          </a:prstGeom>
          <a:noFill/>
        </p:spPr>
      </p:pic>
      <p:pic>
        <p:nvPicPr>
          <p:cNvPr id="45061" name="Picture 5" descr="C:\Users\Slavka\Desktop\isifa-com-zena-strach-nemoc-postel-zdravi-zdravotni-1-or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2247" y="2236591"/>
            <a:ext cx="2649354" cy="1571025"/>
          </a:xfrm>
          <a:prstGeom prst="rect">
            <a:avLst/>
          </a:prstGeom>
          <a:noFill/>
        </p:spPr>
      </p:pic>
      <p:pic>
        <p:nvPicPr>
          <p:cNvPr id="45062" name="Picture 6" descr="C:\Users\Slavka\Desktop\prevziať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53336" y="1838325"/>
            <a:ext cx="2867025" cy="1590675"/>
          </a:xfrm>
          <a:prstGeom prst="rect">
            <a:avLst/>
          </a:prstGeom>
          <a:noFill/>
        </p:spPr>
      </p:pic>
      <p:pic>
        <p:nvPicPr>
          <p:cNvPr id="45063" name="Picture 7" descr="C:\Users\Slavka\Desktop\prevziať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1601" y="3998176"/>
            <a:ext cx="2867025" cy="1590675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1592649" y="3202740"/>
            <a:ext cx="122413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>
                <a:solidFill>
                  <a:srgbClr val="FF0000"/>
                </a:solidFill>
              </a:rPr>
              <a:t>Hnev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4224120" y="3303568"/>
            <a:ext cx="109587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>
                <a:solidFill>
                  <a:srgbClr val="FF0000"/>
                </a:solidFill>
              </a:rPr>
              <a:t>Strach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7236185" y="5087509"/>
            <a:ext cx="158417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>
                <a:solidFill>
                  <a:srgbClr val="FF0000"/>
                </a:solidFill>
              </a:rPr>
              <a:t>Znechutenie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1684126" y="5232397"/>
            <a:ext cx="122413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>
                <a:solidFill>
                  <a:srgbClr val="FF0000"/>
                </a:solidFill>
              </a:rPr>
              <a:t>Smútok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3907962" y="5836622"/>
            <a:ext cx="172819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>
                <a:solidFill>
                  <a:srgbClr val="FF0000"/>
                </a:solidFill>
              </a:rPr>
              <a:t>Radosť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6948264" y="2934236"/>
            <a:ext cx="171489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>
                <a:solidFill>
                  <a:srgbClr val="FF0000"/>
                </a:solidFill>
              </a:rPr>
              <a:t>Prekvapenie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16" name="Vývojový diagram: extrakcia 15"/>
          <p:cNvSpPr/>
          <p:nvPr/>
        </p:nvSpPr>
        <p:spPr>
          <a:xfrm>
            <a:off x="155451" y="908720"/>
            <a:ext cx="432048" cy="4608512"/>
          </a:xfrm>
          <a:prstGeom prst="flowChartExtra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Srdce 16"/>
          <p:cNvSpPr/>
          <p:nvPr/>
        </p:nvSpPr>
        <p:spPr>
          <a:xfrm>
            <a:off x="155451" y="2107704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Zaoblený obdĺžnik 24">
            <a:hlinkClick r:id="" action="ppaction://hlinkshowjump?jump=previousslide" highlightClick="1">
              <a:snd r:embed="rId8" name="click.wav"/>
            </a:hlinkClick>
          </p:cNvPr>
          <p:cNvSpPr/>
          <p:nvPr/>
        </p:nvSpPr>
        <p:spPr>
          <a:xfrm>
            <a:off x="3453670" y="6551423"/>
            <a:ext cx="1008112" cy="288032"/>
          </a:xfrm>
          <a:prstGeom prst="round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späť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26" name="Zaoblený obdĺžnik 25">
            <a:hlinkClick r:id="" action="ppaction://hlinkshowjump?jump=firstslide" highlightClick="1">
              <a:snd r:embed="rId8" name="click.wav"/>
            </a:hlinkClick>
          </p:cNvPr>
          <p:cNvSpPr/>
          <p:nvPr/>
        </p:nvSpPr>
        <p:spPr>
          <a:xfrm>
            <a:off x="1035804" y="6551423"/>
            <a:ext cx="1008112" cy="288032"/>
          </a:xfrm>
          <a:prstGeom prst="roundRect">
            <a:avLst/>
          </a:prstGeom>
          <a:gradFill>
            <a:gsLst>
              <a:gs pos="0">
                <a:schemeClr val="lt1">
                  <a:tint val="60000"/>
                  <a:satMod val="355000"/>
                </a:schemeClr>
              </a:gs>
              <a:gs pos="40000">
                <a:schemeClr val="lt1">
                  <a:tint val="85000"/>
                  <a:satMod val="320000"/>
                </a:schemeClr>
              </a:gs>
              <a:gs pos="100000">
                <a:schemeClr val="lt1">
                  <a:shade val="55000"/>
                  <a:satMod val="300000"/>
                </a:schemeClr>
              </a:gs>
            </a:gsLst>
            <a:path path="circle">
              <a:fillToRect l="-24500" t="-20000" r="124500" b="12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domov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27" name="Zaoblený obdĺžnik 26">
            <a:hlinkClick r:id="" action="ppaction://hlinkshowjump?jump=nextslide" highlightClick="1">
              <a:snd r:embed="rId8" name="click.wav"/>
            </a:hlinkClick>
          </p:cNvPr>
          <p:cNvSpPr/>
          <p:nvPr/>
        </p:nvSpPr>
        <p:spPr>
          <a:xfrm>
            <a:off x="5772643" y="6551423"/>
            <a:ext cx="1008112" cy="288032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60000"/>
                  <a:satMod val="355000"/>
                </a:schemeClr>
              </a:gs>
              <a:gs pos="50000">
                <a:schemeClr val="lt1">
                  <a:tint val="85000"/>
                  <a:satMod val="320000"/>
                  <a:alpha val="51000"/>
                </a:schemeClr>
              </a:gs>
              <a:gs pos="100000">
                <a:schemeClr val="lt1">
                  <a:shade val="55000"/>
                  <a:satMod val="30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002">
            <a:schemeClr val="lt1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ďalej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28" name="Zaoblený obdĺžnik 27">
            <a:hlinkClick r:id="" action="ppaction://hlinkshowjump?jump=lastslide" highlightClick="1">
              <a:snd r:embed="rId8" name="click.wav"/>
            </a:hlinkClick>
          </p:cNvPr>
          <p:cNvSpPr/>
          <p:nvPr/>
        </p:nvSpPr>
        <p:spPr>
          <a:xfrm>
            <a:off x="8105984" y="6551423"/>
            <a:ext cx="1008112" cy="288032"/>
          </a:xfrm>
          <a:prstGeom prst="roundRect">
            <a:avLst/>
          </a:prstGeom>
          <a:gradFill>
            <a:gsLst>
              <a:gs pos="0">
                <a:schemeClr val="lt1">
                  <a:tint val="60000"/>
                  <a:satMod val="355000"/>
                </a:schemeClr>
              </a:gs>
              <a:gs pos="40000">
                <a:schemeClr val="lt1">
                  <a:tint val="85000"/>
                  <a:satMod val="320000"/>
                </a:schemeClr>
              </a:gs>
              <a:gs pos="100000">
                <a:schemeClr val="lt1">
                  <a:shade val="55000"/>
                  <a:satMod val="300000"/>
                </a:schemeClr>
              </a:gs>
            </a:gsLst>
            <a:path path="circle">
              <a:fillToRect l="-24500" t="-20000" r="124500" b="12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k</a:t>
            </a:r>
            <a:r>
              <a:rPr lang="sk-SK" dirty="0" smtClean="0">
                <a:solidFill>
                  <a:schemeClr val="tx1"/>
                </a:solidFill>
              </a:rPr>
              <a:t>oniec</a:t>
            </a:r>
            <a:endParaRPr lang="sk-SK" dirty="0">
              <a:solidFill>
                <a:schemeClr val="tx1"/>
              </a:solidFill>
            </a:endParaRPr>
          </a:p>
        </p:txBody>
      </p:sp>
      <p:sp useBgFill="1">
        <p:nvSpPr>
          <p:cNvPr id="29" name="Zaoblený obdĺžnik 28"/>
          <p:cNvSpPr/>
          <p:nvPr/>
        </p:nvSpPr>
        <p:spPr>
          <a:xfrm>
            <a:off x="4609465" y="6551423"/>
            <a:ext cx="1008112" cy="288032"/>
          </a:xfrm>
          <a:prstGeom prst="roundRect">
            <a:avLst/>
          </a:prstGeom>
          <a:ln w="3175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klik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0" name="Zaoblený obdĺžnik 29">
            <a:hlinkClick r:id="" action="ppaction://noaction" highlightClick="1">
              <a:snd r:embed="rId8" name="click.wav"/>
            </a:hlinkClick>
          </p:cNvPr>
          <p:cNvSpPr/>
          <p:nvPr/>
        </p:nvSpPr>
        <p:spPr>
          <a:xfrm>
            <a:off x="6948264" y="6551423"/>
            <a:ext cx="1008112" cy="288032"/>
          </a:xfrm>
          <a:prstGeom prst="roundRect">
            <a:avLst/>
          </a:prstGeom>
          <a:solidFill>
            <a:srgbClr val="FF0000"/>
          </a:solidFill>
          <a:ln w="3175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riešenia</a:t>
            </a:r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4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" descr="C:\Users\Ištwi\Desktop\FileOpen\prax\tlačiť prax\doktor-tetovani-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9775" y="3022104"/>
            <a:ext cx="5730577" cy="335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sk-SK" dirty="0" smtClean="0">
                <a:solidFill>
                  <a:srgbClr val="FF0000"/>
                </a:solidFill>
              </a:rPr>
              <a:t>Malý </a:t>
            </a:r>
            <a:r>
              <a:rPr lang="sk-SK" dirty="0" err="1" smtClean="0">
                <a:solidFill>
                  <a:srgbClr val="FF0000"/>
                </a:solidFill>
              </a:rPr>
              <a:t>kvízik</a:t>
            </a:r>
            <a:r>
              <a:rPr lang="sk-SK" dirty="0" smtClean="0">
                <a:solidFill>
                  <a:srgbClr val="FF0000"/>
                </a:solidFill>
              </a:rPr>
              <a:t> 3 </a:t>
            </a:r>
            <a:r>
              <a:rPr lang="sk-SK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727684" y="1414328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Ako na vás pôsobí táto osoba?  Vyslovte prvý dojem...</a:t>
            </a:r>
            <a:endParaRPr lang="sk-SK" sz="2400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1835696" y="2303294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2800" b="1" dirty="0" smtClean="0">
                <a:solidFill>
                  <a:srgbClr val="FF0000"/>
                </a:solidFill>
              </a:rPr>
              <a:t>A teraz???</a:t>
            </a:r>
            <a:endParaRPr lang="sk-SK" sz="2800" b="1" dirty="0">
              <a:solidFill>
                <a:srgbClr val="FF0000"/>
              </a:solidFill>
            </a:endParaRPr>
          </a:p>
        </p:txBody>
      </p:sp>
      <p:sp>
        <p:nvSpPr>
          <p:cNvPr id="7" name="Vývojový diagram: extrakcia 6"/>
          <p:cNvSpPr/>
          <p:nvPr/>
        </p:nvSpPr>
        <p:spPr>
          <a:xfrm>
            <a:off x="155451" y="908720"/>
            <a:ext cx="432048" cy="4608512"/>
          </a:xfrm>
          <a:prstGeom prst="flowChartExtra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/>
          <p:cNvSpPr/>
          <p:nvPr/>
        </p:nvSpPr>
        <p:spPr>
          <a:xfrm>
            <a:off x="4843690" y="3022105"/>
            <a:ext cx="2952328" cy="3363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Srdce 8"/>
          <p:cNvSpPr/>
          <p:nvPr/>
        </p:nvSpPr>
        <p:spPr>
          <a:xfrm>
            <a:off x="155451" y="2107704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 useBgFill="1">
        <p:nvSpPr>
          <p:cNvPr id="14" name="Zaoblený obdĺžnik 13"/>
          <p:cNvSpPr/>
          <p:nvPr/>
        </p:nvSpPr>
        <p:spPr>
          <a:xfrm>
            <a:off x="4608004" y="6551423"/>
            <a:ext cx="1008112" cy="288032"/>
          </a:xfrm>
          <a:prstGeom prst="roundRect">
            <a:avLst/>
          </a:prstGeom>
          <a:ln w="3175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klik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8" name="Zaoblený obdĺžnik 17">
            <a:hlinkClick r:id="" action="ppaction://hlinkshowjump?jump=previousslide" highlightClick="1">
              <a:snd r:embed="rId3" name="click.wav"/>
            </a:hlinkClick>
          </p:cNvPr>
          <p:cNvSpPr/>
          <p:nvPr/>
        </p:nvSpPr>
        <p:spPr>
          <a:xfrm>
            <a:off x="3453670" y="6551423"/>
            <a:ext cx="1008112" cy="288032"/>
          </a:xfrm>
          <a:prstGeom prst="round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späť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9" name="Zaoblený obdĺžnik 18">
            <a:hlinkClick r:id="" action="ppaction://hlinkshowjump?jump=firstslide" highlightClick="1">
              <a:snd r:embed="rId3" name="click.wav"/>
            </a:hlinkClick>
          </p:cNvPr>
          <p:cNvSpPr/>
          <p:nvPr/>
        </p:nvSpPr>
        <p:spPr>
          <a:xfrm>
            <a:off x="1035804" y="6551423"/>
            <a:ext cx="1008112" cy="288032"/>
          </a:xfrm>
          <a:prstGeom prst="roundRect">
            <a:avLst/>
          </a:prstGeom>
          <a:gradFill>
            <a:gsLst>
              <a:gs pos="0">
                <a:schemeClr val="lt1">
                  <a:tint val="60000"/>
                  <a:satMod val="355000"/>
                </a:schemeClr>
              </a:gs>
              <a:gs pos="40000">
                <a:schemeClr val="lt1">
                  <a:tint val="85000"/>
                  <a:satMod val="320000"/>
                </a:schemeClr>
              </a:gs>
              <a:gs pos="100000">
                <a:schemeClr val="lt1">
                  <a:shade val="55000"/>
                  <a:satMod val="300000"/>
                </a:schemeClr>
              </a:gs>
            </a:gsLst>
            <a:path path="circle">
              <a:fillToRect l="-24500" t="-20000" r="124500" b="12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domov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20" name="Zaoblený obdĺžnik 19">
            <a:hlinkClick r:id="" action="ppaction://hlinkshowjump?jump=nextslide" highlightClick="1">
              <a:snd r:embed="rId3" name="click.wav"/>
            </a:hlinkClick>
          </p:cNvPr>
          <p:cNvSpPr/>
          <p:nvPr/>
        </p:nvSpPr>
        <p:spPr>
          <a:xfrm>
            <a:off x="5772643" y="6551423"/>
            <a:ext cx="1008112" cy="288032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60000"/>
                  <a:satMod val="355000"/>
                </a:schemeClr>
              </a:gs>
              <a:gs pos="50000">
                <a:schemeClr val="lt1">
                  <a:tint val="85000"/>
                  <a:satMod val="320000"/>
                  <a:alpha val="51000"/>
                </a:schemeClr>
              </a:gs>
              <a:gs pos="100000">
                <a:schemeClr val="lt1">
                  <a:shade val="55000"/>
                  <a:satMod val="30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002">
            <a:schemeClr val="lt1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ďalej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21" name="Zaoblený obdĺžnik 20">
            <a:hlinkClick r:id="" action="ppaction://hlinkshowjump?jump=lastslide" highlightClick="1">
              <a:snd r:embed="rId3" name="click.wav"/>
            </a:hlinkClick>
          </p:cNvPr>
          <p:cNvSpPr/>
          <p:nvPr/>
        </p:nvSpPr>
        <p:spPr>
          <a:xfrm>
            <a:off x="8105984" y="6551423"/>
            <a:ext cx="1008112" cy="288032"/>
          </a:xfrm>
          <a:prstGeom prst="roundRect">
            <a:avLst/>
          </a:prstGeom>
          <a:gradFill>
            <a:gsLst>
              <a:gs pos="0">
                <a:schemeClr val="lt1">
                  <a:tint val="60000"/>
                  <a:satMod val="355000"/>
                </a:schemeClr>
              </a:gs>
              <a:gs pos="40000">
                <a:schemeClr val="lt1">
                  <a:tint val="85000"/>
                  <a:satMod val="320000"/>
                </a:schemeClr>
              </a:gs>
              <a:gs pos="100000">
                <a:schemeClr val="lt1">
                  <a:shade val="55000"/>
                  <a:satMod val="300000"/>
                </a:schemeClr>
              </a:gs>
            </a:gsLst>
            <a:path path="circle">
              <a:fillToRect l="-24500" t="-20000" r="124500" b="12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k</a:t>
            </a:r>
            <a:r>
              <a:rPr lang="sk-SK" dirty="0" smtClean="0">
                <a:solidFill>
                  <a:schemeClr val="tx1"/>
                </a:solidFill>
              </a:rPr>
              <a:t>oniec</a:t>
            </a:r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92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xit" presetSubtype="8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  <p:bldP spid="6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novrat">
  <a:themeElements>
    <a:clrScheme name="Arkád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Sl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lnovrat">
  <a:themeElements>
    <a:clrScheme name="Arkád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Sl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lnovrat">
  <a:themeElements>
    <a:clrScheme name="Arkád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Sl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Slnovrat">
  <a:themeElements>
    <a:clrScheme name="Arkád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Sl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Slnovrat">
  <a:themeElements>
    <a:clrScheme name="Arkád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Sl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morning" dir="t"/>
        </a:scene3d>
        <a:sp3d>
          <a:bevelT w="190500" h="38100"/>
        </a:sp3d>
      </a:spPr>
      <a:bodyPr rtlCol="0" anchor="ctr"/>
      <a:lstStyle>
        <a:defPPr algn="ctr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002">
          <a:schemeClr val="l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Slnovrat">
  <a:themeElements>
    <a:clrScheme name="Arkád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Sl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a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733</Words>
  <Application>Microsoft Office PowerPoint</Application>
  <PresentationFormat>Prezentácia na obrazovke (4:3)</PresentationFormat>
  <Paragraphs>211</Paragraphs>
  <Slides>17</Slides>
  <Notes>5</Notes>
  <HiddenSlides>0</HiddenSlides>
  <MMClips>0</MMClips>
  <ScaleCrop>false</ScaleCrop>
  <HeadingPairs>
    <vt:vector size="4" baseType="variant">
      <vt:variant>
        <vt:lpstr>Motív</vt:lpstr>
      </vt:variant>
      <vt:variant>
        <vt:i4>6</vt:i4>
      </vt:variant>
      <vt:variant>
        <vt:lpstr>Nadpisy snímok</vt:lpstr>
      </vt:variant>
      <vt:variant>
        <vt:i4>17</vt:i4>
      </vt:variant>
    </vt:vector>
  </HeadingPairs>
  <TitlesOfParts>
    <vt:vector size="23" baseType="lpstr">
      <vt:lpstr>Slnovrat</vt:lpstr>
      <vt:lpstr>1_Slnovrat</vt:lpstr>
      <vt:lpstr>2_Slnovrat</vt:lpstr>
      <vt:lpstr>3_Slnovrat</vt:lpstr>
      <vt:lpstr>4_Slnovrat</vt:lpstr>
      <vt:lpstr>5_Slnovrat</vt:lpstr>
      <vt:lpstr>Mgr. Slávka Pariláková</vt:lpstr>
      <vt:lpstr>Emocionálna gramotnosť ...</vt:lpstr>
      <vt:lpstr>Tak prečo to nevieme???!!!</vt:lpstr>
      <vt:lpstr>Tak prečo to nevieme???!!!</vt:lpstr>
      <vt:lpstr>Daniel Goleman vraví:</vt:lpstr>
      <vt:lpstr>        ...malý kvízik 1. </vt:lpstr>
      <vt:lpstr>   malý kvízik 1. – RIEŠENIA </vt:lpstr>
      <vt:lpstr>         ...malý kvízik 2. </vt:lpstr>
      <vt:lpstr>Malý kvízik 3 </vt:lpstr>
      <vt:lpstr>Tak ešte raz </vt:lpstr>
      <vt:lpstr>Vraj ženy odhadneme ľahšie? ... Ok, skúste do tretice </vt:lpstr>
      <vt:lpstr>Jasné, že všetci poznáme ideál krásy... Či?...</vt:lpstr>
      <vt:lpstr>Pospájajte správne</vt:lpstr>
      <vt:lpstr>1. Ako vplýva na vás tento slide teraz?</vt:lpstr>
      <vt:lpstr>Akú emóciu skrýva tento obrázok?</vt:lpstr>
      <vt:lpstr>Niekedy sa v živote stáva, že nás emócie zdvihnú zo sedadiel... Premýšľajte, prečo...</vt:lpstr>
      <vt:lpstr> KTORÉ EMÓCIE VYVOLÁVA V ČLOVEKU ZHLIADNUTÉ VIDEO? ZAKRÚŽKUJTE: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Slávka Pariláková</dc:creator>
  <cp:lastModifiedBy>Slávka Pariláková</cp:lastModifiedBy>
  <cp:revision>103</cp:revision>
  <dcterms:created xsi:type="dcterms:W3CDTF">2014-03-11T18:23:22Z</dcterms:created>
  <dcterms:modified xsi:type="dcterms:W3CDTF">2014-06-01T19:54:56Z</dcterms:modified>
</cp:coreProperties>
</file>