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9" r:id="rId3"/>
    <p:sldId id="270" r:id="rId4"/>
    <p:sldId id="257" r:id="rId5"/>
    <p:sldId id="258" r:id="rId6"/>
    <p:sldId id="259" r:id="rId7"/>
    <p:sldId id="260" r:id="rId8"/>
    <p:sldId id="261" r:id="rId9"/>
    <p:sldId id="271" r:id="rId10"/>
    <p:sldId id="272" r:id="rId11"/>
    <p:sldId id="273" r:id="rId12"/>
    <p:sldId id="274" r:id="rId13"/>
    <p:sldId id="275" r:id="rId14"/>
    <p:sldId id="267" r:id="rId15"/>
    <p:sldId id="276" r:id="rId16"/>
    <p:sldId id="278" r:id="rId17"/>
    <p:sldId id="277" r:id="rId18"/>
    <p:sldId id="279" r:id="rId19"/>
    <p:sldId id="265" r:id="rId20"/>
    <p:sldId id="280" r:id="rId2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3333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 showGuides="1">
      <p:cViewPr>
        <p:scale>
          <a:sx n="70" d="100"/>
          <a:sy n="70" d="100"/>
        </p:scale>
        <p:origin x="-763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B41DF-AEFC-444C-91B1-26CC0EDD1E5F}" type="datetimeFigureOut">
              <a:rPr lang="sk-SK" smtClean="0"/>
              <a:pPr/>
              <a:t>5.6.2014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BCE479-C2E6-4D8B-8CCF-28CA44A413F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4409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859E0-6C10-4EC2-A73B-288411595BC3}" type="datetimeFigureOut">
              <a:rPr lang="sk-SK" smtClean="0"/>
              <a:pPr/>
              <a:t>5.6.2014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DF777-C0AA-4681-8FEC-6B296551B15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26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pPr/>
              <a:t>Thursday, June 05,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8B66665-40AE-4065-95BF-00CC0ADD1447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sk-SK"/>
          </a:p>
        </p:txBody>
      </p:sp>
      <p:sp>
        <p:nvSpPr>
          <p:cNvPr id="9" name="Zaoblený obdĺžnik 8">
            <a:hlinkClick r:id="" action="ppaction://hlinkshowjump?jump=previousslide"/>
          </p:cNvPr>
          <p:cNvSpPr/>
          <p:nvPr userDrawn="1"/>
        </p:nvSpPr>
        <p:spPr>
          <a:xfrm>
            <a:off x="2051720" y="6214416"/>
            <a:ext cx="1440160" cy="57606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rgbClr val="FFFF00"/>
                </a:solidFill>
              </a:rPr>
              <a:t>Späť</a:t>
            </a:r>
            <a:endParaRPr lang="sk-SK" dirty="0">
              <a:solidFill>
                <a:srgbClr val="FFFF00"/>
              </a:solidFill>
            </a:endParaRPr>
          </a:p>
        </p:txBody>
      </p:sp>
      <p:sp>
        <p:nvSpPr>
          <p:cNvPr id="10" name="Zaoblený obdĺžnik 9">
            <a:hlinkClick r:id="" action="ppaction://hlinkshowjump?jump=nextslide"/>
          </p:cNvPr>
          <p:cNvSpPr/>
          <p:nvPr userDrawn="1"/>
        </p:nvSpPr>
        <p:spPr>
          <a:xfrm>
            <a:off x="395536" y="6215260"/>
            <a:ext cx="1440160" cy="57606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rgbClr val="FFFF00"/>
                </a:solidFill>
              </a:rPr>
              <a:t>Ďalej</a:t>
            </a:r>
            <a:endParaRPr lang="sk-SK" dirty="0">
              <a:solidFill>
                <a:srgbClr val="FFFF00"/>
              </a:solidFill>
            </a:endParaRPr>
          </a:p>
        </p:txBody>
      </p:sp>
      <p:sp>
        <p:nvSpPr>
          <p:cNvPr id="11" name="Zaoblený obdĺžnik 10">
            <a:hlinkClick r:id="" action="ppaction://hlinkshowjump?jump=endshow"/>
          </p:cNvPr>
          <p:cNvSpPr/>
          <p:nvPr userDrawn="1"/>
        </p:nvSpPr>
        <p:spPr>
          <a:xfrm>
            <a:off x="3707904" y="6214416"/>
            <a:ext cx="1440160" cy="57606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rgbClr val="FFFF00"/>
                </a:solidFill>
              </a:rPr>
              <a:t>Koniec</a:t>
            </a:r>
            <a:endParaRPr lang="sk-SK" dirty="0">
              <a:solidFill>
                <a:srgbClr val="FFFF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000" b="1" dirty="0">
                <a:solidFill>
                  <a:srgbClr val="FF0000"/>
                </a:solidFill>
              </a:rPr>
              <a:t>Klima </a:t>
            </a:r>
            <a:r>
              <a:rPr lang="sk-SK" sz="6000" b="1" dirty="0" err="1">
                <a:solidFill>
                  <a:srgbClr val="FF0000"/>
                </a:solidFill>
              </a:rPr>
              <a:t>und</a:t>
            </a:r>
            <a:r>
              <a:rPr lang="sk-SK" sz="6000" b="1" dirty="0">
                <a:solidFill>
                  <a:srgbClr val="FF0000"/>
                </a:solidFill>
              </a:rPr>
              <a:t> </a:t>
            </a:r>
            <a:r>
              <a:rPr lang="sk-SK" sz="6000" b="1" dirty="0" err="1">
                <a:solidFill>
                  <a:srgbClr val="FF0000"/>
                </a:solidFill>
              </a:rPr>
              <a:t>Wetter</a:t>
            </a:r>
            <a:endParaRPr lang="sk-SK" sz="6000" b="1" dirty="0">
              <a:solidFill>
                <a:srgbClr val="FF0000"/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1</a:t>
            </a:fld>
            <a:endParaRPr lang="sk-SK"/>
          </a:p>
        </p:txBody>
      </p:sp>
      <p:pic>
        <p:nvPicPr>
          <p:cNvPr id="5" name="Picture 2" descr="C:\Users\skola\Desktop\nemčina prezentácie\das Klima\hd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5344"/>
            <a:ext cx="736322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22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50106"/>
          </a:xfrm>
        </p:spPr>
        <p:txBody>
          <a:bodyPr/>
          <a:lstStyle/>
          <a:p>
            <a:r>
              <a:rPr lang="sk-SK" dirty="0"/>
              <a:t>der </a:t>
            </a:r>
            <a:r>
              <a:rPr lang="sk-SK" dirty="0" err="1"/>
              <a:t>Fr</a:t>
            </a:r>
            <a:r>
              <a:rPr lang="sk-SK" dirty="0" err="1">
                <a:cs typeface="Vrinda"/>
              </a:rPr>
              <a:t>ühling</a:t>
            </a:r>
            <a:endParaRPr 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10</a:t>
            </a:fld>
            <a:endParaRPr lang="sk-SK"/>
          </a:p>
        </p:txBody>
      </p:sp>
      <p:sp>
        <p:nvSpPr>
          <p:cNvPr id="4" name="Obdĺžnik 3"/>
          <p:cNvSpPr/>
          <p:nvPr/>
        </p:nvSpPr>
        <p:spPr>
          <a:xfrm>
            <a:off x="467544" y="1484784"/>
            <a:ext cx="47525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/>
              <a:t>................ </a:t>
            </a:r>
            <a:r>
              <a:rPr lang="de-DE" sz="2400" dirty="0" smtClean="0"/>
              <a:t>scheint </a:t>
            </a:r>
            <a:r>
              <a:rPr lang="de-DE" sz="2400" dirty="0"/>
              <a:t>wärmer, der Schnee taut. </a:t>
            </a:r>
            <a:endParaRPr lang="sk-SK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Das Wetter ist </a:t>
            </a:r>
            <a:r>
              <a:rPr lang="sk-SK" sz="2400" dirty="0" smtClean="0"/>
              <a:t>.............. .</a:t>
            </a:r>
            <a:endParaRPr lang="sk-SK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Der Himmel ist meistens wolkig und manchmal ist er heiter und</a:t>
            </a:r>
            <a:r>
              <a:rPr lang="sk-SK" sz="2400" dirty="0"/>
              <a:t>.................</a:t>
            </a:r>
            <a:r>
              <a:rPr lang="de-DE" sz="2400" dirty="0"/>
              <a:t>. </a:t>
            </a:r>
            <a:r>
              <a:rPr lang="sk-SK" sz="2400" dirty="0" smtClean="0"/>
              <a:t>.</a:t>
            </a:r>
            <a:endParaRPr lang="sk-SK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Es weht ein </a:t>
            </a:r>
            <a:r>
              <a:rPr lang="de-DE" sz="2400" dirty="0" smtClean="0"/>
              <a:t>mäßiger</a:t>
            </a:r>
            <a:r>
              <a:rPr lang="sk-SK" sz="2400" dirty="0" smtClean="0"/>
              <a:t>............</a:t>
            </a:r>
            <a:r>
              <a:rPr lang="de-DE" sz="2400" dirty="0" smtClean="0"/>
              <a:t>.</a:t>
            </a:r>
            <a:r>
              <a:rPr lang="sk-SK" sz="2400" dirty="0" smtClean="0"/>
              <a:t> .</a:t>
            </a:r>
            <a:endParaRPr lang="sk-SK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/>
              <a:t>....................</a:t>
            </a:r>
            <a:r>
              <a:rPr lang="en-US" sz="2400" dirty="0" err="1"/>
              <a:t>ist</a:t>
            </a:r>
            <a:r>
              <a:rPr lang="en-US" sz="2400" dirty="0"/>
              <a:t> </a:t>
            </a:r>
            <a:r>
              <a:rPr lang="sk-SK" sz="2400" dirty="0" err="1"/>
              <a:t>zwischen</a:t>
            </a:r>
            <a:r>
              <a:rPr lang="sk-SK" sz="2400" dirty="0"/>
              <a:t> </a:t>
            </a:r>
            <a:r>
              <a:rPr lang="en-US" sz="2400" dirty="0"/>
              <a:t>5 – 20°C</a:t>
            </a:r>
            <a:r>
              <a:rPr lang="de-DE" sz="2400" dirty="0"/>
              <a:t> </a:t>
            </a:r>
            <a:endParaRPr lang="sk-SK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Die </a:t>
            </a:r>
            <a:r>
              <a:rPr lang="en-US" sz="2400" dirty="0" err="1"/>
              <a:t>Bäume</a:t>
            </a:r>
            <a:r>
              <a:rPr lang="en-US" sz="2400" dirty="0"/>
              <a:t> und die </a:t>
            </a:r>
            <a:r>
              <a:rPr lang="en-US" sz="2400" dirty="0" err="1"/>
              <a:t>Blumen</a:t>
            </a:r>
            <a:r>
              <a:rPr lang="sk-SK" sz="2400" dirty="0"/>
              <a:t> </a:t>
            </a:r>
            <a:r>
              <a:rPr lang="sk-SK" sz="2400" dirty="0" smtClean="0"/>
              <a:t>..........</a:t>
            </a:r>
            <a:endParaRPr lang="sk-SK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/>
              <a:t>Der </a:t>
            </a:r>
            <a:r>
              <a:rPr lang="sk-SK" sz="2400" dirty="0" err="1"/>
              <a:t>Fr</a:t>
            </a:r>
            <a:r>
              <a:rPr lang="sk-SK" sz="2400" dirty="0" err="1">
                <a:cs typeface="Vrinda"/>
              </a:rPr>
              <a:t>ühling</a:t>
            </a:r>
            <a:r>
              <a:rPr lang="sk-SK" sz="2400" dirty="0">
                <a:cs typeface="Vrinda"/>
              </a:rPr>
              <a:t> </a:t>
            </a:r>
            <a:r>
              <a:rPr lang="sk-SK" sz="2400" dirty="0" err="1">
                <a:cs typeface="Vrinda"/>
              </a:rPr>
              <a:t>ist</a:t>
            </a:r>
            <a:r>
              <a:rPr lang="sk-SK" sz="2400" dirty="0">
                <a:cs typeface="Vrinda"/>
              </a:rPr>
              <a:t> </a:t>
            </a:r>
            <a:r>
              <a:rPr lang="sk-SK" sz="2400" dirty="0" smtClean="0">
                <a:cs typeface="Vrinda"/>
              </a:rPr>
              <a:t>im.........., </a:t>
            </a:r>
            <a:r>
              <a:rPr lang="sk-SK" sz="2400" dirty="0" err="1">
                <a:cs typeface="Vrinda"/>
              </a:rPr>
              <a:t>April</a:t>
            </a:r>
            <a:r>
              <a:rPr lang="sk-SK" sz="2400" dirty="0">
                <a:cs typeface="Vrinda"/>
              </a:rPr>
              <a:t> </a:t>
            </a:r>
            <a:r>
              <a:rPr lang="sk-SK" sz="2400" dirty="0" err="1">
                <a:cs typeface="Vrinda"/>
              </a:rPr>
              <a:t>und</a:t>
            </a:r>
            <a:r>
              <a:rPr lang="sk-SK" sz="2400" dirty="0">
                <a:cs typeface="Vrinda"/>
              </a:rPr>
              <a:t> </a:t>
            </a:r>
            <a:r>
              <a:rPr lang="sk-SK" sz="2400" dirty="0" err="1" smtClean="0">
                <a:cs typeface="Vrinda"/>
              </a:rPr>
              <a:t>Mai</a:t>
            </a:r>
            <a:r>
              <a:rPr lang="sk-SK" sz="2400" dirty="0" smtClean="0">
                <a:cs typeface="Vrinda"/>
              </a:rPr>
              <a:t>.</a:t>
            </a:r>
            <a:endParaRPr lang="sk-SK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5097"/>
            <a:ext cx="3189826" cy="1988025"/>
          </a:xfrm>
          <a:prstGeom prst="rect">
            <a:avLst/>
          </a:prstGeom>
          <a:noFill/>
          <a:ln>
            <a:noFill/>
          </a:ln>
          <a:effectLst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ĺžnik 7"/>
          <p:cNvSpPr/>
          <p:nvPr/>
        </p:nvSpPr>
        <p:spPr>
          <a:xfrm>
            <a:off x="899592" y="1478442"/>
            <a:ext cx="1202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>
                <a:solidFill>
                  <a:srgbClr val="FF0000"/>
                </a:solidFill>
              </a:rPr>
              <a:t>Die Sonne </a:t>
            </a:r>
            <a:endParaRPr lang="sk-SK" i="1" dirty="0">
              <a:solidFill>
                <a:srgbClr val="FF0000"/>
              </a:solidFill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2627784" y="2195572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>
                <a:solidFill>
                  <a:srgbClr val="FF0000"/>
                </a:solidFill>
              </a:rPr>
              <a:t>wechselhaft</a:t>
            </a:r>
            <a:endParaRPr lang="sk-SK" i="1" dirty="0">
              <a:solidFill>
                <a:srgbClr val="FF0000"/>
              </a:solidFill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1557712" y="3281801"/>
            <a:ext cx="1120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>
                <a:solidFill>
                  <a:srgbClr val="FF0000"/>
                </a:solidFill>
              </a:rPr>
              <a:t>wolkenlos</a:t>
            </a:r>
            <a:endParaRPr lang="sk-SK" i="1" dirty="0">
              <a:solidFill>
                <a:srgbClr val="FF0000"/>
              </a:solidFill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3591317" y="3635732"/>
            <a:ext cx="699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>
                <a:solidFill>
                  <a:srgbClr val="FF0000"/>
                </a:solidFill>
              </a:rPr>
              <a:t>Wind</a:t>
            </a:r>
            <a:endParaRPr lang="sk-SK" i="1" dirty="0">
              <a:solidFill>
                <a:srgbClr val="FF0000"/>
              </a:solidFill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755576" y="3995772"/>
            <a:ext cx="1692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Die </a:t>
            </a:r>
            <a:r>
              <a:rPr lang="en-US" i="1" dirty="0" err="1" smtClean="0">
                <a:solidFill>
                  <a:srgbClr val="FF0000"/>
                </a:solidFill>
              </a:rPr>
              <a:t>Temperatur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endParaRPr lang="sk-SK" i="1" dirty="0">
              <a:solidFill>
                <a:srgbClr val="FF0000"/>
              </a:solidFill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4379777" y="4365104"/>
            <a:ext cx="840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blü</a:t>
            </a:r>
            <a:r>
              <a:rPr lang="sk-SK" i="1" dirty="0">
                <a:solidFill>
                  <a:srgbClr val="FF0000"/>
                </a:solidFill>
              </a:rPr>
              <a:t>h</a:t>
            </a:r>
            <a:r>
              <a:rPr lang="en-US" i="1" dirty="0">
                <a:solidFill>
                  <a:srgbClr val="FF0000"/>
                </a:solidFill>
              </a:rPr>
              <a:t>en</a:t>
            </a:r>
            <a:endParaRPr lang="sk-SK" i="1" dirty="0">
              <a:solidFill>
                <a:srgbClr val="FF0000"/>
              </a:solidFill>
            </a:endParaRPr>
          </a:p>
        </p:txBody>
      </p:sp>
      <p:sp>
        <p:nvSpPr>
          <p:cNvPr id="14" name="Obdĺžnik 13"/>
          <p:cNvSpPr/>
          <p:nvPr/>
        </p:nvSpPr>
        <p:spPr>
          <a:xfrm>
            <a:off x="3131840" y="473780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i="1" dirty="0" err="1">
                <a:solidFill>
                  <a:srgbClr val="FF0000"/>
                </a:solidFill>
                <a:latin typeface="Vrinda"/>
                <a:cs typeface="Vrinda"/>
              </a:rPr>
              <a:t>März</a:t>
            </a:r>
            <a:endParaRPr lang="sk-SK" i="1" dirty="0">
              <a:solidFill>
                <a:srgbClr val="FF0000"/>
              </a:solidFill>
            </a:endParaRPr>
          </a:p>
        </p:txBody>
      </p:sp>
      <p:sp>
        <p:nvSpPr>
          <p:cNvPr id="15" name="Obdĺžnik 14"/>
          <p:cNvSpPr/>
          <p:nvPr/>
        </p:nvSpPr>
        <p:spPr>
          <a:xfrm>
            <a:off x="467544" y="1109110"/>
            <a:ext cx="1482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i="1" dirty="0" err="1"/>
              <a:t>Ergänzen</a:t>
            </a:r>
            <a:r>
              <a:rPr lang="sk-SK" i="1" dirty="0"/>
              <a:t> </a:t>
            </a:r>
            <a:r>
              <a:rPr lang="sk-SK" i="1" dirty="0" err="1" smtClean="0"/>
              <a:t>Sie</a:t>
            </a:r>
            <a:r>
              <a:rPr lang="sk-SK" i="1" dirty="0" smtClean="0"/>
              <a:t>: </a:t>
            </a:r>
            <a:endParaRPr lang="sk-SK" dirty="0"/>
          </a:p>
        </p:txBody>
      </p:sp>
      <p:sp>
        <p:nvSpPr>
          <p:cNvPr id="16" name="Usmiata tvár 15"/>
          <p:cNvSpPr/>
          <p:nvPr/>
        </p:nvSpPr>
        <p:spPr>
          <a:xfrm>
            <a:off x="7452320" y="5661248"/>
            <a:ext cx="720080" cy="64807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FFF00"/>
              </a:solidFill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6643702" y="3143248"/>
            <a:ext cx="1147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wolkenlos</a:t>
            </a:r>
            <a:endParaRPr lang="sk-SK" b="1" dirty="0"/>
          </a:p>
        </p:txBody>
      </p:sp>
      <p:sp>
        <p:nvSpPr>
          <p:cNvPr id="18" name="BlokTextu 17"/>
          <p:cNvSpPr txBox="1"/>
          <p:nvPr/>
        </p:nvSpPr>
        <p:spPr>
          <a:xfrm>
            <a:off x="6643702" y="3500438"/>
            <a:ext cx="1664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Die</a:t>
            </a:r>
            <a:r>
              <a:rPr lang="sk-SK" b="1" dirty="0" smtClean="0"/>
              <a:t> </a:t>
            </a:r>
            <a:r>
              <a:rPr lang="sk-SK" b="1" dirty="0" err="1" smtClean="0"/>
              <a:t>Temperatur</a:t>
            </a:r>
            <a:endParaRPr lang="sk-SK" b="1" dirty="0"/>
          </a:p>
        </p:txBody>
      </p:sp>
      <p:sp>
        <p:nvSpPr>
          <p:cNvPr id="19" name="BlokTextu 18"/>
          <p:cNvSpPr txBox="1"/>
          <p:nvPr/>
        </p:nvSpPr>
        <p:spPr>
          <a:xfrm>
            <a:off x="6643702" y="2786058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blühen</a:t>
            </a:r>
            <a:endParaRPr lang="sk-SK" b="1" dirty="0"/>
          </a:p>
        </p:txBody>
      </p:sp>
      <p:sp>
        <p:nvSpPr>
          <p:cNvPr id="20" name="BlokTextu 19"/>
          <p:cNvSpPr txBox="1"/>
          <p:nvPr/>
        </p:nvSpPr>
        <p:spPr>
          <a:xfrm>
            <a:off x="6643702" y="3929066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Die</a:t>
            </a:r>
            <a:r>
              <a:rPr lang="sk-SK" b="1" dirty="0" smtClean="0"/>
              <a:t> </a:t>
            </a:r>
            <a:r>
              <a:rPr lang="sk-SK" b="1" dirty="0" err="1" smtClean="0"/>
              <a:t>Sonne</a:t>
            </a:r>
            <a:endParaRPr lang="sk-SK" b="1" dirty="0"/>
          </a:p>
        </p:txBody>
      </p:sp>
      <p:sp>
        <p:nvSpPr>
          <p:cNvPr id="21" name="BlokTextu 20"/>
          <p:cNvSpPr txBox="1"/>
          <p:nvPr/>
        </p:nvSpPr>
        <p:spPr>
          <a:xfrm>
            <a:off x="6643702" y="4357694"/>
            <a:ext cx="1342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wechselhaft</a:t>
            </a:r>
            <a:endParaRPr lang="sk-SK" b="1" dirty="0"/>
          </a:p>
        </p:txBody>
      </p:sp>
      <p:sp>
        <p:nvSpPr>
          <p:cNvPr id="22" name="BlokTextu 21"/>
          <p:cNvSpPr txBox="1"/>
          <p:nvPr/>
        </p:nvSpPr>
        <p:spPr>
          <a:xfrm>
            <a:off x="6643702" y="4786322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März</a:t>
            </a:r>
            <a:endParaRPr lang="sk-SK" b="1" dirty="0"/>
          </a:p>
        </p:txBody>
      </p:sp>
      <p:sp>
        <p:nvSpPr>
          <p:cNvPr id="23" name="BlokTextu 22"/>
          <p:cNvSpPr txBox="1"/>
          <p:nvPr/>
        </p:nvSpPr>
        <p:spPr>
          <a:xfrm>
            <a:off x="6643702" y="521495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Wind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78071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der </a:t>
            </a:r>
            <a:r>
              <a:rPr lang="sk-SK" dirty="0" err="1"/>
              <a:t>Sommer</a:t>
            </a:r>
            <a:endParaRPr 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11</a:t>
            </a:fld>
            <a:endParaRPr lang="sk-SK"/>
          </a:p>
        </p:txBody>
      </p:sp>
      <p:sp>
        <p:nvSpPr>
          <p:cNvPr id="4" name="Obdĺžnik 3"/>
          <p:cNvSpPr/>
          <p:nvPr/>
        </p:nvSpPr>
        <p:spPr>
          <a:xfrm>
            <a:off x="467544" y="1259468"/>
            <a:ext cx="1482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i="1" dirty="0" err="1"/>
              <a:t>Ergänzen</a:t>
            </a:r>
            <a:r>
              <a:rPr lang="sk-SK" i="1" dirty="0"/>
              <a:t> </a:t>
            </a:r>
            <a:r>
              <a:rPr lang="sk-SK" i="1" dirty="0" err="1" smtClean="0"/>
              <a:t>Sie</a:t>
            </a:r>
            <a:r>
              <a:rPr lang="sk-SK" i="1" dirty="0" smtClean="0"/>
              <a:t>: </a:t>
            </a:r>
            <a:endParaRPr lang="sk-SK" dirty="0"/>
          </a:p>
        </p:txBody>
      </p:sp>
      <p:sp>
        <p:nvSpPr>
          <p:cNvPr id="5" name="Obdĺžnik 4"/>
          <p:cNvSpPr/>
          <p:nvPr/>
        </p:nvSpPr>
        <p:spPr>
          <a:xfrm>
            <a:off x="467544" y="1700808"/>
            <a:ext cx="47525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Das Wetter ist ständig - es ist heiß und</a:t>
            </a:r>
            <a:r>
              <a:rPr lang="sk-SK" sz="2400" dirty="0"/>
              <a:t>.........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E</a:t>
            </a:r>
            <a:r>
              <a:rPr lang="sk-SK" sz="2400" dirty="0"/>
              <a:t>s</a:t>
            </a:r>
            <a:r>
              <a:rPr lang="de-DE" sz="2400" dirty="0"/>
              <a:t> regnet nur selten, aber wenn es regnet, sind es große </a:t>
            </a:r>
            <a:r>
              <a:rPr lang="sk-SK" sz="2400" dirty="0"/>
              <a:t>...............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Der Himmel ist klar und wolkenlos. Es weht fast kein</a:t>
            </a:r>
            <a:r>
              <a:rPr lang="sk-SK" sz="2400" dirty="0"/>
              <a:t>..........</a:t>
            </a:r>
            <a:r>
              <a:rPr lang="de-DE" sz="2400" dirty="0"/>
              <a:t>, nur beim Regen.</a:t>
            </a:r>
            <a:endParaRPr lang="sk-S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Die </a:t>
            </a:r>
            <a:r>
              <a:rPr lang="en-US" sz="2400" dirty="0" err="1"/>
              <a:t>Temperatur</a:t>
            </a:r>
            <a:r>
              <a:rPr lang="en-US" sz="2400" dirty="0"/>
              <a:t> </a:t>
            </a:r>
            <a:r>
              <a:rPr lang="en-US" sz="2400" dirty="0" err="1"/>
              <a:t>ist</a:t>
            </a:r>
            <a:r>
              <a:rPr lang="en-US" sz="2400" dirty="0"/>
              <a:t> </a:t>
            </a:r>
            <a:r>
              <a:rPr lang="sk-SK" sz="2400" dirty="0" err="1"/>
              <a:t>zwischen</a:t>
            </a:r>
            <a:r>
              <a:rPr lang="en-US" sz="2400" dirty="0"/>
              <a:t> 20 – 40°C</a:t>
            </a:r>
            <a:r>
              <a:rPr lang="sk-SK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/>
              <a:t>Der </a:t>
            </a:r>
            <a:r>
              <a:rPr lang="sk-SK" sz="2400" dirty="0" err="1"/>
              <a:t>Fr</a:t>
            </a:r>
            <a:r>
              <a:rPr lang="sk-SK" sz="2400" dirty="0" err="1">
                <a:latin typeface="Vrinda"/>
                <a:cs typeface="Vrinda"/>
              </a:rPr>
              <a:t>ühling</a:t>
            </a:r>
            <a:r>
              <a:rPr lang="sk-SK" sz="2400" dirty="0">
                <a:latin typeface="Vrinda"/>
                <a:cs typeface="Vrinda"/>
              </a:rPr>
              <a:t> </a:t>
            </a:r>
            <a:r>
              <a:rPr lang="sk-SK" sz="2400" dirty="0" err="1">
                <a:latin typeface="Vrinda"/>
                <a:cs typeface="Vrinda"/>
              </a:rPr>
              <a:t>ist</a:t>
            </a:r>
            <a:r>
              <a:rPr lang="sk-SK" sz="2400" dirty="0">
                <a:latin typeface="Vrinda"/>
                <a:cs typeface="Vrinda"/>
              </a:rPr>
              <a:t> im </a:t>
            </a:r>
            <a:r>
              <a:rPr lang="sk-SK" sz="2400" dirty="0" err="1">
                <a:latin typeface="Vrinda"/>
                <a:cs typeface="Vrinda"/>
              </a:rPr>
              <a:t>Juni</a:t>
            </a:r>
            <a:r>
              <a:rPr lang="sk-SK" sz="2400" dirty="0">
                <a:latin typeface="Vrinda"/>
                <a:cs typeface="Vrinda"/>
              </a:rPr>
              <a:t>, </a:t>
            </a:r>
            <a:r>
              <a:rPr lang="sk-SK" sz="2400" dirty="0" err="1">
                <a:latin typeface="Vrinda"/>
                <a:cs typeface="Vrinda"/>
              </a:rPr>
              <a:t>Juli</a:t>
            </a:r>
            <a:r>
              <a:rPr lang="sk-SK" sz="2400" dirty="0">
                <a:latin typeface="Vrinda"/>
                <a:cs typeface="Vrinda"/>
              </a:rPr>
              <a:t> </a:t>
            </a:r>
            <a:r>
              <a:rPr lang="sk-SK" sz="2400" dirty="0" err="1">
                <a:latin typeface="Vrinda"/>
                <a:cs typeface="Vrinda"/>
              </a:rPr>
              <a:t>und</a:t>
            </a:r>
            <a:r>
              <a:rPr lang="sk-SK" sz="2400" dirty="0">
                <a:latin typeface="Vrinda"/>
                <a:cs typeface="Vrinda"/>
              </a:rPr>
              <a:t> August</a:t>
            </a:r>
            <a:endParaRPr lang="sk-SK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7871"/>
            <a:ext cx="3192844" cy="177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ĺžnik 6"/>
          <p:cNvSpPr/>
          <p:nvPr/>
        </p:nvSpPr>
        <p:spPr>
          <a:xfrm>
            <a:off x="3563888" y="2780928"/>
            <a:ext cx="996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>
                <a:solidFill>
                  <a:srgbClr val="FF0000"/>
                </a:solidFill>
              </a:rPr>
              <a:t>Gewitter</a:t>
            </a:r>
            <a:endParaRPr lang="sk-SK" i="1" dirty="0">
              <a:solidFill>
                <a:srgbClr val="FF0000"/>
              </a:solidFill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4210668" y="3408968"/>
            <a:ext cx="699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>
                <a:solidFill>
                  <a:srgbClr val="FF0000"/>
                </a:solidFill>
              </a:rPr>
              <a:t>Wind</a:t>
            </a:r>
            <a:endParaRPr lang="sk-SK" i="1" dirty="0">
              <a:solidFill>
                <a:srgbClr val="FF0000"/>
              </a:solidFill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1500166" y="2071678"/>
            <a:ext cx="891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>
                <a:solidFill>
                  <a:srgbClr val="FF0000"/>
                </a:solidFill>
              </a:rPr>
              <a:t>trocken</a:t>
            </a:r>
            <a:endParaRPr lang="sk-SK" i="1" dirty="0">
              <a:solidFill>
                <a:srgbClr val="FF0000"/>
              </a:solidFill>
            </a:endParaRPr>
          </a:p>
        </p:txBody>
      </p:sp>
      <p:sp>
        <p:nvSpPr>
          <p:cNvPr id="10" name="Usmiata tvár 9"/>
          <p:cNvSpPr/>
          <p:nvPr/>
        </p:nvSpPr>
        <p:spPr>
          <a:xfrm>
            <a:off x="7452320" y="5661248"/>
            <a:ext cx="720080" cy="64807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FFF00"/>
              </a:solidFill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7000892" y="321468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Wind</a:t>
            </a:r>
            <a:endParaRPr lang="sk-SK" b="1" dirty="0"/>
          </a:p>
        </p:txBody>
      </p:sp>
      <p:sp>
        <p:nvSpPr>
          <p:cNvPr id="12" name="BlokTextu 11"/>
          <p:cNvSpPr txBox="1"/>
          <p:nvPr/>
        </p:nvSpPr>
        <p:spPr>
          <a:xfrm>
            <a:off x="7000892" y="3714752"/>
            <a:ext cx="1025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Gewitter</a:t>
            </a:r>
            <a:endParaRPr lang="sk-SK" b="1" dirty="0"/>
          </a:p>
        </p:txBody>
      </p:sp>
      <p:sp>
        <p:nvSpPr>
          <p:cNvPr id="13" name="BlokTextu 12"/>
          <p:cNvSpPr txBox="1"/>
          <p:nvPr/>
        </p:nvSpPr>
        <p:spPr>
          <a:xfrm>
            <a:off x="7000892" y="4214818"/>
            <a:ext cx="9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trocken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312759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der </a:t>
            </a:r>
            <a:r>
              <a:rPr lang="sk-SK" dirty="0" err="1"/>
              <a:t>Herbst</a:t>
            </a:r>
            <a:r>
              <a:rPr lang="sk-SK" dirty="0"/>
              <a:t> </a:t>
            </a:r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12</a:t>
            </a:fld>
            <a:endParaRPr lang="sk-SK"/>
          </a:p>
        </p:txBody>
      </p:sp>
      <p:sp>
        <p:nvSpPr>
          <p:cNvPr id="4" name="Obdĺžnik 3"/>
          <p:cNvSpPr/>
          <p:nvPr/>
        </p:nvSpPr>
        <p:spPr>
          <a:xfrm>
            <a:off x="467544" y="2060848"/>
            <a:ext cx="5400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Es </a:t>
            </a:r>
            <a:r>
              <a:rPr lang="sk-SK" sz="2400" dirty="0" err="1"/>
              <a:t>ist</a:t>
            </a:r>
            <a:r>
              <a:rPr lang="sk-SK" sz="2400" dirty="0"/>
              <a:t> </a:t>
            </a:r>
            <a:r>
              <a:rPr lang="sk-SK" sz="2400" dirty="0" smtClean="0"/>
              <a:t>...........</a:t>
            </a:r>
            <a:r>
              <a:rPr lang="sk-SK" sz="2400" dirty="0" err="1" smtClean="0"/>
              <a:t>und</a:t>
            </a:r>
            <a:r>
              <a:rPr lang="sk-SK" sz="2400" dirty="0" smtClean="0"/>
              <a:t> </a:t>
            </a:r>
            <a:r>
              <a:rPr lang="sk-SK" sz="2400" dirty="0" err="1"/>
              <a:t>wolkig</a:t>
            </a:r>
            <a:r>
              <a:rPr lang="sk-SK" sz="24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Oft </a:t>
            </a:r>
            <a:r>
              <a:rPr lang="en-US" sz="2400" dirty="0" err="1"/>
              <a:t>weht</a:t>
            </a:r>
            <a:r>
              <a:rPr lang="en-US" sz="2400" dirty="0"/>
              <a:t> stark</a:t>
            </a:r>
            <a:r>
              <a:rPr lang="sk-SK" sz="2400" dirty="0" err="1"/>
              <a:t>er</a:t>
            </a:r>
            <a:r>
              <a:rPr lang="en-US" sz="2400" dirty="0"/>
              <a:t> Wind und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ist</a:t>
            </a:r>
            <a:r>
              <a:rPr lang="en-US" sz="2400" dirty="0"/>
              <a:t> </a:t>
            </a:r>
            <a:r>
              <a:rPr lang="sk-SK" sz="2400" dirty="0" smtClean="0"/>
              <a:t>...............</a:t>
            </a:r>
            <a:r>
              <a:rPr lang="sk-SK" sz="2400" dirty="0" err="1" smtClean="0"/>
              <a:t>und</a:t>
            </a:r>
            <a:r>
              <a:rPr lang="sk-SK" sz="2400" dirty="0" smtClean="0"/>
              <a:t> </a:t>
            </a:r>
            <a:r>
              <a:rPr lang="sk-SK" sz="2400" dirty="0" err="1"/>
              <a:t>feucht</a:t>
            </a:r>
            <a:r>
              <a:rPr lang="sk-SK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D</a:t>
            </a:r>
            <a:r>
              <a:rPr lang="de-DE" sz="2400" dirty="0" err="1"/>
              <a:t>ie</a:t>
            </a:r>
            <a:r>
              <a:rPr lang="de-DE" sz="2400" dirty="0"/>
              <a:t> </a:t>
            </a:r>
            <a:r>
              <a:rPr lang="de-DE" sz="2400" dirty="0" smtClean="0"/>
              <a:t>Blätter</a:t>
            </a:r>
            <a:r>
              <a:rPr lang="sk-SK" sz="2400" dirty="0" smtClean="0"/>
              <a:t>........................, </a:t>
            </a:r>
            <a:r>
              <a:rPr lang="sk-SK" sz="2400" dirty="0" err="1" smtClean="0"/>
              <a:t>sie</a:t>
            </a:r>
            <a:r>
              <a:rPr lang="sk-SK" sz="2400" dirty="0"/>
              <a:t> </a:t>
            </a:r>
            <a:r>
              <a:rPr lang="sk-SK" sz="2400" dirty="0" err="1" smtClean="0"/>
              <a:t>werden</a:t>
            </a:r>
            <a:r>
              <a:rPr lang="sk-SK" sz="2400" dirty="0"/>
              <a:t>............</a:t>
            </a:r>
            <a:r>
              <a:rPr lang="sk-SK" sz="2400" dirty="0" err="1"/>
              <a:t>und</a:t>
            </a:r>
            <a:r>
              <a:rPr lang="sk-SK" sz="2400" dirty="0"/>
              <a:t> </a:t>
            </a:r>
            <a:r>
              <a:rPr lang="sk-SK" sz="2400" dirty="0" err="1"/>
              <a:t>bunt</a:t>
            </a:r>
            <a:r>
              <a:rPr lang="sk-SK" sz="24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Die </a:t>
            </a:r>
            <a:r>
              <a:rPr lang="en-US" sz="2400" dirty="0" err="1"/>
              <a:t>Temperatur</a:t>
            </a:r>
            <a:r>
              <a:rPr lang="en-US" sz="2400" dirty="0"/>
              <a:t> </a:t>
            </a:r>
            <a:r>
              <a:rPr lang="en-US" sz="2400" dirty="0" err="1"/>
              <a:t>ist</a:t>
            </a:r>
            <a:r>
              <a:rPr lang="en-US" sz="2400" dirty="0"/>
              <a:t> </a:t>
            </a:r>
            <a:r>
              <a:rPr lang="sk-SK" sz="2400" dirty="0"/>
              <a:t> </a:t>
            </a:r>
            <a:r>
              <a:rPr lang="sk-SK" sz="2400" dirty="0" err="1"/>
              <a:t>zwischen</a:t>
            </a:r>
            <a:r>
              <a:rPr lang="sk-SK" sz="2400" dirty="0"/>
              <a:t> </a:t>
            </a:r>
            <a:r>
              <a:rPr lang="en-US" sz="2400" dirty="0"/>
              <a:t>5 – 20°C</a:t>
            </a:r>
            <a:r>
              <a:rPr lang="sk-SK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Der </a:t>
            </a:r>
            <a:r>
              <a:rPr lang="sk-SK" sz="2400" dirty="0" err="1"/>
              <a:t>Fr</a:t>
            </a:r>
            <a:r>
              <a:rPr lang="sk-SK" sz="2400" dirty="0" err="1">
                <a:cs typeface="Vrinda"/>
              </a:rPr>
              <a:t>ühling</a:t>
            </a:r>
            <a:r>
              <a:rPr lang="sk-SK" sz="2400" dirty="0">
                <a:cs typeface="Vrinda"/>
              </a:rPr>
              <a:t> </a:t>
            </a:r>
            <a:r>
              <a:rPr lang="sk-SK" sz="2400" dirty="0" err="1">
                <a:cs typeface="Vrinda"/>
              </a:rPr>
              <a:t>ist</a:t>
            </a:r>
            <a:r>
              <a:rPr lang="sk-SK" sz="2400" dirty="0">
                <a:cs typeface="Vrinda"/>
              </a:rPr>
              <a:t> im September, </a:t>
            </a:r>
            <a:r>
              <a:rPr lang="sk-SK" sz="2400" dirty="0" err="1">
                <a:cs typeface="Vrinda"/>
              </a:rPr>
              <a:t>Oktober</a:t>
            </a:r>
            <a:r>
              <a:rPr lang="sk-SK" sz="2400" dirty="0">
                <a:cs typeface="Vrinda"/>
              </a:rPr>
              <a:t> </a:t>
            </a:r>
            <a:r>
              <a:rPr lang="sk-SK" sz="2400" dirty="0" err="1">
                <a:cs typeface="Vrinda"/>
              </a:rPr>
              <a:t>und</a:t>
            </a:r>
            <a:r>
              <a:rPr lang="sk-SK" sz="2400" dirty="0">
                <a:cs typeface="Vrinda"/>
              </a:rPr>
              <a:t> November</a:t>
            </a:r>
            <a:r>
              <a:rPr lang="sk-SK" sz="2400" dirty="0">
                <a:latin typeface="Vrinda"/>
                <a:cs typeface="Vrinda"/>
              </a:rPr>
              <a:t>.</a:t>
            </a:r>
            <a:endParaRPr lang="sk-SK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1742"/>
            <a:ext cx="2736304" cy="222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ĺžnik 5"/>
          <p:cNvSpPr/>
          <p:nvPr/>
        </p:nvSpPr>
        <p:spPr>
          <a:xfrm>
            <a:off x="436942" y="1293776"/>
            <a:ext cx="1482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i="1" dirty="0" err="1"/>
              <a:t>Ergänzen</a:t>
            </a:r>
            <a:r>
              <a:rPr lang="sk-SK" i="1" dirty="0"/>
              <a:t> </a:t>
            </a:r>
            <a:r>
              <a:rPr lang="sk-SK" i="1" dirty="0" err="1" smtClean="0"/>
              <a:t>Sie</a:t>
            </a:r>
            <a:r>
              <a:rPr lang="sk-SK" i="1" dirty="0" smtClean="0"/>
              <a:t>: </a:t>
            </a:r>
            <a:endParaRPr lang="sk-SK" dirty="0"/>
          </a:p>
        </p:txBody>
      </p:sp>
      <p:sp>
        <p:nvSpPr>
          <p:cNvPr id="7" name="Obdĺžnik 6"/>
          <p:cNvSpPr/>
          <p:nvPr/>
        </p:nvSpPr>
        <p:spPr>
          <a:xfrm>
            <a:off x="1950258" y="3399676"/>
            <a:ext cx="739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i="1" dirty="0" err="1" smtClean="0">
                <a:solidFill>
                  <a:srgbClr val="FF0000"/>
                </a:solidFill>
              </a:rPr>
              <a:t>farbig</a:t>
            </a:r>
            <a:endParaRPr lang="sk-SK" i="1" dirty="0">
              <a:solidFill>
                <a:srgbClr val="FF0000"/>
              </a:solidFill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1661140" y="2032926"/>
            <a:ext cx="57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kalt</a:t>
            </a:r>
            <a:r>
              <a:rPr lang="sk-SK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Obdĺžnik 8"/>
          <p:cNvSpPr/>
          <p:nvPr/>
        </p:nvSpPr>
        <p:spPr>
          <a:xfrm>
            <a:off x="1178299" y="2780928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i="1" dirty="0" err="1">
                <a:solidFill>
                  <a:srgbClr val="FF0000"/>
                </a:solidFill>
              </a:rPr>
              <a:t>neblig</a:t>
            </a:r>
            <a:endParaRPr lang="sk-SK" i="1" dirty="0">
              <a:solidFill>
                <a:srgbClr val="FF0000"/>
              </a:solidFill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2239375" y="3150260"/>
            <a:ext cx="149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>
                <a:solidFill>
                  <a:srgbClr val="FF0000"/>
                </a:solidFill>
              </a:rPr>
              <a:t>verfärben sich</a:t>
            </a:r>
            <a:endParaRPr lang="sk-SK" i="1" dirty="0">
              <a:solidFill>
                <a:srgbClr val="FF0000"/>
              </a:solidFill>
            </a:endParaRPr>
          </a:p>
        </p:txBody>
      </p:sp>
      <p:sp>
        <p:nvSpPr>
          <p:cNvPr id="11" name="Usmiata tvár 10"/>
          <p:cNvSpPr/>
          <p:nvPr/>
        </p:nvSpPr>
        <p:spPr>
          <a:xfrm>
            <a:off x="7452320" y="5661248"/>
            <a:ext cx="720080" cy="64807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FFF00"/>
              </a:solidFill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6929454" y="3571876"/>
            <a:ext cx="73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farbig</a:t>
            </a:r>
            <a:endParaRPr lang="sk-SK" b="1" dirty="0"/>
          </a:p>
        </p:txBody>
      </p:sp>
      <p:sp>
        <p:nvSpPr>
          <p:cNvPr id="13" name="BlokTextu 12"/>
          <p:cNvSpPr txBox="1"/>
          <p:nvPr/>
        </p:nvSpPr>
        <p:spPr>
          <a:xfrm>
            <a:off x="6929454" y="4071942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neblig</a:t>
            </a:r>
            <a:endParaRPr lang="sk-SK" b="1" dirty="0"/>
          </a:p>
        </p:txBody>
      </p:sp>
      <p:sp>
        <p:nvSpPr>
          <p:cNvPr id="14" name="BlokTextu 13"/>
          <p:cNvSpPr txBox="1"/>
          <p:nvPr/>
        </p:nvSpPr>
        <p:spPr>
          <a:xfrm>
            <a:off x="6929454" y="4643446"/>
            <a:ext cx="542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kalt</a:t>
            </a:r>
            <a:endParaRPr lang="sk-SK" b="1" dirty="0"/>
          </a:p>
        </p:txBody>
      </p:sp>
      <p:sp>
        <p:nvSpPr>
          <p:cNvPr id="15" name="BlokTextu 14"/>
          <p:cNvSpPr txBox="1"/>
          <p:nvPr/>
        </p:nvSpPr>
        <p:spPr>
          <a:xfrm>
            <a:off x="6929454" y="5143512"/>
            <a:ext cx="153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verfärben</a:t>
            </a:r>
            <a:r>
              <a:rPr lang="sk-SK" b="1" dirty="0" smtClean="0"/>
              <a:t> </a:t>
            </a:r>
            <a:r>
              <a:rPr lang="sk-SK" b="1" dirty="0" err="1" smtClean="0"/>
              <a:t>sich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846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der </a:t>
            </a:r>
            <a:r>
              <a:rPr lang="sk-SK" dirty="0" err="1"/>
              <a:t>Winter</a:t>
            </a:r>
            <a:endParaRPr 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13</a:t>
            </a:fld>
            <a:endParaRPr lang="sk-SK"/>
          </a:p>
        </p:txBody>
      </p:sp>
      <p:sp>
        <p:nvSpPr>
          <p:cNvPr id="4" name="Obdĺžnik 3"/>
          <p:cNvSpPr/>
          <p:nvPr/>
        </p:nvSpPr>
        <p:spPr>
          <a:xfrm>
            <a:off x="467544" y="2424670"/>
            <a:ext cx="54543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latin typeface="+mj-lt"/>
              </a:rPr>
              <a:t>E</a:t>
            </a:r>
            <a:r>
              <a:rPr lang="en-US" sz="2400" dirty="0" smtClean="0">
                <a:latin typeface="+mj-lt"/>
              </a:rPr>
              <a:t>s</a:t>
            </a:r>
            <a:r>
              <a:rPr lang="sk-SK" sz="2400" dirty="0" smtClean="0">
                <a:latin typeface="+mj-lt"/>
              </a:rPr>
              <a:t>.....</a:t>
            </a:r>
            <a:r>
              <a:rPr lang="en-US" sz="2400" dirty="0" smtClean="0">
                <a:latin typeface="+mj-lt"/>
              </a:rPr>
              <a:t> </a:t>
            </a:r>
            <a:r>
              <a:rPr lang="sk-SK" sz="2400" dirty="0">
                <a:latin typeface="+mj-lt"/>
              </a:rPr>
              <a:t>..........</a:t>
            </a:r>
            <a:r>
              <a:rPr lang="sk-SK" sz="2400" dirty="0" err="1">
                <a:latin typeface="+mj-lt"/>
              </a:rPr>
              <a:t>sehr</a:t>
            </a:r>
            <a:r>
              <a:rPr lang="sk-SK" sz="2400" dirty="0">
                <a:latin typeface="+mj-lt"/>
              </a:rPr>
              <a:t> </a:t>
            </a:r>
            <a:r>
              <a:rPr lang="sk-SK" sz="2400" dirty="0" err="1">
                <a:latin typeface="+mj-lt"/>
              </a:rPr>
              <a:t>oft</a:t>
            </a:r>
            <a:r>
              <a:rPr lang="sk-SK" sz="2400" dirty="0">
                <a:latin typeface="+mj-lt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j-lt"/>
              </a:rPr>
              <a:t>Manchmal</a:t>
            </a:r>
            <a:r>
              <a:rPr lang="sk-SK" sz="2400" dirty="0">
                <a:latin typeface="+mj-lt"/>
              </a:rPr>
              <a:t> </a:t>
            </a:r>
            <a:r>
              <a:rPr lang="sk-SK" sz="2400" dirty="0" smtClean="0">
                <a:latin typeface="+mj-lt"/>
              </a:rPr>
              <a:t>..............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die </a:t>
            </a:r>
            <a:r>
              <a:rPr lang="en-US" sz="2400" dirty="0" err="1">
                <a:latin typeface="+mj-lt"/>
              </a:rPr>
              <a:t>Sonne</a:t>
            </a:r>
            <a:r>
              <a:rPr lang="en-US" sz="2400" dirty="0">
                <a:latin typeface="+mj-lt"/>
              </a:rPr>
              <a:t> und</a:t>
            </a:r>
            <a:r>
              <a:rPr lang="sk-SK" sz="2400" dirty="0">
                <a:latin typeface="+mj-lt"/>
              </a:rPr>
              <a:t> es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ist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windstill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aber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sehr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kalt</a:t>
            </a:r>
            <a:r>
              <a:rPr lang="sk-SK" sz="2400" dirty="0">
                <a:latin typeface="+mj-lt"/>
              </a:rPr>
              <a:t> </a:t>
            </a:r>
            <a:r>
              <a:rPr lang="sk-SK" sz="2400" dirty="0" err="1">
                <a:latin typeface="+mj-lt"/>
              </a:rPr>
              <a:t>und</a:t>
            </a:r>
            <a:r>
              <a:rPr lang="sk-SK" sz="2400" dirty="0">
                <a:latin typeface="+mj-lt"/>
              </a:rPr>
              <a:t> ................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In den </a:t>
            </a:r>
            <a:r>
              <a:rPr lang="sk-SK" sz="2400" dirty="0" smtClean="0">
                <a:latin typeface="+mj-lt"/>
              </a:rPr>
              <a:t>.............</a:t>
            </a:r>
            <a:r>
              <a:rPr lang="en-US" sz="2400" dirty="0" err="1" smtClean="0">
                <a:latin typeface="+mj-lt"/>
              </a:rPr>
              <a:t>gibt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Schneelawine</a:t>
            </a:r>
            <a:r>
              <a:rPr lang="sk-SK" sz="2400" dirty="0">
                <a:latin typeface="+mj-lt"/>
              </a:rPr>
              <a:t>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Die </a:t>
            </a:r>
            <a:r>
              <a:rPr lang="en-US" sz="2400" dirty="0" err="1">
                <a:latin typeface="+mj-lt"/>
              </a:rPr>
              <a:t>Temperatur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ist</a:t>
            </a:r>
            <a:r>
              <a:rPr lang="en-US" sz="2400" dirty="0">
                <a:latin typeface="+mj-lt"/>
              </a:rPr>
              <a:t> </a:t>
            </a:r>
            <a:r>
              <a:rPr lang="sk-SK" sz="2400" dirty="0" err="1">
                <a:latin typeface="+mj-lt"/>
              </a:rPr>
              <a:t>zwischen</a:t>
            </a:r>
            <a:r>
              <a:rPr lang="sk-SK" sz="2400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20 – 10°C.</a:t>
            </a:r>
            <a:endParaRPr lang="sk-SK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latin typeface="+mj-lt"/>
              </a:rPr>
              <a:t>Der </a:t>
            </a:r>
            <a:r>
              <a:rPr lang="sk-SK" sz="2400" dirty="0" err="1">
                <a:latin typeface="+mj-lt"/>
              </a:rPr>
              <a:t>Fr</a:t>
            </a:r>
            <a:r>
              <a:rPr lang="sk-SK" sz="2400" dirty="0" err="1">
                <a:latin typeface="+mj-lt"/>
                <a:cs typeface="Vrinda"/>
              </a:rPr>
              <a:t>ühling</a:t>
            </a:r>
            <a:r>
              <a:rPr lang="sk-SK" sz="2400" dirty="0">
                <a:latin typeface="+mj-lt"/>
                <a:cs typeface="Vrinda"/>
              </a:rPr>
              <a:t> </a:t>
            </a:r>
            <a:r>
              <a:rPr lang="sk-SK" sz="2400" dirty="0" err="1">
                <a:latin typeface="+mj-lt"/>
                <a:cs typeface="Vrinda"/>
              </a:rPr>
              <a:t>ist</a:t>
            </a:r>
            <a:r>
              <a:rPr lang="sk-SK" sz="2400" dirty="0">
                <a:latin typeface="+mj-lt"/>
                <a:cs typeface="Vrinda"/>
              </a:rPr>
              <a:t> im </a:t>
            </a:r>
            <a:r>
              <a:rPr lang="sk-SK" sz="2400" dirty="0" err="1">
                <a:latin typeface="+mj-lt"/>
                <a:cs typeface="Vrinda"/>
              </a:rPr>
              <a:t>Dezember</a:t>
            </a:r>
            <a:r>
              <a:rPr lang="sk-SK" sz="2400" dirty="0">
                <a:latin typeface="+mj-lt"/>
                <a:cs typeface="Vrinda"/>
              </a:rPr>
              <a:t>, </a:t>
            </a:r>
            <a:r>
              <a:rPr lang="sk-SK" sz="2400" dirty="0" err="1">
                <a:latin typeface="+mj-lt"/>
                <a:cs typeface="Vrinda"/>
              </a:rPr>
              <a:t>Januar</a:t>
            </a:r>
            <a:r>
              <a:rPr lang="sk-SK" sz="2400" dirty="0">
                <a:latin typeface="+mj-lt"/>
                <a:cs typeface="Vrinda"/>
              </a:rPr>
              <a:t> </a:t>
            </a:r>
            <a:r>
              <a:rPr lang="sk-SK" sz="2400" dirty="0" err="1">
                <a:latin typeface="+mj-lt"/>
                <a:cs typeface="Vrinda"/>
              </a:rPr>
              <a:t>und</a:t>
            </a:r>
            <a:r>
              <a:rPr lang="sk-SK" sz="2400" dirty="0">
                <a:latin typeface="+mj-lt"/>
                <a:cs typeface="Vrinda"/>
              </a:rPr>
              <a:t> </a:t>
            </a:r>
            <a:r>
              <a:rPr lang="sk-SK" sz="2400" dirty="0" err="1">
                <a:latin typeface="+mj-lt"/>
                <a:cs typeface="Vrinda"/>
              </a:rPr>
              <a:t>Februar</a:t>
            </a:r>
            <a:r>
              <a:rPr lang="sk-SK" sz="2400" dirty="0">
                <a:latin typeface="+mj-lt"/>
                <a:cs typeface="Vrinda"/>
              </a:rPr>
              <a:t>.</a:t>
            </a:r>
            <a:endParaRPr lang="sk-SK" sz="2400" dirty="0">
              <a:latin typeface="+mj-lt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494197" y="1663108"/>
            <a:ext cx="1482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i="1" dirty="0" err="1"/>
              <a:t>Ergänzen</a:t>
            </a:r>
            <a:r>
              <a:rPr lang="sk-SK" i="1" dirty="0"/>
              <a:t> </a:t>
            </a:r>
            <a:r>
              <a:rPr lang="sk-SK" i="1" dirty="0" err="1" smtClean="0"/>
              <a:t>Sie</a:t>
            </a:r>
            <a:r>
              <a:rPr lang="sk-SK" i="1" dirty="0" smtClean="0"/>
              <a:t>: </a:t>
            </a:r>
            <a:endParaRPr lang="sk-SK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2811"/>
            <a:ext cx="3709070" cy="2098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ĺžnik 6"/>
          <p:cNvSpPr/>
          <p:nvPr/>
        </p:nvSpPr>
        <p:spPr>
          <a:xfrm>
            <a:off x="1043608" y="3525931"/>
            <a:ext cx="788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i="1" dirty="0" err="1" smtClean="0">
                <a:solidFill>
                  <a:srgbClr val="FF0000"/>
                </a:solidFill>
              </a:rPr>
              <a:t>frostig</a:t>
            </a:r>
            <a:endParaRPr lang="sk-SK" i="1" dirty="0">
              <a:solidFill>
                <a:srgbClr val="FF0000"/>
              </a:solidFill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1218850" y="2424670"/>
            <a:ext cx="848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schne</a:t>
            </a:r>
            <a:r>
              <a:rPr lang="sk-SK" i="1" dirty="0">
                <a:solidFill>
                  <a:srgbClr val="FF0000"/>
                </a:solidFill>
              </a:rPr>
              <a:t>i</a:t>
            </a:r>
            <a:r>
              <a:rPr lang="en-US" i="1" dirty="0">
                <a:solidFill>
                  <a:srgbClr val="FF0000"/>
                </a:solidFill>
              </a:rPr>
              <a:t>t</a:t>
            </a:r>
            <a:endParaRPr lang="sk-SK" i="1" dirty="0">
              <a:solidFill>
                <a:srgbClr val="FF0000"/>
              </a:solidFill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2335702" y="2819636"/>
            <a:ext cx="859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scheint</a:t>
            </a:r>
            <a:endParaRPr lang="sk-SK" i="1" dirty="0">
              <a:solidFill>
                <a:srgbClr val="FF0000"/>
              </a:solidFill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1709326" y="3907767"/>
            <a:ext cx="846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Bergen</a:t>
            </a:r>
            <a:endParaRPr lang="sk-SK" i="1" dirty="0">
              <a:solidFill>
                <a:srgbClr val="FF0000"/>
              </a:solidFill>
            </a:endParaRPr>
          </a:p>
        </p:txBody>
      </p:sp>
      <p:sp>
        <p:nvSpPr>
          <p:cNvPr id="11" name="Usmiata tvár 10"/>
          <p:cNvSpPr/>
          <p:nvPr/>
        </p:nvSpPr>
        <p:spPr>
          <a:xfrm>
            <a:off x="7452320" y="5661248"/>
            <a:ext cx="720080" cy="64807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FFF00"/>
              </a:solidFill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7215206" y="3857628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schneit</a:t>
            </a:r>
            <a:endParaRPr lang="sk-SK" b="1" dirty="0"/>
          </a:p>
        </p:txBody>
      </p:sp>
      <p:sp>
        <p:nvSpPr>
          <p:cNvPr id="13" name="BlokTextu 12"/>
          <p:cNvSpPr txBox="1"/>
          <p:nvPr/>
        </p:nvSpPr>
        <p:spPr>
          <a:xfrm>
            <a:off x="7215206" y="4286256"/>
            <a:ext cx="846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Bergen</a:t>
            </a:r>
            <a:endParaRPr lang="sk-SK" b="1" dirty="0"/>
          </a:p>
        </p:txBody>
      </p:sp>
      <p:sp>
        <p:nvSpPr>
          <p:cNvPr id="15" name="BlokTextu 14"/>
          <p:cNvSpPr txBox="1"/>
          <p:nvPr/>
        </p:nvSpPr>
        <p:spPr>
          <a:xfrm>
            <a:off x="7215206" y="4714884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schneit</a:t>
            </a:r>
            <a:endParaRPr lang="sk-SK" b="1" dirty="0"/>
          </a:p>
        </p:txBody>
      </p:sp>
      <p:sp>
        <p:nvSpPr>
          <p:cNvPr id="16" name="BlokTextu 15"/>
          <p:cNvSpPr txBox="1"/>
          <p:nvPr/>
        </p:nvSpPr>
        <p:spPr>
          <a:xfrm>
            <a:off x="7215206" y="5072074"/>
            <a:ext cx="79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/>
              <a:t>frostig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2954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400" i="1" dirty="0" err="1"/>
              <a:t>Ergänzen</a:t>
            </a:r>
            <a:r>
              <a:rPr lang="sk-SK" sz="2400" i="1" dirty="0"/>
              <a:t> </a:t>
            </a:r>
            <a:r>
              <a:rPr lang="sk-SK" sz="2400" i="1" dirty="0" err="1"/>
              <a:t>Sie</a:t>
            </a:r>
            <a:r>
              <a:rPr lang="sk-SK" sz="2400" i="1" dirty="0"/>
              <a:t> </a:t>
            </a:r>
            <a:r>
              <a:rPr lang="sk-SK" sz="2400" i="1" dirty="0" err="1"/>
              <a:t>das</a:t>
            </a:r>
            <a:r>
              <a:rPr lang="sk-SK" sz="2400" i="1" dirty="0"/>
              <a:t> </a:t>
            </a:r>
            <a:r>
              <a:rPr lang="sk-SK" sz="2400" i="1" dirty="0" err="1"/>
              <a:t>Sprichwort</a:t>
            </a:r>
            <a:r>
              <a:rPr lang="sk-SK" sz="2400" i="1" dirty="0"/>
              <a:t>:</a:t>
            </a:r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14</a:t>
            </a:fld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427757" y="1545548"/>
            <a:ext cx="7779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sk-SK" sz="3600" dirty="0" err="1"/>
              <a:t>Auf</a:t>
            </a:r>
            <a:r>
              <a:rPr lang="sk-SK" sz="3600" dirty="0"/>
              <a:t> </a:t>
            </a:r>
            <a:r>
              <a:rPr lang="sk-SK" sz="3600" dirty="0" err="1"/>
              <a:t>Regen</a:t>
            </a:r>
            <a:r>
              <a:rPr lang="sk-SK" sz="3600" dirty="0"/>
              <a:t> </a:t>
            </a:r>
            <a:r>
              <a:rPr lang="sk-SK" sz="3600" dirty="0" err="1" smtClean="0"/>
              <a:t>folgt</a:t>
            </a:r>
            <a:r>
              <a:rPr lang="sk-SK" sz="3600" dirty="0" smtClean="0"/>
              <a:t>.............:</a:t>
            </a:r>
            <a:endParaRPr lang="sk-SK" sz="3600" dirty="0"/>
          </a:p>
        </p:txBody>
      </p:sp>
      <p:sp>
        <p:nvSpPr>
          <p:cNvPr id="5" name="BlokTextu 4"/>
          <p:cNvSpPr txBox="1"/>
          <p:nvPr/>
        </p:nvSpPr>
        <p:spPr>
          <a:xfrm>
            <a:off x="1653077" y="3693798"/>
            <a:ext cx="284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sk-SK" dirty="0" err="1"/>
              <a:t>Nebel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1635629" y="4388123"/>
            <a:ext cx="2720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sk-SK" dirty="0" err="1"/>
              <a:t>Regenbogen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1670948" y="5082859"/>
            <a:ext cx="2720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sk-SK" dirty="0" err="1"/>
              <a:t>Sonnenschein</a:t>
            </a:r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4863707" y="3619466"/>
            <a:ext cx="720080" cy="517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4863707" y="4313791"/>
            <a:ext cx="720080" cy="517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ĺžnik 10"/>
          <p:cNvSpPr/>
          <p:nvPr/>
        </p:nvSpPr>
        <p:spPr>
          <a:xfrm>
            <a:off x="4863707" y="5008527"/>
            <a:ext cx="720080" cy="517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Usmiata tvár 11"/>
          <p:cNvSpPr/>
          <p:nvPr/>
        </p:nvSpPr>
        <p:spPr>
          <a:xfrm>
            <a:off x="7452320" y="5661248"/>
            <a:ext cx="720080" cy="64807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FFF00"/>
              </a:solidFill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4863707" y="2780928"/>
            <a:ext cx="720080" cy="517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ĺžnik 7"/>
          <p:cNvSpPr/>
          <p:nvPr/>
        </p:nvSpPr>
        <p:spPr>
          <a:xfrm>
            <a:off x="1691680" y="3036093"/>
            <a:ext cx="732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>
              <a:buNone/>
            </a:pPr>
            <a:r>
              <a:rPr lang="sk-SK" dirty="0" err="1"/>
              <a:t>Wind</a:t>
            </a:r>
            <a:endParaRPr lang="sk-SK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71590"/>
            <a:ext cx="2630309" cy="197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27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FC15D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400" i="1" dirty="0" err="1"/>
              <a:t>Ergänzen</a:t>
            </a:r>
            <a:r>
              <a:rPr lang="sk-SK" sz="2400" i="1" dirty="0"/>
              <a:t> </a:t>
            </a:r>
            <a:r>
              <a:rPr lang="sk-SK" sz="2400" i="1" dirty="0" err="1"/>
              <a:t>Sie</a:t>
            </a:r>
            <a:r>
              <a:rPr lang="sk-SK" sz="2400" i="1" dirty="0"/>
              <a:t> </a:t>
            </a:r>
            <a:r>
              <a:rPr lang="sk-SK" sz="2400" i="1" dirty="0" err="1"/>
              <a:t>das</a:t>
            </a:r>
            <a:r>
              <a:rPr lang="sk-SK" sz="2400" i="1" dirty="0"/>
              <a:t> </a:t>
            </a:r>
            <a:r>
              <a:rPr lang="sk-SK" sz="2400" i="1" dirty="0" err="1"/>
              <a:t>Sprichwort</a:t>
            </a:r>
            <a:r>
              <a:rPr lang="sk-SK" sz="2400" i="1" dirty="0"/>
              <a:t>:</a:t>
            </a:r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15</a:t>
            </a:fld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365171" y="2055156"/>
            <a:ext cx="777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sk-SK" sz="2800" dirty="0" err="1"/>
              <a:t>Wer</a:t>
            </a:r>
            <a:r>
              <a:rPr lang="sk-SK" sz="2800" dirty="0"/>
              <a:t> </a:t>
            </a:r>
            <a:r>
              <a:rPr lang="sk-SK" sz="2800" dirty="0" err="1"/>
              <a:t>wind</a:t>
            </a:r>
            <a:r>
              <a:rPr lang="sk-SK" sz="2800" dirty="0"/>
              <a:t> </a:t>
            </a:r>
            <a:r>
              <a:rPr lang="sk-SK" sz="2800" dirty="0" err="1"/>
              <a:t>sät</a:t>
            </a:r>
            <a:r>
              <a:rPr lang="sk-SK" sz="2800" dirty="0"/>
              <a:t>, </a:t>
            </a:r>
            <a:r>
              <a:rPr lang="sk-SK" sz="2800" dirty="0" err="1"/>
              <a:t>wird</a:t>
            </a:r>
            <a:r>
              <a:rPr lang="sk-SK" sz="2800" dirty="0"/>
              <a:t> .............. </a:t>
            </a:r>
            <a:r>
              <a:rPr lang="sk-SK" sz="2800" dirty="0" err="1" smtClean="0"/>
              <a:t>ernten</a:t>
            </a:r>
            <a:r>
              <a:rPr lang="sk-SK" sz="2800" dirty="0"/>
              <a:t>.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1653077" y="3693798"/>
            <a:ext cx="284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sk-SK" dirty="0" err="1"/>
              <a:t>Weizen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1635629" y="4388123"/>
            <a:ext cx="2720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sk-SK" dirty="0" err="1"/>
              <a:t>Wasser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1670948" y="5082859"/>
            <a:ext cx="2720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sk-SK" dirty="0" err="1"/>
              <a:t>Sturm</a:t>
            </a:r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4863707" y="3619466"/>
            <a:ext cx="720080" cy="517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4863707" y="4313791"/>
            <a:ext cx="720080" cy="517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ĺžnik 10"/>
          <p:cNvSpPr/>
          <p:nvPr/>
        </p:nvSpPr>
        <p:spPr>
          <a:xfrm>
            <a:off x="4863707" y="5008527"/>
            <a:ext cx="720080" cy="517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Usmiata tvár 11"/>
          <p:cNvSpPr/>
          <p:nvPr/>
        </p:nvSpPr>
        <p:spPr>
          <a:xfrm>
            <a:off x="7452320" y="5661248"/>
            <a:ext cx="720080" cy="64807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FFF00"/>
              </a:solidFill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4863707" y="2780928"/>
            <a:ext cx="720080" cy="517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ĺžnik 7"/>
          <p:cNvSpPr/>
          <p:nvPr/>
        </p:nvSpPr>
        <p:spPr>
          <a:xfrm>
            <a:off x="1691680" y="3036093"/>
            <a:ext cx="1050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>
              <a:buNone/>
            </a:pPr>
            <a:r>
              <a:rPr lang="sk-SK" dirty="0" err="1"/>
              <a:t>Getreide</a:t>
            </a:r>
            <a:endParaRPr lang="sk-SK" dirty="0"/>
          </a:p>
        </p:txBody>
      </p:sp>
      <p:pic>
        <p:nvPicPr>
          <p:cNvPr id="15" name="Picture 2" descr="C:\Users\skola\Desktop\nemčina prezentácie\das Klima\544437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819" y="227099"/>
            <a:ext cx="3256581" cy="169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43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FC15D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/>
              <a:t>Aké je dnes počasie? </a:t>
            </a:r>
            <a:br>
              <a:rPr lang="sk-SK" sz="3200" dirty="0"/>
            </a:br>
            <a:r>
              <a:rPr lang="sk-SK" sz="3200" i="1" dirty="0" err="1"/>
              <a:t>Wie</a:t>
            </a:r>
            <a:r>
              <a:rPr lang="sk-SK" sz="3200" i="1" dirty="0"/>
              <a:t> </a:t>
            </a:r>
            <a:r>
              <a:rPr lang="sk-SK" sz="3200" i="1" dirty="0" err="1"/>
              <a:t>ist</a:t>
            </a:r>
            <a:r>
              <a:rPr lang="sk-SK" sz="3200" i="1" dirty="0"/>
              <a:t> </a:t>
            </a:r>
            <a:r>
              <a:rPr lang="sk-SK" sz="3200" i="1" dirty="0" err="1"/>
              <a:t>heute</a:t>
            </a:r>
            <a:r>
              <a:rPr lang="sk-SK" sz="3200" i="1" dirty="0"/>
              <a:t> </a:t>
            </a:r>
            <a:r>
              <a:rPr lang="sk-SK" sz="3200" i="1" dirty="0" err="1"/>
              <a:t>das</a:t>
            </a:r>
            <a:r>
              <a:rPr lang="sk-SK" sz="3200" i="1" dirty="0"/>
              <a:t> </a:t>
            </a:r>
            <a:r>
              <a:rPr lang="sk-SK" sz="3200" i="1" dirty="0" err="1"/>
              <a:t>Wetter</a:t>
            </a:r>
            <a:r>
              <a:rPr lang="sk-SK" sz="3200" i="1" dirty="0"/>
              <a:t>?</a:t>
            </a:r>
            <a:endParaRPr lang="sk-SK" sz="3200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16</a:t>
            </a:fld>
            <a:endParaRPr lang="sk-SK"/>
          </a:p>
        </p:txBody>
      </p:sp>
      <p:sp>
        <p:nvSpPr>
          <p:cNvPr id="4" name="Obdĺžnik 3"/>
          <p:cNvSpPr/>
          <p:nvPr/>
        </p:nvSpPr>
        <p:spPr>
          <a:xfrm>
            <a:off x="539552" y="1547500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/>
              <a:t>Die</a:t>
            </a:r>
            <a:r>
              <a:rPr lang="sk-SK" dirty="0" smtClean="0"/>
              <a:t> </a:t>
            </a:r>
            <a:r>
              <a:rPr lang="sk-SK" dirty="0" err="1" smtClean="0"/>
              <a:t>Sonne</a:t>
            </a:r>
            <a:r>
              <a:rPr lang="sk-SK" dirty="0" smtClean="0"/>
              <a:t> </a:t>
            </a:r>
            <a:r>
              <a:rPr lang="sk-SK" dirty="0" err="1" smtClean="0"/>
              <a:t>scheint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5" name="Obdĺžnik 4"/>
          <p:cNvSpPr/>
          <p:nvPr/>
        </p:nvSpPr>
        <p:spPr>
          <a:xfrm>
            <a:off x="529592" y="1988840"/>
            <a:ext cx="3756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Es </a:t>
            </a:r>
            <a:r>
              <a:rPr lang="sk-SK" dirty="0" err="1" smtClean="0"/>
              <a:t>regnet</a:t>
            </a:r>
            <a:r>
              <a:rPr lang="sk-SK" dirty="0" smtClean="0"/>
              <a:t>. Es </a:t>
            </a:r>
            <a:r>
              <a:rPr lang="sk-SK" dirty="0" err="1" smtClean="0"/>
              <a:t>ist</a:t>
            </a:r>
            <a:r>
              <a:rPr lang="sk-SK" dirty="0" smtClean="0"/>
              <a:t> </a:t>
            </a:r>
            <a:r>
              <a:rPr lang="sk-SK" dirty="0" err="1" smtClean="0"/>
              <a:t>neblig</a:t>
            </a:r>
            <a:r>
              <a:rPr lang="sk-SK" dirty="0" smtClean="0"/>
              <a:t>. Es </a:t>
            </a:r>
            <a:r>
              <a:rPr lang="sk-SK" dirty="0" err="1" smtClean="0"/>
              <a:t>nieselt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530646" y="2430444"/>
            <a:ext cx="2299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Es </a:t>
            </a:r>
            <a:r>
              <a:rPr lang="sk-SK" dirty="0" err="1" smtClean="0"/>
              <a:t>ist</a:t>
            </a:r>
            <a:r>
              <a:rPr lang="sk-SK" dirty="0" smtClean="0"/>
              <a:t> </a:t>
            </a:r>
            <a:r>
              <a:rPr lang="sk-SK" dirty="0" err="1" smtClean="0"/>
              <a:t>kühl</a:t>
            </a:r>
            <a:r>
              <a:rPr lang="sk-SK" dirty="0" smtClean="0"/>
              <a:t>. Es </a:t>
            </a:r>
            <a:r>
              <a:rPr lang="sk-SK" dirty="0" err="1" smtClean="0"/>
              <a:t>friert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7" name="Obdĺžnik 6"/>
          <p:cNvSpPr/>
          <p:nvPr/>
        </p:nvSpPr>
        <p:spPr>
          <a:xfrm>
            <a:off x="539552" y="2924944"/>
            <a:ext cx="1547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Es </a:t>
            </a:r>
            <a:r>
              <a:rPr lang="sk-SK" dirty="0" err="1" smtClean="0"/>
              <a:t>ist</a:t>
            </a:r>
            <a:r>
              <a:rPr lang="sk-SK" dirty="0" smtClean="0"/>
              <a:t> </a:t>
            </a:r>
            <a:r>
              <a:rPr lang="sk-SK" dirty="0" err="1" smtClean="0"/>
              <a:t>windig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8" name="Obdĺžnik 7"/>
          <p:cNvSpPr/>
          <p:nvPr/>
        </p:nvSpPr>
        <p:spPr>
          <a:xfrm>
            <a:off x="539552" y="3356992"/>
            <a:ext cx="3089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Es  </a:t>
            </a:r>
            <a:r>
              <a:rPr lang="sk-SK" dirty="0" err="1" smtClean="0"/>
              <a:t>schneit</a:t>
            </a:r>
            <a:r>
              <a:rPr lang="sk-SK" dirty="0" smtClean="0"/>
              <a:t>. Es </a:t>
            </a:r>
            <a:r>
              <a:rPr lang="sk-SK" dirty="0" err="1" smtClean="0"/>
              <a:t>gibt</a:t>
            </a:r>
            <a:r>
              <a:rPr lang="sk-SK" dirty="0" smtClean="0"/>
              <a:t> </a:t>
            </a:r>
            <a:r>
              <a:rPr lang="sk-SK" dirty="0" err="1" smtClean="0"/>
              <a:t>Glatteis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539552" y="4365104"/>
            <a:ext cx="2937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/>
              <a:t>Wie</a:t>
            </a:r>
            <a:r>
              <a:rPr lang="sk-SK" dirty="0" smtClean="0"/>
              <a:t> </a:t>
            </a:r>
            <a:r>
              <a:rPr lang="sk-SK" dirty="0" err="1" smtClean="0"/>
              <a:t>viel</a:t>
            </a:r>
            <a:r>
              <a:rPr lang="sk-SK" dirty="0" smtClean="0"/>
              <a:t> </a:t>
            </a:r>
            <a:r>
              <a:rPr lang="sk-SK" dirty="0" err="1" smtClean="0"/>
              <a:t>Grad</a:t>
            </a:r>
            <a:r>
              <a:rPr lang="sk-SK" dirty="0" smtClean="0"/>
              <a:t> </a:t>
            </a:r>
            <a:r>
              <a:rPr lang="sk-SK" dirty="0" err="1" smtClean="0"/>
              <a:t>ist</a:t>
            </a:r>
            <a:r>
              <a:rPr lang="sk-SK" dirty="0" smtClean="0"/>
              <a:t> es </a:t>
            </a:r>
            <a:r>
              <a:rPr lang="sk-SK" dirty="0" err="1" smtClean="0"/>
              <a:t>heute</a:t>
            </a:r>
            <a:r>
              <a:rPr lang="sk-SK" dirty="0" smtClean="0"/>
              <a:t>?</a:t>
            </a:r>
            <a:endParaRPr lang="sk-SK" dirty="0"/>
          </a:p>
        </p:txBody>
      </p:sp>
      <p:sp>
        <p:nvSpPr>
          <p:cNvPr id="10" name="Obdĺžnik 9"/>
          <p:cNvSpPr/>
          <p:nvPr/>
        </p:nvSpPr>
        <p:spPr>
          <a:xfrm>
            <a:off x="539552" y="3861048"/>
            <a:ext cx="2440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Es </a:t>
            </a:r>
            <a:r>
              <a:rPr lang="sk-SK" dirty="0" err="1" smtClean="0"/>
              <a:t>blitzt</a:t>
            </a:r>
            <a:r>
              <a:rPr lang="sk-SK" dirty="0" smtClean="0"/>
              <a:t> </a:t>
            </a:r>
            <a:r>
              <a:rPr lang="sk-SK" dirty="0" err="1" smtClean="0"/>
              <a:t>und</a:t>
            </a:r>
            <a:r>
              <a:rPr lang="sk-SK" dirty="0" smtClean="0"/>
              <a:t> </a:t>
            </a:r>
            <a:r>
              <a:rPr lang="sk-SK" dirty="0" err="1" smtClean="0"/>
              <a:t>donnert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11" name="Obdĺžnik 10"/>
          <p:cNvSpPr/>
          <p:nvPr/>
        </p:nvSpPr>
        <p:spPr>
          <a:xfrm>
            <a:off x="562591" y="4869160"/>
            <a:ext cx="127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Es  </a:t>
            </a:r>
            <a:r>
              <a:rPr lang="sk-SK" dirty="0" err="1" smtClean="0"/>
              <a:t>hagelt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12" name="Obdĺžnik 11"/>
          <p:cNvSpPr/>
          <p:nvPr/>
        </p:nvSpPr>
        <p:spPr>
          <a:xfrm>
            <a:off x="5148064" y="3467991"/>
            <a:ext cx="2645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Prší. Je hmlisto. Mrholí.</a:t>
            </a:r>
            <a:endParaRPr lang="sk-SK" dirty="0"/>
          </a:p>
        </p:txBody>
      </p:sp>
      <p:sp>
        <p:nvSpPr>
          <p:cNvPr id="13" name="Obdĺžnik 12"/>
          <p:cNvSpPr/>
          <p:nvPr/>
        </p:nvSpPr>
        <p:spPr>
          <a:xfrm>
            <a:off x="5148064" y="2483604"/>
            <a:ext cx="1439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Slnko svieti.</a:t>
            </a:r>
            <a:endParaRPr lang="sk-SK" dirty="0"/>
          </a:p>
        </p:txBody>
      </p:sp>
      <p:sp>
        <p:nvSpPr>
          <p:cNvPr id="14" name="Obdĺžnik 13"/>
          <p:cNvSpPr/>
          <p:nvPr/>
        </p:nvSpPr>
        <p:spPr>
          <a:xfrm>
            <a:off x="5155150" y="2051556"/>
            <a:ext cx="2153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Je chladno. Mrzne.</a:t>
            </a:r>
            <a:endParaRPr lang="sk-SK" dirty="0"/>
          </a:p>
        </p:txBody>
      </p:sp>
      <p:sp>
        <p:nvSpPr>
          <p:cNvPr id="15" name="Obdĺžnik 14"/>
          <p:cNvSpPr/>
          <p:nvPr/>
        </p:nvSpPr>
        <p:spPr>
          <a:xfrm>
            <a:off x="5162540" y="1547500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Je veterno.</a:t>
            </a:r>
            <a:endParaRPr lang="sk-SK" dirty="0"/>
          </a:p>
        </p:txBody>
      </p:sp>
      <p:sp>
        <p:nvSpPr>
          <p:cNvPr id="16" name="Obdĺžnik 15"/>
          <p:cNvSpPr/>
          <p:nvPr/>
        </p:nvSpPr>
        <p:spPr>
          <a:xfrm>
            <a:off x="5148064" y="2987660"/>
            <a:ext cx="2375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Sneží. Je poľadovica.</a:t>
            </a:r>
            <a:endParaRPr lang="sk-SK" dirty="0"/>
          </a:p>
        </p:txBody>
      </p:sp>
      <p:sp>
        <p:nvSpPr>
          <p:cNvPr id="17" name="Obdĺžnik 16"/>
          <p:cNvSpPr/>
          <p:nvPr/>
        </p:nvSpPr>
        <p:spPr>
          <a:xfrm>
            <a:off x="5145730" y="4887963"/>
            <a:ext cx="2522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Koľko je dnes stupňov?</a:t>
            </a:r>
            <a:endParaRPr lang="sk-SK" dirty="0"/>
          </a:p>
        </p:txBody>
      </p:sp>
      <p:sp>
        <p:nvSpPr>
          <p:cNvPr id="18" name="Obdĺžnik 17"/>
          <p:cNvSpPr/>
          <p:nvPr/>
        </p:nvSpPr>
        <p:spPr>
          <a:xfrm>
            <a:off x="5121553" y="3933056"/>
            <a:ext cx="1930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Blýska sa a hrmí.</a:t>
            </a:r>
            <a:endParaRPr lang="sk-SK" dirty="0"/>
          </a:p>
        </p:txBody>
      </p:sp>
      <p:sp>
        <p:nvSpPr>
          <p:cNvPr id="19" name="Obdĺžnik 18"/>
          <p:cNvSpPr/>
          <p:nvPr/>
        </p:nvSpPr>
        <p:spPr>
          <a:xfrm>
            <a:off x="5145459" y="4437112"/>
            <a:ext cx="1586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Padajú krúpy.</a:t>
            </a:r>
            <a:endParaRPr lang="sk-SK" dirty="0"/>
          </a:p>
        </p:txBody>
      </p:sp>
      <p:sp>
        <p:nvSpPr>
          <p:cNvPr id="20" name="Ovál 19"/>
          <p:cNvSpPr/>
          <p:nvPr/>
        </p:nvSpPr>
        <p:spPr>
          <a:xfrm>
            <a:off x="4778311" y="1649141"/>
            <a:ext cx="166049" cy="16604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Ovál 20"/>
          <p:cNvSpPr/>
          <p:nvPr/>
        </p:nvSpPr>
        <p:spPr>
          <a:xfrm>
            <a:off x="4778311" y="2076318"/>
            <a:ext cx="166049" cy="16604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Ovál 21"/>
          <p:cNvSpPr/>
          <p:nvPr/>
        </p:nvSpPr>
        <p:spPr>
          <a:xfrm>
            <a:off x="4778311" y="2542871"/>
            <a:ext cx="166049" cy="166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Ovál 22"/>
          <p:cNvSpPr/>
          <p:nvPr/>
        </p:nvSpPr>
        <p:spPr>
          <a:xfrm>
            <a:off x="4764662" y="3110784"/>
            <a:ext cx="166049" cy="16604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Ovál 23"/>
          <p:cNvSpPr/>
          <p:nvPr/>
        </p:nvSpPr>
        <p:spPr>
          <a:xfrm>
            <a:off x="4764662" y="3537961"/>
            <a:ext cx="166049" cy="16604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Ovál 24"/>
          <p:cNvSpPr/>
          <p:nvPr/>
        </p:nvSpPr>
        <p:spPr>
          <a:xfrm>
            <a:off x="4764662" y="4004514"/>
            <a:ext cx="166049" cy="16604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b="1" dirty="0"/>
          </a:p>
        </p:txBody>
      </p:sp>
      <p:sp>
        <p:nvSpPr>
          <p:cNvPr id="26" name="Ovál 25"/>
          <p:cNvSpPr/>
          <p:nvPr/>
        </p:nvSpPr>
        <p:spPr>
          <a:xfrm>
            <a:off x="4778311" y="4568387"/>
            <a:ext cx="166049" cy="16604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7" name="Ovál 26"/>
          <p:cNvSpPr/>
          <p:nvPr/>
        </p:nvSpPr>
        <p:spPr>
          <a:xfrm>
            <a:off x="4778311" y="4995564"/>
            <a:ext cx="166049" cy="166049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Ovál 28"/>
          <p:cNvSpPr/>
          <p:nvPr/>
        </p:nvSpPr>
        <p:spPr>
          <a:xfrm>
            <a:off x="1985806" y="3089301"/>
            <a:ext cx="166049" cy="16604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Ovál 29"/>
          <p:cNvSpPr/>
          <p:nvPr/>
        </p:nvSpPr>
        <p:spPr>
          <a:xfrm>
            <a:off x="2555178" y="2542870"/>
            <a:ext cx="166049" cy="16604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Ovál 30"/>
          <p:cNvSpPr/>
          <p:nvPr/>
        </p:nvSpPr>
        <p:spPr>
          <a:xfrm>
            <a:off x="2532889" y="1649141"/>
            <a:ext cx="166049" cy="166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Ovál 31"/>
          <p:cNvSpPr/>
          <p:nvPr/>
        </p:nvSpPr>
        <p:spPr>
          <a:xfrm>
            <a:off x="3288299" y="3537960"/>
            <a:ext cx="166049" cy="16604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3" name="Ovál 32"/>
          <p:cNvSpPr/>
          <p:nvPr/>
        </p:nvSpPr>
        <p:spPr>
          <a:xfrm>
            <a:off x="3851920" y="2090481"/>
            <a:ext cx="166049" cy="16604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Ovál 33"/>
          <p:cNvSpPr/>
          <p:nvPr/>
        </p:nvSpPr>
        <p:spPr>
          <a:xfrm>
            <a:off x="2813595" y="4004514"/>
            <a:ext cx="166049" cy="16604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b="1" dirty="0"/>
          </a:p>
        </p:txBody>
      </p:sp>
      <p:sp>
        <p:nvSpPr>
          <p:cNvPr id="35" name="Ovál 34"/>
          <p:cNvSpPr/>
          <p:nvPr/>
        </p:nvSpPr>
        <p:spPr>
          <a:xfrm>
            <a:off x="1866844" y="5053625"/>
            <a:ext cx="166049" cy="16604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6" name="Ovál 35"/>
          <p:cNvSpPr/>
          <p:nvPr/>
        </p:nvSpPr>
        <p:spPr>
          <a:xfrm>
            <a:off x="3279658" y="4489257"/>
            <a:ext cx="166049" cy="166049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7" name="Usmiata tvár 36"/>
          <p:cNvSpPr/>
          <p:nvPr/>
        </p:nvSpPr>
        <p:spPr>
          <a:xfrm>
            <a:off x="7452320" y="5661248"/>
            <a:ext cx="720080" cy="64807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0644" y="453546"/>
            <a:ext cx="7620000" cy="1143000"/>
          </a:xfrm>
        </p:spPr>
        <p:txBody>
          <a:bodyPr/>
          <a:lstStyle/>
          <a:p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17</a:t>
            </a:fld>
            <a:endParaRPr lang="sk-SK"/>
          </a:p>
        </p:txBody>
      </p:sp>
      <p:sp>
        <p:nvSpPr>
          <p:cNvPr id="4" name="Obdĺžnik 3"/>
          <p:cNvSpPr/>
          <p:nvPr/>
        </p:nvSpPr>
        <p:spPr>
          <a:xfrm>
            <a:off x="526182" y="900505"/>
            <a:ext cx="2744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Es </a:t>
            </a:r>
            <a:r>
              <a:rPr lang="sk-SK" dirty="0" err="1"/>
              <a:t>ist</a:t>
            </a:r>
            <a:r>
              <a:rPr lang="sk-SK" dirty="0"/>
              <a:t> </a:t>
            </a:r>
            <a:r>
              <a:rPr lang="sk-SK" dirty="0" err="1"/>
              <a:t>bewölkt</a:t>
            </a:r>
            <a:r>
              <a:rPr lang="sk-SK" dirty="0"/>
              <a:t> </a:t>
            </a:r>
            <a:r>
              <a:rPr lang="sk-SK" dirty="0" err="1"/>
              <a:t>und</a:t>
            </a:r>
            <a:r>
              <a:rPr lang="sk-SK" dirty="0"/>
              <a:t> </a:t>
            </a:r>
            <a:r>
              <a:rPr lang="sk-SK" dirty="0" err="1"/>
              <a:t>bedeckt</a:t>
            </a:r>
            <a:r>
              <a:rPr lang="sk-SK" dirty="0"/>
              <a:t>.</a:t>
            </a:r>
          </a:p>
        </p:txBody>
      </p:sp>
      <p:sp>
        <p:nvSpPr>
          <p:cNvPr id="5" name="Obdĺžnik 4"/>
          <p:cNvSpPr/>
          <p:nvPr/>
        </p:nvSpPr>
        <p:spPr>
          <a:xfrm>
            <a:off x="526182" y="1304189"/>
            <a:ext cx="2228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Es </a:t>
            </a:r>
            <a:r>
              <a:rPr lang="sk-SK" dirty="0" err="1" smtClean="0"/>
              <a:t>kommt</a:t>
            </a:r>
            <a:r>
              <a:rPr lang="sk-SK" dirty="0" smtClean="0"/>
              <a:t> </a:t>
            </a:r>
            <a:r>
              <a:rPr lang="sk-SK" dirty="0" err="1" smtClean="0"/>
              <a:t>Gewitter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490644" y="1692593"/>
            <a:ext cx="3203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/>
              <a:t>Die</a:t>
            </a:r>
            <a:r>
              <a:rPr lang="sk-SK" dirty="0" smtClean="0"/>
              <a:t> </a:t>
            </a:r>
            <a:r>
              <a:rPr lang="sk-SK" dirty="0" err="1" smtClean="0"/>
              <a:t>Temperatur</a:t>
            </a:r>
            <a:r>
              <a:rPr lang="sk-SK" dirty="0" smtClean="0"/>
              <a:t> </a:t>
            </a:r>
            <a:r>
              <a:rPr lang="sk-SK" dirty="0" err="1" smtClean="0"/>
              <a:t>steigt</a:t>
            </a:r>
            <a:r>
              <a:rPr lang="sk-SK" dirty="0" smtClean="0"/>
              <a:t>/ </a:t>
            </a:r>
            <a:r>
              <a:rPr lang="sk-SK" dirty="0" err="1" smtClean="0"/>
              <a:t>sinkt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7" name="Obdĺžnik 6"/>
          <p:cNvSpPr/>
          <p:nvPr/>
        </p:nvSpPr>
        <p:spPr>
          <a:xfrm>
            <a:off x="526182" y="2124641"/>
            <a:ext cx="2473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Es </a:t>
            </a:r>
            <a:r>
              <a:rPr lang="sk-SK" dirty="0" err="1" smtClean="0"/>
              <a:t>gibt</a:t>
            </a:r>
            <a:r>
              <a:rPr lang="sk-SK" dirty="0" smtClean="0"/>
              <a:t> </a:t>
            </a:r>
            <a:r>
              <a:rPr lang="sk-SK" dirty="0" err="1" smtClean="0"/>
              <a:t>Niederschläge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8" name="Obdĺžnik 7"/>
          <p:cNvSpPr/>
          <p:nvPr/>
        </p:nvSpPr>
        <p:spPr>
          <a:xfrm>
            <a:off x="526182" y="2497267"/>
            <a:ext cx="3723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/>
              <a:t>Die</a:t>
            </a:r>
            <a:r>
              <a:rPr lang="sk-SK" dirty="0" smtClean="0"/>
              <a:t> </a:t>
            </a:r>
            <a:r>
              <a:rPr lang="sk-SK" dirty="0" err="1" smtClean="0"/>
              <a:t>Höchstwerte</a:t>
            </a:r>
            <a:r>
              <a:rPr lang="sk-SK" dirty="0" smtClean="0"/>
              <a:t> / </a:t>
            </a:r>
            <a:r>
              <a:rPr lang="sk-SK" dirty="0" err="1" smtClean="0"/>
              <a:t>die</a:t>
            </a:r>
            <a:r>
              <a:rPr lang="sk-SK" dirty="0" smtClean="0"/>
              <a:t> </a:t>
            </a:r>
            <a:r>
              <a:rPr lang="sk-SK" dirty="0" err="1" smtClean="0"/>
              <a:t>Tiefswerte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522301" y="2866599"/>
            <a:ext cx="2020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Der </a:t>
            </a:r>
            <a:r>
              <a:rPr lang="sk-SK" dirty="0" err="1" smtClean="0"/>
              <a:t>Schneesturm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10" name="Obdĺžnik 9"/>
          <p:cNvSpPr/>
          <p:nvPr/>
        </p:nvSpPr>
        <p:spPr>
          <a:xfrm>
            <a:off x="531206" y="3235931"/>
            <a:ext cx="150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/>
              <a:t>Das</a:t>
            </a:r>
            <a:r>
              <a:rPr lang="sk-SK" dirty="0" smtClean="0"/>
              <a:t> </a:t>
            </a:r>
            <a:r>
              <a:rPr lang="sk-SK" dirty="0" err="1" smtClean="0"/>
              <a:t>Glatteis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11" name="Obdĺžnik 10"/>
          <p:cNvSpPr/>
          <p:nvPr/>
        </p:nvSpPr>
        <p:spPr>
          <a:xfrm>
            <a:off x="510323" y="3708817"/>
            <a:ext cx="1124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/>
              <a:t>Die</a:t>
            </a:r>
            <a:r>
              <a:rPr lang="sk-SK" dirty="0" smtClean="0"/>
              <a:t> </a:t>
            </a:r>
            <a:r>
              <a:rPr lang="sk-SK" dirty="0" err="1" smtClean="0"/>
              <a:t>Kälte</a:t>
            </a:r>
            <a:endParaRPr lang="sk-SK" dirty="0"/>
          </a:p>
        </p:txBody>
      </p:sp>
      <p:sp>
        <p:nvSpPr>
          <p:cNvPr id="12" name="Obdĺžnik 11"/>
          <p:cNvSpPr/>
          <p:nvPr/>
        </p:nvSpPr>
        <p:spPr>
          <a:xfrm>
            <a:off x="526182" y="4101187"/>
            <a:ext cx="1215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/>
              <a:t>Die</a:t>
            </a:r>
            <a:r>
              <a:rPr lang="sk-SK" dirty="0" smtClean="0"/>
              <a:t> </a:t>
            </a:r>
            <a:r>
              <a:rPr lang="sk-SK" dirty="0" err="1" smtClean="0"/>
              <a:t>Hitze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13" name="Obdĺžnik 12"/>
          <p:cNvSpPr/>
          <p:nvPr/>
        </p:nvSpPr>
        <p:spPr>
          <a:xfrm>
            <a:off x="526182" y="4582262"/>
            <a:ext cx="1208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/>
              <a:t>Das</a:t>
            </a:r>
            <a:r>
              <a:rPr lang="sk-SK" dirty="0" smtClean="0"/>
              <a:t> </a:t>
            </a:r>
            <a:r>
              <a:rPr lang="sk-SK" dirty="0" err="1" smtClean="0"/>
              <a:t>Hoch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14" name="Obdĺžnik 13"/>
          <p:cNvSpPr/>
          <p:nvPr/>
        </p:nvSpPr>
        <p:spPr>
          <a:xfrm>
            <a:off x="513631" y="5045464"/>
            <a:ext cx="1092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/>
              <a:t>Das</a:t>
            </a:r>
            <a:r>
              <a:rPr lang="sk-SK" dirty="0" smtClean="0"/>
              <a:t> </a:t>
            </a:r>
            <a:r>
              <a:rPr lang="sk-SK" dirty="0" err="1" smtClean="0"/>
              <a:t>Tief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15" name="Obdĺžnik 14"/>
          <p:cNvSpPr/>
          <p:nvPr/>
        </p:nvSpPr>
        <p:spPr>
          <a:xfrm>
            <a:off x="5206702" y="2493973"/>
            <a:ext cx="2468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Je oblačno a zamračené.</a:t>
            </a:r>
          </a:p>
        </p:txBody>
      </p:sp>
      <p:sp>
        <p:nvSpPr>
          <p:cNvPr id="16" name="Obdĺžnik 15"/>
          <p:cNvSpPr/>
          <p:nvPr/>
        </p:nvSpPr>
        <p:spPr>
          <a:xfrm>
            <a:off x="5206702" y="2873120"/>
            <a:ext cx="1731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Prichádza búrka.</a:t>
            </a:r>
          </a:p>
        </p:txBody>
      </p:sp>
      <p:sp>
        <p:nvSpPr>
          <p:cNvPr id="17" name="Obdĺžnik 16"/>
          <p:cNvSpPr/>
          <p:nvPr/>
        </p:nvSpPr>
        <p:spPr>
          <a:xfrm>
            <a:off x="5206702" y="3276769"/>
            <a:ext cx="2059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Teplota stúpa/ klesá</a:t>
            </a:r>
          </a:p>
        </p:txBody>
      </p:sp>
      <p:sp>
        <p:nvSpPr>
          <p:cNvPr id="18" name="Obdĺžnik 17"/>
          <p:cNvSpPr/>
          <p:nvPr/>
        </p:nvSpPr>
        <p:spPr>
          <a:xfrm>
            <a:off x="5249177" y="966227"/>
            <a:ext cx="1208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Sú zrážky.</a:t>
            </a:r>
            <a:endParaRPr lang="sk-SK" dirty="0"/>
          </a:p>
        </p:txBody>
      </p:sp>
      <p:sp>
        <p:nvSpPr>
          <p:cNvPr id="19" name="Obdĺžnik 18"/>
          <p:cNvSpPr/>
          <p:nvPr/>
        </p:nvSpPr>
        <p:spPr>
          <a:xfrm>
            <a:off x="5206702" y="1333076"/>
            <a:ext cx="2954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Najvyššie hodnoty / najnižšie </a:t>
            </a:r>
          </a:p>
        </p:txBody>
      </p:sp>
      <p:sp>
        <p:nvSpPr>
          <p:cNvPr id="20" name="Obdĺžnik 19"/>
          <p:cNvSpPr/>
          <p:nvPr/>
        </p:nvSpPr>
        <p:spPr>
          <a:xfrm>
            <a:off x="5207282" y="1752941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Fujavica.</a:t>
            </a:r>
            <a:endParaRPr lang="sk-SK" dirty="0"/>
          </a:p>
        </p:txBody>
      </p:sp>
      <p:sp>
        <p:nvSpPr>
          <p:cNvPr id="21" name="Obdĺžnik 20"/>
          <p:cNvSpPr/>
          <p:nvPr/>
        </p:nvSpPr>
        <p:spPr>
          <a:xfrm>
            <a:off x="5212468" y="2121352"/>
            <a:ext cx="1281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mtClean="0"/>
              <a:t>Poľadovica</a:t>
            </a:r>
            <a:endParaRPr lang="sk-SK" dirty="0"/>
          </a:p>
        </p:txBody>
      </p:sp>
      <p:sp>
        <p:nvSpPr>
          <p:cNvPr id="22" name="Obdĺžnik 21"/>
          <p:cNvSpPr/>
          <p:nvPr/>
        </p:nvSpPr>
        <p:spPr>
          <a:xfrm>
            <a:off x="5206702" y="3655916"/>
            <a:ext cx="1208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Tlaková </a:t>
            </a:r>
            <a:r>
              <a:rPr lang="sk-SK" dirty="0" smtClean="0"/>
              <a:t>níž</a:t>
            </a:r>
            <a:endParaRPr lang="sk-SK" dirty="0"/>
          </a:p>
        </p:txBody>
      </p:sp>
      <p:sp>
        <p:nvSpPr>
          <p:cNvPr id="23" name="Obdĺžnik 22"/>
          <p:cNvSpPr/>
          <p:nvPr/>
        </p:nvSpPr>
        <p:spPr>
          <a:xfrm>
            <a:off x="5206702" y="4021415"/>
            <a:ext cx="1239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Tlaková výš</a:t>
            </a:r>
            <a:endParaRPr lang="sk-SK" dirty="0"/>
          </a:p>
        </p:txBody>
      </p:sp>
      <p:sp>
        <p:nvSpPr>
          <p:cNvPr id="25" name="Obdĺžnik 24"/>
          <p:cNvSpPr/>
          <p:nvPr/>
        </p:nvSpPr>
        <p:spPr>
          <a:xfrm>
            <a:off x="5206702" y="477582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Chlad.</a:t>
            </a:r>
            <a:endParaRPr lang="sk-SK" dirty="0"/>
          </a:p>
        </p:txBody>
      </p:sp>
      <p:sp>
        <p:nvSpPr>
          <p:cNvPr id="26" name="Obdĺžnik 25"/>
          <p:cNvSpPr/>
          <p:nvPr/>
        </p:nvSpPr>
        <p:spPr>
          <a:xfrm>
            <a:off x="5212468" y="4390747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Horúčava.</a:t>
            </a:r>
            <a:endParaRPr lang="sk-SK" dirty="0"/>
          </a:p>
        </p:txBody>
      </p:sp>
      <p:sp>
        <p:nvSpPr>
          <p:cNvPr id="35" name="Ovál 34"/>
          <p:cNvSpPr/>
          <p:nvPr/>
        </p:nvSpPr>
        <p:spPr>
          <a:xfrm>
            <a:off x="4879989" y="1086345"/>
            <a:ext cx="166049" cy="16604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6" name="Ovál 35"/>
          <p:cNvSpPr/>
          <p:nvPr/>
        </p:nvSpPr>
        <p:spPr>
          <a:xfrm>
            <a:off x="4879989" y="1513522"/>
            <a:ext cx="166049" cy="16604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7" name="Ovál 36"/>
          <p:cNvSpPr/>
          <p:nvPr/>
        </p:nvSpPr>
        <p:spPr>
          <a:xfrm>
            <a:off x="4866340" y="1877259"/>
            <a:ext cx="166049" cy="166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8" name="Ovál 37"/>
          <p:cNvSpPr/>
          <p:nvPr/>
        </p:nvSpPr>
        <p:spPr>
          <a:xfrm>
            <a:off x="4860032" y="2222993"/>
            <a:ext cx="166049" cy="16604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9" name="Ovál 38"/>
          <p:cNvSpPr/>
          <p:nvPr/>
        </p:nvSpPr>
        <p:spPr>
          <a:xfrm>
            <a:off x="4860032" y="2598908"/>
            <a:ext cx="166049" cy="16604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0" name="Ovál 39"/>
          <p:cNvSpPr/>
          <p:nvPr/>
        </p:nvSpPr>
        <p:spPr>
          <a:xfrm>
            <a:off x="4866340" y="2968240"/>
            <a:ext cx="166049" cy="16604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b="1" dirty="0"/>
          </a:p>
        </p:txBody>
      </p:sp>
      <p:sp>
        <p:nvSpPr>
          <p:cNvPr id="41" name="Ovál 40"/>
          <p:cNvSpPr/>
          <p:nvPr/>
        </p:nvSpPr>
        <p:spPr>
          <a:xfrm>
            <a:off x="4860032" y="3337572"/>
            <a:ext cx="166049" cy="16604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2" name="Ovál 41"/>
          <p:cNvSpPr/>
          <p:nvPr/>
        </p:nvSpPr>
        <p:spPr>
          <a:xfrm>
            <a:off x="4860032" y="3757557"/>
            <a:ext cx="166049" cy="166049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3" name="Ovál 42"/>
          <p:cNvSpPr/>
          <p:nvPr/>
        </p:nvSpPr>
        <p:spPr>
          <a:xfrm>
            <a:off x="4860032" y="4127639"/>
            <a:ext cx="166049" cy="166049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4" name="Ovál 43"/>
          <p:cNvSpPr/>
          <p:nvPr/>
        </p:nvSpPr>
        <p:spPr>
          <a:xfrm>
            <a:off x="4860894" y="4499237"/>
            <a:ext cx="166049" cy="166049"/>
          </a:xfrm>
          <a:prstGeom prst="ellipse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Ovál 44"/>
          <p:cNvSpPr/>
          <p:nvPr/>
        </p:nvSpPr>
        <p:spPr>
          <a:xfrm>
            <a:off x="4860894" y="4905598"/>
            <a:ext cx="166049" cy="166049"/>
          </a:xfrm>
          <a:prstGeom prst="ellips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6" name="Ovál 45"/>
          <p:cNvSpPr/>
          <p:nvPr/>
        </p:nvSpPr>
        <p:spPr>
          <a:xfrm>
            <a:off x="2671331" y="2226282"/>
            <a:ext cx="166049" cy="16604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7" name="Ovál 46"/>
          <p:cNvSpPr/>
          <p:nvPr/>
        </p:nvSpPr>
        <p:spPr>
          <a:xfrm>
            <a:off x="3779912" y="2595614"/>
            <a:ext cx="166049" cy="16604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9" name="Ovál 48"/>
          <p:cNvSpPr/>
          <p:nvPr/>
        </p:nvSpPr>
        <p:spPr>
          <a:xfrm>
            <a:off x="2139863" y="3325744"/>
            <a:ext cx="166049" cy="16604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0" name="Ovál 49"/>
          <p:cNvSpPr/>
          <p:nvPr/>
        </p:nvSpPr>
        <p:spPr>
          <a:xfrm>
            <a:off x="2459381" y="2968239"/>
            <a:ext cx="166049" cy="1660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1" name="Ovál 50"/>
          <p:cNvSpPr/>
          <p:nvPr/>
        </p:nvSpPr>
        <p:spPr>
          <a:xfrm>
            <a:off x="3187691" y="1003320"/>
            <a:ext cx="166049" cy="16604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2" name="Ovál 51"/>
          <p:cNvSpPr/>
          <p:nvPr/>
        </p:nvSpPr>
        <p:spPr>
          <a:xfrm>
            <a:off x="2650227" y="1434717"/>
            <a:ext cx="166049" cy="16604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b="1" dirty="0"/>
          </a:p>
        </p:txBody>
      </p:sp>
      <p:sp>
        <p:nvSpPr>
          <p:cNvPr id="53" name="Ovál 52"/>
          <p:cNvSpPr/>
          <p:nvPr/>
        </p:nvSpPr>
        <p:spPr>
          <a:xfrm>
            <a:off x="3317638" y="1794234"/>
            <a:ext cx="166049" cy="16604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4" name="Ovál 53"/>
          <p:cNvSpPr/>
          <p:nvPr/>
        </p:nvSpPr>
        <p:spPr>
          <a:xfrm>
            <a:off x="1552093" y="5145157"/>
            <a:ext cx="166049" cy="166049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5" name="Ovál 54"/>
          <p:cNvSpPr/>
          <p:nvPr/>
        </p:nvSpPr>
        <p:spPr>
          <a:xfrm>
            <a:off x="1640269" y="4665286"/>
            <a:ext cx="166049" cy="166049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6" name="Ovál 55"/>
          <p:cNvSpPr/>
          <p:nvPr/>
        </p:nvSpPr>
        <p:spPr>
          <a:xfrm>
            <a:off x="1723293" y="4202828"/>
            <a:ext cx="166049" cy="166049"/>
          </a:xfrm>
          <a:prstGeom prst="ellipse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7" name="Ovál 56"/>
          <p:cNvSpPr/>
          <p:nvPr/>
        </p:nvSpPr>
        <p:spPr>
          <a:xfrm>
            <a:off x="1606302" y="3810458"/>
            <a:ext cx="166049" cy="166049"/>
          </a:xfrm>
          <a:prstGeom prst="ellips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8" name="Usmiata tvár 57"/>
          <p:cNvSpPr/>
          <p:nvPr/>
        </p:nvSpPr>
        <p:spPr>
          <a:xfrm>
            <a:off x="7452320" y="5661248"/>
            <a:ext cx="720080" cy="64807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1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die</a:t>
            </a:r>
            <a:r>
              <a:rPr lang="sk-SK" dirty="0"/>
              <a:t> </a:t>
            </a:r>
            <a:r>
              <a:rPr lang="sk-SK" dirty="0" err="1"/>
              <a:t>Wettervorhersage</a:t>
            </a:r>
            <a:endParaRPr 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18</a:t>
            </a:fld>
            <a:endParaRPr lang="sk-SK"/>
          </a:p>
        </p:txBody>
      </p:sp>
      <p:sp>
        <p:nvSpPr>
          <p:cNvPr id="4" name="Obdĺžnik 3"/>
          <p:cNvSpPr/>
          <p:nvPr/>
        </p:nvSpPr>
        <p:spPr>
          <a:xfrm>
            <a:off x="395536" y="1556792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err="1"/>
              <a:t>Wie</a:t>
            </a:r>
            <a:r>
              <a:rPr lang="sk-SK" sz="2400" dirty="0"/>
              <a:t> </a:t>
            </a:r>
            <a:r>
              <a:rPr lang="sk-SK" sz="2400" dirty="0" err="1"/>
              <a:t>ist</a:t>
            </a:r>
            <a:r>
              <a:rPr lang="sk-SK" sz="2400" dirty="0"/>
              <a:t> </a:t>
            </a:r>
            <a:r>
              <a:rPr lang="sk-SK" sz="2400" dirty="0" err="1"/>
              <a:t>das</a:t>
            </a:r>
            <a:r>
              <a:rPr lang="sk-SK" sz="2400" dirty="0"/>
              <a:t> </a:t>
            </a:r>
            <a:r>
              <a:rPr lang="sk-SK" sz="2400" dirty="0" err="1"/>
              <a:t>Wetter</a:t>
            </a:r>
            <a:r>
              <a:rPr lang="sk-SK" sz="2400" dirty="0"/>
              <a:t> </a:t>
            </a:r>
            <a:r>
              <a:rPr lang="sk-SK" sz="2400" dirty="0" err="1"/>
              <a:t>heute</a:t>
            </a:r>
            <a:r>
              <a:rPr lang="sk-SK" sz="24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err="1"/>
              <a:t>Wie</a:t>
            </a:r>
            <a:r>
              <a:rPr lang="sk-SK" sz="2400" dirty="0"/>
              <a:t> </a:t>
            </a:r>
            <a:r>
              <a:rPr lang="sk-SK" sz="2400" dirty="0" err="1"/>
              <a:t>wird</a:t>
            </a:r>
            <a:r>
              <a:rPr lang="sk-SK" sz="2400" dirty="0"/>
              <a:t> </a:t>
            </a:r>
            <a:r>
              <a:rPr lang="sk-SK" sz="2400" dirty="0" err="1"/>
              <a:t>das</a:t>
            </a:r>
            <a:r>
              <a:rPr lang="sk-SK" sz="2400" dirty="0"/>
              <a:t> </a:t>
            </a:r>
            <a:r>
              <a:rPr lang="sk-SK" sz="2400" dirty="0" err="1"/>
              <a:t>Wetter</a:t>
            </a:r>
            <a:r>
              <a:rPr lang="sk-SK" sz="2400" dirty="0"/>
              <a:t> am </a:t>
            </a:r>
            <a:r>
              <a:rPr lang="sk-SK" sz="2400" dirty="0" err="1"/>
              <a:t>Wochenende</a:t>
            </a:r>
            <a:r>
              <a:rPr lang="sk-SK" sz="24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err="1"/>
              <a:t>Wie</a:t>
            </a:r>
            <a:r>
              <a:rPr lang="sk-SK" sz="2400" dirty="0"/>
              <a:t> </a:t>
            </a:r>
            <a:r>
              <a:rPr lang="sk-SK" sz="2400" dirty="0" err="1"/>
              <a:t>ist</a:t>
            </a:r>
            <a:r>
              <a:rPr lang="sk-SK" sz="2400" dirty="0"/>
              <a:t> </a:t>
            </a:r>
            <a:r>
              <a:rPr lang="sk-SK" sz="2400" dirty="0" err="1"/>
              <a:t>das</a:t>
            </a:r>
            <a:r>
              <a:rPr lang="sk-SK" sz="2400" dirty="0"/>
              <a:t> </a:t>
            </a:r>
            <a:r>
              <a:rPr lang="sk-SK" sz="2400" dirty="0" err="1"/>
              <a:t>Wetter</a:t>
            </a:r>
            <a:r>
              <a:rPr lang="sk-SK" sz="2400" dirty="0"/>
              <a:t> nach </a:t>
            </a:r>
            <a:r>
              <a:rPr lang="sk-SK" sz="2400" dirty="0" err="1"/>
              <a:t>dem</a:t>
            </a:r>
            <a:r>
              <a:rPr lang="sk-SK" sz="2400" dirty="0"/>
              <a:t> </a:t>
            </a:r>
            <a:r>
              <a:rPr lang="sk-SK" sz="2400" dirty="0" err="1" smtClean="0"/>
              <a:t>Bild</a:t>
            </a:r>
            <a:r>
              <a:rPr lang="sk-SK" sz="2400" dirty="0" smtClean="0"/>
              <a:t>?</a:t>
            </a:r>
            <a:endParaRPr lang="sk-SK" sz="2400" dirty="0"/>
          </a:p>
        </p:txBody>
      </p:sp>
      <p:pic>
        <p:nvPicPr>
          <p:cNvPr id="5" name="Picture 2" descr="C:\Users\skola\Desktop\nemčina prezentácie\das Klima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718051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9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Video</a:t>
            </a:r>
            <a:endParaRPr 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19</a:t>
            </a:fld>
            <a:endParaRPr lang="sk-SK"/>
          </a:p>
        </p:txBody>
      </p:sp>
      <p:pic>
        <p:nvPicPr>
          <p:cNvPr id="4" name="Claudia Kleinert 23.11.2010 ARD - Das Wetter im Ersten - Schneeschauer in Deutschland(720p_H.264-AAC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7" y="1484784"/>
            <a:ext cx="5957291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3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Klimazonen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2</a:t>
            </a:fld>
            <a:endParaRPr lang="sk-SK"/>
          </a:p>
        </p:txBody>
      </p:sp>
      <p:sp>
        <p:nvSpPr>
          <p:cNvPr id="5" name="Obdĺžnik 4"/>
          <p:cNvSpPr/>
          <p:nvPr/>
        </p:nvSpPr>
        <p:spPr>
          <a:xfrm>
            <a:off x="4854709" y="3141197"/>
            <a:ext cx="28083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>
                <a:solidFill>
                  <a:srgbClr val="FF0000"/>
                </a:solidFill>
              </a:rPr>
              <a:t>Klimatické pásma</a:t>
            </a:r>
            <a:r>
              <a:rPr lang="sk-SK" sz="2400" b="1" dirty="0" smtClean="0">
                <a:solidFill>
                  <a:srgbClr val="FF0000"/>
                </a:solidFill>
              </a:rPr>
              <a:t>:</a:t>
            </a:r>
            <a:endParaRPr lang="sk-SK" sz="2400" b="1" dirty="0">
              <a:solidFill>
                <a:srgbClr val="FF0000"/>
              </a:solidFill>
            </a:endParaRPr>
          </a:p>
          <a:p>
            <a:r>
              <a:rPr lang="sk-SK" sz="2400" dirty="0" smtClean="0"/>
              <a:t>subtropické,</a:t>
            </a:r>
            <a:endParaRPr lang="sk-SK" sz="2400" dirty="0"/>
          </a:p>
          <a:p>
            <a:r>
              <a:rPr lang="sk-SK" sz="2400" dirty="0" smtClean="0"/>
              <a:t>mierne,</a:t>
            </a:r>
          </a:p>
          <a:p>
            <a:r>
              <a:rPr lang="sk-SK" sz="2400" dirty="0"/>
              <a:t>tropické</a:t>
            </a:r>
            <a:r>
              <a:rPr lang="sk-SK" sz="2400" dirty="0" smtClean="0"/>
              <a:t>,</a:t>
            </a:r>
            <a:endParaRPr lang="sk-SK" sz="2400" dirty="0"/>
          </a:p>
          <a:p>
            <a:r>
              <a:rPr lang="sk-SK" sz="2400" dirty="0"/>
              <a:t>studené.</a:t>
            </a:r>
          </a:p>
        </p:txBody>
      </p:sp>
      <p:sp>
        <p:nvSpPr>
          <p:cNvPr id="15" name="Ovál 14"/>
          <p:cNvSpPr/>
          <p:nvPr/>
        </p:nvSpPr>
        <p:spPr>
          <a:xfrm>
            <a:off x="4333169" y="4437341"/>
            <a:ext cx="166049" cy="16604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Ovál 15"/>
          <p:cNvSpPr/>
          <p:nvPr/>
        </p:nvSpPr>
        <p:spPr>
          <a:xfrm>
            <a:off x="4328619" y="4819414"/>
            <a:ext cx="166049" cy="16604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Zástupný symbol obsahu 7"/>
          <p:cNvSpPr txBox="1">
            <a:spLocks/>
          </p:cNvSpPr>
          <p:nvPr/>
        </p:nvSpPr>
        <p:spPr>
          <a:xfrm>
            <a:off x="359935" y="3203157"/>
            <a:ext cx="3682752" cy="19811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itchFamily="34" charset="0"/>
              <a:buNone/>
            </a:pPr>
            <a:r>
              <a:rPr lang="sk-SK" b="1" dirty="0" smtClean="0"/>
              <a:t>Es </a:t>
            </a:r>
            <a:r>
              <a:rPr lang="sk-SK" b="1" dirty="0" err="1" smtClean="0"/>
              <a:t>gibt</a:t>
            </a:r>
            <a:r>
              <a:rPr lang="sk-SK" b="1" dirty="0" smtClean="0"/>
              <a:t> </a:t>
            </a:r>
            <a:r>
              <a:rPr lang="sk-SK" b="1" dirty="0" smtClean="0">
                <a:solidFill>
                  <a:srgbClr val="FF0000"/>
                </a:solidFill>
              </a:rPr>
              <a:t>4 </a:t>
            </a:r>
            <a:r>
              <a:rPr lang="sk-SK" b="1" dirty="0" err="1" smtClean="0">
                <a:solidFill>
                  <a:srgbClr val="FF0000"/>
                </a:solidFill>
              </a:rPr>
              <a:t>Klimazonen</a:t>
            </a:r>
            <a:r>
              <a:rPr lang="sk-SK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sk-SK" dirty="0" err="1" smtClean="0"/>
              <a:t>tropisch</a:t>
            </a:r>
            <a:r>
              <a:rPr lang="sk-SK" dirty="0" smtClean="0"/>
              <a:t>,</a:t>
            </a:r>
          </a:p>
          <a:p>
            <a:r>
              <a:rPr lang="sk-SK" dirty="0" err="1" smtClean="0"/>
              <a:t>subtropisch</a:t>
            </a:r>
            <a:r>
              <a:rPr lang="sk-SK" dirty="0" smtClean="0"/>
              <a:t>,</a:t>
            </a:r>
          </a:p>
          <a:p>
            <a:r>
              <a:rPr lang="sk-SK" dirty="0" err="1" smtClean="0"/>
              <a:t>gemässigt</a:t>
            </a:r>
            <a:r>
              <a:rPr lang="sk-SK" dirty="0" smtClean="0"/>
              <a:t>,</a:t>
            </a:r>
          </a:p>
          <a:p>
            <a:r>
              <a:rPr lang="sk-SK" dirty="0" err="1" smtClean="0"/>
              <a:t>kalt</a:t>
            </a:r>
            <a:r>
              <a:rPr lang="sk-SK" dirty="0" smtClean="0"/>
              <a:t>.</a:t>
            </a:r>
          </a:p>
          <a:p>
            <a:endParaRPr lang="sk-SK" dirty="0"/>
          </a:p>
        </p:txBody>
      </p:sp>
      <p:sp>
        <p:nvSpPr>
          <p:cNvPr id="23" name="Ovál 22">
            <a:hlinkClick r:id="rId2" action="ppaction://hlinksldjump"/>
          </p:cNvPr>
          <p:cNvSpPr/>
          <p:nvPr/>
        </p:nvSpPr>
        <p:spPr>
          <a:xfrm>
            <a:off x="4337719" y="3750653"/>
            <a:ext cx="166049" cy="16604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Ovál 23"/>
          <p:cNvSpPr/>
          <p:nvPr/>
        </p:nvSpPr>
        <p:spPr>
          <a:xfrm>
            <a:off x="4337719" y="4110693"/>
            <a:ext cx="166049" cy="166049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Ovál 24"/>
          <p:cNvSpPr/>
          <p:nvPr/>
        </p:nvSpPr>
        <p:spPr>
          <a:xfrm>
            <a:off x="2478445" y="4107980"/>
            <a:ext cx="166049" cy="16604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Ovál 25"/>
          <p:cNvSpPr/>
          <p:nvPr/>
        </p:nvSpPr>
        <p:spPr>
          <a:xfrm>
            <a:off x="2478444" y="4495620"/>
            <a:ext cx="166049" cy="166049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7" name="Ovál 26"/>
          <p:cNvSpPr/>
          <p:nvPr/>
        </p:nvSpPr>
        <p:spPr>
          <a:xfrm>
            <a:off x="2478443" y="3692515"/>
            <a:ext cx="166049" cy="16604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Ovál 27"/>
          <p:cNvSpPr/>
          <p:nvPr/>
        </p:nvSpPr>
        <p:spPr>
          <a:xfrm>
            <a:off x="2478445" y="4880748"/>
            <a:ext cx="166049" cy="16604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Zástupný symbol obsahu 28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32656"/>
          </a:xfrm>
        </p:spPr>
        <p:txBody>
          <a:bodyPr/>
          <a:lstStyle/>
          <a:p>
            <a:pPr marL="114300" indent="0">
              <a:buNone/>
            </a:pPr>
            <a:r>
              <a:rPr lang="sk-SK" i="1" dirty="0" err="1" smtClean="0"/>
              <a:t>Ordnen</a:t>
            </a:r>
            <a:r>
              <a:rPr lang="sk-SK" i="1" dirty="0" smtClean="0"/>
              <a:t> </a:t>
            </a:r>
            <a:r>
              <a:rPr lang="sk-SK" i="1" dirty="0" err="1" smtClean="0"/>
              <a:t>Sie</a:t>
            </a:r>
            <a:r>
              <a:rPr lang="sk-SK" i="1" dirty="0" smtClean="0"/>
              <a:t> </a:t>
            </a:r>
            <a:r>
              <a:rPr lang="sk-SK" i="1" dirty="0" err="1" smtClean="0"/>
              <a:t>zu</a:t>
            </a:r>
            <a:r>
              <a:rPr lang="sk-SK" dirty="0" smtClean="0"/>
              <a:t>:</a:t>
            </a:r>
            <a:endParaRPr lang="sk-SK" dirty="0"/>
          </a:p>
        </p:txBody>
      </p:sp>
      <p:sp>
        <p:nvSpPr>
          <p:cNvPr id="17" name="Zaoblený obdĺžnik 16"/>
          <p:cNvSpPr/>
          <p:nvPr/>
        </p:nvSpPr>
        <p:spPr>
          <a:xfrm>
            <a:off x="6215074" y="6000768"/>
            <a:ext cx="1928826" cy="500042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tx1"/>
                </a:solidFill>
              </a:rPr>
              <a:t>Vyhodnotiť</a:t>
            </a:r>
            <a:endParaRPr lang="sk-SK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41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kola\Desktop\nemčina prezentácie\das Klima\k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798010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20</a:t>
            </a:fld>
            <a:endParaRPr lang="sk-SK"/>
          </a:p>
        </p:txBody>
      </p:sp>
      <p:sp>
        <p:nvSpPr>
          <p:cNvPr id="4" name="Zástupný symbol obsahu 2"/>
          <p:cNvSpPr txBox="1">
            <a:spLocks/>
          </p:cNvSpPr>
          <p:nvPr/>
        </p:nvSpPr>
        <p:spPr>
          <a:xfrm>
            <a:off x="1259632" y="4149080"/>
            <a:ext cx="6813376" cy="1473344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sk-SK" sz="2800" dirty="0" err="1" smtClean="0">
                <a:solidFill>
                  <a:schemeClr val="bg1"/>
                </a:solidFill>
              </a:rPr>
              <a:t>Vielen</a:t>
            </a:r>
            <a:r>
              <a:rPr lang="sk-SK" sz="2800" dirty="0" smtClean="0">
                <a:solidFill>
                  <a:schemeClr val="bg1"/>
                </a:solidFill>
              </a:rPr>
              <a:t> </a:t>
            </a:r>
            <a:r>
              <a:rPr lang="sk-SK" sz="2800" dirty="0" err="1" smtClean="0">
                <a:solidFill>
                  <a:schemeClr val="bg1"/>
                </a:solidFill>
              </a:rPr>
              <a:t>Dank</a:t>
            </a:r>
            <a:r>
              <a:rPr lang="sk-SK" sz="2800" dirty="0" smtClean="0">
                <a:solidFill>
                  <a:schemeClr val="bg1"/>
                </a:solidFill>
              </a:rPr>
              <a:t> </a:t>
            </a:r>
            <a:r>
              <a:rPr lang="sk-SK" sz="2800" dirty="0" err="1" smtClean="0">
                <a:solidFill>
                  <a:schemeClr val="bg1"/>
                </a:solidFill>
              </a:rPr>
              <a:t>für</a:t>
            </a:r>
            <a:r>
              <a:rPr lang="sk-SK" sz="2800" dirty="0" smtClean="0">
                <a:solidFill>
                  <a:schemeClr val="bg1"/>
                </a:solidFill>
              </a:rPr>
              <a:t> </a:t>
            </a:r>
            <a:r>
              <a:rPr lang="sk-SK" sz="2800" dirty="0" err="1" smtClean="0">
                <a:solidFill>
                  <a:schemeClr val="bg1"/>
                </a:solidFill>
              </a:rPr>
              <a:t>Ihre</a:t>
            </a:r>
            <a:r>
              <a:rPr lang="sk-SK" sz="2800" dirty="0" smtClean="0">
                <a:solidFill>
                  <a:schemeClr val="bg1"/>
                </a:solidFill>
              </a:rPr>
              <a:t> </a:t>
            </a:r>
            <a:r>
              <a:rPr lang="sk-SK" sz="2800" dirty="0" err="1" smtClean="0">
                <a:solidFill>
                  <a:schemeClr val="bg1"/>
                </a:solidFill>
              </a:rPr>
              <a:t>Aufmerksamkeit</a:t>
            </a:r>
            <a:r>
              <a:rPr lang="sk-SK" sz="2800" dirty="0" smtClean="0"/>
              <a:t>.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380984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3</a:t>
            </a:fld>
            <a:endParaRPr lang="sk-SK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56992"/>
            <a:ext cx="4680520" cy="278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ál 5"/>
          <p:cNvSpPr/>
          <p:nvPr/>
        </p:nvSpPr>
        <p:spPr>
          <a:xfrm>
            <a:off x="2882038" y="1986127"/>
            <a:ext cx="166049" cy="16604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vál 6"/>
          <p:cNvSpPr/>
          <p:nvPr/>
        </p:nvSpPr>
        <p:spPr>
          <a:xfrm>
            <a:off x="2882037" y="2373767"/>
            <a:ext cx="166049" cy="166049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ál 7"/>
          <p:cNvSpPr/>
          <p:nvPr/>
        </p:nvSpPr>
        <p:spPr>
          <a:xfrm>
            <a:off x="2882036" y="1570662"/>
            <a:ext cx="166049" cy="16604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vál 8"/>
          <p:cNvSpPr/>
          <p:nvPr/>
        </p:nvSpPr>
        <p:spPr>
          <a:xfrm>
            <a:off x="2882038" y="2758895"/>
            <a:ext cx="166049" cy="16604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683568" y="141277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2400" dirty="0" err="1"/>
              <a:t>warm</a:t>
            </a:r>
            <a:r>
              <a:rPr lang="sk-SK" sz="2400" dirty="0"/>
              <a:t>, </a:t>
            </a:r>
            <a:r>
              <a:rPr lang="sk-SK" sz="2400" dirty="0" err="1"/>
              <a:t>heiter</a:t>
            </a:r>
            <a:endParaRPr lang="sk-SK" sz="2400" dirty="0"/>
          </a:p>
          <a:p>
            <a:r>
              <a:rPr lang="sk-SK" sz="2400" dirty="0" err="1"/>
              <a:t>Warm</a:t>
            </a:r>
            <a:r>
              <a:rPr lang="sk-SK" sz="2400" dirty="0"/>
              <a:t>, </a:t>
            </a:r>
            <a:r>
              <a:rPr lang="sk-SK" sz="2400" dirty="0" err="1"/>
              <a:t>feucht</a:t>
            </a:r>
            <a:endParaRPr lang="sk-SK" sz="2400" dirty="0"/>
          </a:p>
          <a:p>
            <a:r>
              <a:rPr lang="sk-SK" sz="2400" dirty="0" err="1"/>
              <a:t>wechselhaft</a:t>
            </a:r>
            <a:endParaRPr lang="sk-SK" sz="2400" dirty="0"/>
          </a:p>
          <a:p>
            <a:r>
              <a:rPr lang="sk-SK" sz="2400" dirty="0" err="1"/>
              <a:t>kalt</a:t>
            </a:r>
            <a:endParaRPr lang="sk-SK" sz="2400" dirty="0"/>
          </a:p>
        </p:txBody>
      </p:sp>
      <p:sp>
        <p:nvSpPr>
          <p:cNvPr id="11" name="Zástupný symbol obsahu 28"/>
          <p:cNvSpPr txBox="1">
            <a:spLocks/>
          </p:cNvSpPr>
          <p:nvPr/>
        </p:nvSpPr>
        <p:spPr>
          <a:xfrm>
            <a:off x="457200" y="620688"/>
            <a:ext cx="7620000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itchFamily="34" charset="0"/>
              <a:buNone/>
            </a:pPr>
            <a:r>
              <a:rPr lang="sk-SK" i="1" dirty="0" err="1" smtClean="0"/>
              <a:t>Ordnen</a:t>
            </a:r>
            <a:r>
              <a:rPr lang="sk-SK" i="1" dirty="0" smtClean="0"/>
              <a:t> </a:t>
            </a:r>
            <a:r>
              <a:rPr lang="sk-SK" i="1" dirty="0" err="1" smtClean="0"/>
              <a:t>Sie</a:t>
            </a:r>
            <a:r>
              <a:rPr lang="sk-SK" i="1" dirty="0" smtClean="0"/>
              <a:t> </a:t>
            </a:r>
            <a:r>
              <a:rPr lang="sk-SK" i="1" dirty="0" err="1" smtClean="0"/>
              <a:t>zu</a:t>
            </a:r>
            <a:r>
              <a:rPr lang="sk-SK" dirty="0" smtClean="0"/>
              <a:t>:</a:t>
            </a:r>
            <a:endParaRPr lang="sk-SK" dirty="0"/>
          </a:p>
        </p:txBody>
      </p:sp>
      <p:sp>
        <p:nvSpPr>
          <p:cNvPr id="12" name="Obdĺžnik 11"/>
          <p:cNvSpPr/>
          <p:nvPr/>
        </p:nvSpPr>
        <p:spPr>
          <a:xfrm>
            <a:off x="4295675" y="141975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2400" dirty="0" err="1"/>
              <a:t>tropische</a:t>
            </a:r>
            <a:r>
              <a:rPr lang="sk-SK" sz="2400" dirty="0"/>
              <a:t> </a:t>
            </a:r>
            <a:r>
              <a:rPr lang="sk-SK" sz="2400" dirty="0" err="1" smtClean="0"/>
              <a:t>Klimazone</a:t>
            </a:r>
            <a:endParaRPr lang="sk-SK" sz="2400" dirty="0" smtClean="0"/>
          </a:p>
          <a:p>
            <a:r>
              <a:rPr lang="sk-SK" sz="2400" dirty="0" err="1" smtClean="0"/>
              <a:t>gemässigte</a:t>
            </a:r>
            <a:r>
              <a:rPr lang="sk-SK" sz="2400" dirty="0" smtClean="0"/>
              <a:t> </a:t>
            </a:r>
            <a:r>
              <a:rPr lang="sk-SK" sz="2400" dirty="0" err="1"/>
              <a:t>Klimazone</a:t>
            </a:r>
            <a:endParaRPr lang="sk-SK" sz="2400" dirty="0"/>
          </a:p>
          <a:p>
            <a:r>
              <a:rPr lang="sk-SK" sz="2400" dirty="0" err="1"/>
              <a:t>kalte</a:t>
            </a:r>
            <a:r>
              <a:rPr lang="sk-SK" sz="2400" dirty="0"/>
              <a:t> </a:t>
            </a:r>
            <a:r>
              <a:rPr lang="sk-SK" sz="2400" dirty="0" err="1" smtClean="0"/>
              <a:t>Klimazone</a:t>
            </a:r>
            <a:endParaRPr lang="sk-SK" sz="2400" dirty="0"/>
          </a:p>
          <a:p>
            <a:r>
              <a:rPr lang="sk-SK" sz="2400" dirty="0" err="1"/>
              <a:t>subtropische</a:t>
            </a:r>
            <a:r>
              <a:rPr lang="sk-SK" sz="2400" dirty="0"/>
              <a:t> </a:t>
            </a:r>
            <a:r>
              <a:rPr lang="sk-SK" sz="2400" dirty="0" err="1" smtClean="0"/>
              <a:t>Klimazone</a:t>
            </a:r>
            <a:endParaRPr lang="sk-SK" sz="2400" dirty="0"/>
          </a:p>
        </p:txBody>
      </p:sp>
      <p:sp>
        <p:nvSpPr>
          <p:cNvPr id="13" name="Ovál 12"/>
          <p:cNvSpPr/>
          <p:nvPr/>
        </p:nvSpPr>
        <p:spPr>
          <a:xfrm>
            <a:off x="4079627" y="2688791"/>
            <a:ext cx="166049" cy="16604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vál 13"/>
          <p:cNvSpPr/>
          <p:nvPr/>
        </p:nvSpPr>
        <p:spPr>
          <a:xfrm>
            <a:off x="4101150" y="1916832"/>
            <a:ext cx="166049" cy="166049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Ovál 14"/>
          <p:cNvSpPr/>
          <p:nvPr/>
        </p:nvSpPr>
        <p:spPr>
          <a:xfrm>
            <a:off x="4079627" y="2291294"/>
            <a:ext cx="166049" cy="16604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Ovál 15"/>
          <p:cNvSpPr/>
          <p:nvPr/>
        </p:nvSpPr>
        <p:spPr>
          <a:xfrm>
            <a:off x="4101149" y="1563946"/>
            <a:ext cx="166049" cy="16604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Zaoblený obdĺžnik 16"/>
          <p:cNvSpPr/>
          <p:nvPr/>
        </p:nvSpPr>
        <p:spPr>
          <a:xfrm>
            <a:off x="6000760" y="6072206"/>
            <a:ext cx="1928826" cy="500042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b="1" dirty="0" smtClean="0">
                <a:solidFill>
                  <a:schemeClr val="tx1"/>
                </a:solidFill>
              </a:rPr>
              <a:t>Vyhodnotiť</a:t>
            </a:r>
            <a:endParaRPr lang="sk-SK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6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400" i="1" dirty="0" err="1"/>
              <a:t>Wie</a:t>
            </a:r>
            <a:r>
              <a:rPr lang="sk-SK" sz="2400" i="1" dirty="0"/>
              <a:t> </a:t>
            </a:r>
            <a:r>
              <a:rPr lang="sk-SK" sz="2400" i="1" dirty="0" err="1"/>
              <a:t>heissen</a:t>
            </a:r>
            <a:r>
              <a:rPr lang="sk-SK" sz="2400" i="1" dirty="0"/>
              <a:t> </a:t>
            </a:r>
            <a:r>
              <a:rPr lang="sk-SK" sz="2400" i="1" dirty="0" err="1"/>
              <a:t>die</a:t>
            </a:r>
            <a:r>
              <a:rPr lang="sk-SK" sz="2400" i="1" dirty="0"/>
              <a:t> </a:t>
            </a:r>
            <a:r>
              <a:rPr lang="sk-SK" sz="2400" i="1" dirty="0" err="1"/>
              <a:t>Jahreszeiten</a:t>
            </a:r>
            <a:r>
              <a:rPr lang="sk-SK" sz="2400" i="1" dirty="0"/>
              <a:t>?</a:t>
            </a:r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4</a:t>
            </a:fld>
            <a:endParaRPr lang="sk-SK"/>
          </a:p>
        </p:txBody>
      </p:sp>
      <p:sp>
        <p:nvSpPr>
          <p:cNvPr id="4" name="Zaoblený obdĺžnik 3">
            <a:hlinkClick r:id="rId2" action="ppaction://hlinksldjump"/>
          </p:cNvPr>
          <p:cNvSpPr/>
          <p:nvPr/>
        </p:nvSpPr>
        <p:spPr>
          <a:xfrm>
            <a:off x="1019957" y="4112198"/>
            <a:ext cx="2160240" cy="720080"/>
          </a:xfrm>
          <a:prstGeom prst="roundRect">
            <a:avLst/>
          </a:prstGeom>
        </p:spPr>
        <p:style>
          <a:lnRef idx="1">
            <a:schemeClr val="dk1"/>
          </a:lnRef>
          <a:fillRef idx="1002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smtClean="0"/>
              <a:t>jeseň</a:t>
            </a:r>
            <a:endParaRPr lang="sk-SK" sz="2000" dirty="0">
              <a:solidFill>
                <a:schemeClr val="tx1"/>
              </a:solidFill>
            </a:endParaRPr>
          </a:p>
        </p:txBody>
      </p:sp>
      <p:sp>
        <p:nvSpPr>
          <p:cNvPr id="5" name="Zaoblený obdĺžnik 4">
            <a:hlinkClick r:id="rId3" action="ppaction://hlinksldjump"/>
          </p:cNvPr>
          <p:cNvSpPr/>
          <p:nvPr/>
        </p:nvSpPr>
        <p:spPr>
          <a:xfrm>
            <a:off x="1043608" y="1979534"/>
            <a:ext cx="2160240" cy="720080"/>
          </a:xfrm>
          <a:prstGeom prst="roundRect">
            <a:avLst/>
          </a:prstGeom>
        </p:spPr>
        <p:style>
          <a:lnRef idx="1">
            <a:schemeClr val="dk1"/>
          </a:lnRef>
          <a:fillRef idx="1002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smtClean="0"/>
              <a:t>jar</a:t>
            </a:r>
            <a:endParaRPr lang="sk-SK" sz="2000" dirty="0">
              <a:solidFill>
                <a:schemeClr val="tx1"/>
              </a:solidFill>
            </a:endParaRPr>
          </a:p>
        </p:txBody>
      </p:sp>
      <p:sp>
        <p:nvSpPr>
          <p:cNvPr id="6" name="Zaoblený obdĺžnik 5">
            <a:hlinkClick r:id="rId4" action="ppaction://hlinksldjump"/>
          </p:cNvPr>
          <p:cNvSpPr/>
          <p:nvPr/>
        </p:nvSpPr>
        <p:spPr>
          <a:xfrm>
            <a:off x="5270082" y="4112198"/>
            <a:ext cx="2160240" cy="720080"/>
          </a:xfrm>
          <a:prstGeom prst="roundRect">
            <a:avLst/>
          </a:prstGeom>
        </p:spPr>
        <p:style>
          <a:lnRef idx="1">
            <a:schemeClr val="dk1"/>
          </a:lnRef>
          <a:fillRef idx="1002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smtClean="0"/>
              <a:t>zima</a:t>
            </a:r>
            <a:endParaRPr lang="sk-SK" sz="2000" dirty="0">
              <a:solidFill>
                <a:schemeClr val="tx1"/>
              </a:solidFill>
            </a:endParaRPr>
          </a:p>
        </p:txBody>
      </p:sp>
      <p:sp>
        <p:nvSpPr>
          <p:cNvPr id="7" name="Zaoblený obdĺžnik 6">
            <a:hlinkClick r:id="rId5" action="ppaction://hlinksldjump"/>
          </p:cNvPr>
          <p:cNvSpPr/>
          <p:nvPr/>
        </p:nvSpPr>
        <p:spPr>
          <a:xfrm>
            <a:off x="5249269" y="1979534"/>
            <a:ext cx="2160240" cy="720080"/>
          </a:xfrm>
          <a:prstGeom prst="roundRect">
            <a:avLst/>
          </a:prstGeom>
        </p:spPr>
        <p:style>
          <a:lnRef idx="1">
            <a:schemeClr val="dk1"/>
          </a:lnRef>
          <a:fillRef idx="1002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dirty="0" smtClean="0"/>
              <a:t>leto</a:t>
            </a:r>
            <a:endParaRPr lang="sk-S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6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Príklad 1</a:t>
            </a:r>
            <a:endParaRPr 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5</a:t>
            </a:fld>
            <a:endParaRPr lang="sk-SK"/>
          </a:p>
        </p:txBody>
      </p:sp>
      <p:sp>
        <p:nvSpPr>
          <p:cNvPr id="4" name="Zaoblený obdĺžnik 3">
            <a:hlinkClick r:id="rId2" action="ppaction://hlinksldjump"/>
          </p:cNvPr>
          <p:cNvSpPr/>
          <p:nvPr/>
        </p:nvSpPr>
        <p:spPr>
          <a:xfrm>
            <a:off x="2051720" y="6214416"/>
            <a:ext cx="1440160" cy="57606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rgbClr val="FFFF00"/>
                </a:solidFill>
              </a:rPr>
              <a:t>Späť</a:t>
            </a:r>
            <a:endParaRPr lang="sk-SK" dirty="0">
              <a:solidFill>
                <a:srgbClr val="FFFF00"/>
              </a:solidFill>
            </a:endParaRPr>
          </a:p>
        </p:txBody>
      </p:sp>
      <p:pic>
        <p:nvPicPr>
          <p:cNvPr id="5" name="Picture 2" descr="C:\Users\skola\Desktop\nemčina prezentácie\das Klima\j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7"/>
            <a:ext cx="7272808" cy="490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/>
          <p:cNvSpPr/>
          <p:nvPr/>
        </p:nvSpPr>
        <p:spPr>
          <a:xfrm>
            <a:off x="5857884" y="785794"/>
            <a:ext cx="19864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2800" b="1" dirty="0"/>
              <a:t>der </a:t>
            </a:r>
            <a:r>
              <a:rPr lang="sk-SK" sz="2800" b="1" dirty="0" err="1"/>
              <a:t>Fr</a:t>
            </a:r>
            <a:r>
              <a:rPr lang="sk-SK" sz="2800" b="1" dirty="0" err="1">
                <a:latin typeface="Vrinda"/>
                <a:cs typeface="Vrinda"/>
              </a:rPr>
              <a:t>ühling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val="11223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Príklad 2</a:t>
            </a:r>
            <a:endParaRPr 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6</a:t>
            </a:fld>
            <a:endParaRPr lang="sk-SK"/>
          </a:p>
        </p:txBody>
      </p:sp>
      <p:sp>
        <p:nvSpPr>
          <p:cNvPr id="4" name="Zaoblený obdĺžnik 3">
            <a:hlinkClick r:id="rId2" action="ppaction://hlinksldjump"/>
          </p:cNvPr>
          <p:cNvSpPr/>
          <p:nvPr/>
        </p:nvSpPr>
        <p:spPr>
          <a:xfrm>
            <a:off x="2051720" y="6214416"/>
            <a:ext cx="1440160" cy="57606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rgbClr val="FFFF00"/>
                </a:solidFill>
              </a:rPr>
              <a:t>Späť</a:t>
            </a:r>
            <a:endParaRPr lang="sk-SK" dirty="0">
              <a:solidFill>
                <a:srgbClr val="FFFF00"/>
              </a:solidFill>
            </a:endParaRPr>
          </a:p>
        </p:txBody>
      </p:sp>
      <p:pic>
        <p:nvPicPr>
          <p:cNvPr id="7" name="Picture 5" descr="C:\Users\skola\Desktop\nemčina prezentácie\das Klima\le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462878" cy="50405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ĺžnik 7"/>
          <p:cNvSpPr/>
          <p:nvPr/>
        </p:nvSpPr>
        <p:spPr>
          <a:xfrm>
            <a:off x="6072198" y="500042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2800" b="1" dirty="0">
                <a:latin typeface="Vrinda"/>
                <a:cs typeface="Vrinda"/>
              </a:rPr>
              <a:t>der</a:t>
            </a:r>
            <a:r>
              <a:rPr lang="sk-SK" b="1" dirty="0"/>
              <a:t> </a:t>
            </a:r>
            <a:r>
              <a:rPr lang="sk-SK" sz="2800" b="1" dirty="0" err="1">
                <a:latin typeface="Vrinda"/>
                <a:cs typeface="Vrinda"/>
              </a:rPr>
              <a:t>Sommer</a:t>
            </a:r>
            <a:endParaRPr lang="sk-SK" sz="2800" b="1" dirty="0">
              <a:latin typeface="Vrinda"/>
              <a:cs typeface="Vrinda"/>
            </a:endParaRPr>
          </a:p>
        </p:txBody>
      </p:sp>
    </p:spTree>
    <p:extLst>
      <p:ext uri="{BB962C8B-B14F-4D97-AF65-F5344CB8AC3E}">
        <p14:creationId xmlns:p14="http://schemas.microsoft.com/office/powerpoint/2010/main" val="390354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skola\Desktop\nemčina prezentácie\das Klima\jes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25" y="404664"/>
            <a:ext cx="752483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7</a:t>
            </a:fld>
            <a:endParaRPr lang="sk-SK"/>
          </a:p>
        </p:txBody>
      </p:sp>
      <p:sp>
        <p:nvSpPr>
          <p:cNvPr id="4" name="Zaoblený obdĺžnik 3">
            <a:hlinkClick r:id="rId3" action="ppaction://hlinksldjump"/>
          </p:cNvPr>
          <p:cNvSpPr/>
          <p:nvPr/>
        </p:nvSpPr>
        <p:spPr>
          <a:xfrm>
            <a:off x="2051720" y="6214416"/>
            <a:ext cx="1440160" cy="57606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rgbClr val="FFFF00"/>
                </a:solidFill>
              </a:rPr>
              <a:t>Späť</a:t>
            </a:r>
            <a:endParaRPr lang="sk-SK" dirty="0">
              <a:solidFill>
                <a:srgbClr val="FFFF00"/>
              </a:solidFill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6215074" y="642918"/>
            <a:ext cx="1787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2800" b="1" dirty="0">
                <a:latin typeface="Vrinda"/>
                <a:cs typeface="Vrinda"/>
              </a:rPr>
              <a:t>der</a:t>
            </a:r>
            <a:r>
              <a:rPr lang="sk-SK" b="1" dirty="0"/>
              <a:t> </a:t>
            </a:r>
            <a:r>
              <a:rPr lang="sk-SK" sz="2800" b="1" dirty="0" err="1">
                <a:latin typeface="Vrinda"/>
                <a:cs typeface="Vrinda"/>
              </a:rPr>
              <a:t>Herbst</a:t>
            </a:r>
            <a:r>
              <a:rPr lang="sk-SK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173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Príklad 4</a:t>
            </a:r>
            <a:endParaRPr 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8</a:t>
            </a:fld>
            <a:endParaRPr lang="sk-SK"/>
          </a:p>
        </p:txBody>
      </p:sp>
      <p:sp>
        <p:nvSpPr>
          <p:cNvPr id="4" name="Zaoblený obdĺžnik 3">
            <a:hlinkClick r:id="rId2" action="ppaction://hlinksldjump"/>
          </p:cNvPr>
          <p:cNvSpPr/>
          <p:nvPr/>
        </p:nvSpPr>
        <p:spPr>
          <a:xfrm>
            <a:off x="2051720" y="6214416"/>
            <a:ext cx="1440160" cy="57606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rgbClr val="FFFF00"/>
                </a:solidFill>
              </a:rPr>
              <a:t>Späť</a:t>
            </a:r>
            <a:endParaRPr lang="sk-SK" dirty="0">
              <a:solidFill>
                <a:srgbClr val="FFFF00"/>
              </a:solidFill>
            </a:endParaRPr>
          </a:p>
        </p:txBody>
      </p:sp>
      <p:pic>
        <p:nvPicPr>
          <p:cNvPr id="3074" name="Picture 2" descr="C:\Users\skola\Desktop\nemčina prezentácie\das Klima\zi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45971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6357950" y="785794"/>
            <a:ext cx="1726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2800" b="1" dirty="0">
                <a:latin typeface="Vrinda"/>
                <a:cs typeface="Vrinda"/>
              </a:rPr>
              <a:t>der</a:t>
            </a:r>
            <a:r>
              <a:rPr lang="sk-SK" b="1" dirty="0"/>
              <a:t> </a:t>
            </a:r>
            <a:r>
              <a:rPr lang="sk-SK" sz="2800" b="1" dirty="0" err="1">
                <a:latin typeface="Vrinda"/>
                <a:cs typeface="Vrinda"/>
              </a:rPr>
              <a:t>Winter</a:t>
            </a:r>
            <a:endParaRPr lang="sk-SK" sz="2800" b="1" dirty="0">
              <a:latin typeface="Vrinda"/>
              <a:cs typeface="Vrinda"/>
            </a:endParaRPr>
          </a:p>
        </p:txBody>
      </p:sp>
    </p:spTree>
    <p:extLst>
      <p:ext uri="{BB962C8B-B14F-4D97-AF65-F5344CB8AC3E}">
        <p14:creationId xmlns:p14="http://schemas.microsoft.com/office/powerpoint/2010/main" val="108743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400" i="1" dirty="0" err="1"/>
              <a:t>Ergänzen</a:t>
            </a:r>
            <a:r>
              <a:rPr lang="sk-SK" sz="2400" i="1" dirty="0"/>
              <a:t> </a:t>
            </a:r>
            <a:r>
              <a:rPr lang="sk-SK" sz="2400" i="1" dirty="0" err="1"/>
              <a:t>Sie</a:t>
            </a:r>
            <a:r>
              <a:rPr lang="sk-SK" sz="2400" i="1" dirty="0"/>
              <a:t> </a:t>
            </a:r>
            <a:r>
              <a:rPr lang="sk-SK" sz="2400" i="1" dirty="0" err="1"/>
              <a:t>die</a:t>
            </a:r>
            <a:r>
              <a:rPr lang="sk-SK" sz="2400" i="1" dirty="0"/>
              <a:t> </a:t>
            </a:r>
            <a:r>
              <a:rPr lang="sk-SK" sz="2400" i="1" dirty="0" err="1" smtClean="0"/>
              <a:t>Definitionen</a:t>
            </a:r>
            <a:r>
              <a:rPr lang="sk-SK" sz="2400" i="1" dirty="0" smtClean="0"/>
              <a:t>:</a:t>
            </a:r>
            <a:endParaRPr lang="sk-SK" sz="2400" i="1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66665-40AE-4065-95BF-00CC0ADD1447}" type="slidenum">
              <a:rPr lang="sk-SK" smtClean="0"/>
              <a:pPr/>
              <a:t>9</a:t>
            </a:fld>
            <a:endParaRPr lang="sk-SK"/>
          </a:p>
        </p:txBody>
      </p:sp>
      <p:sp>
        <p:nvSpPr>
          <p:cNvPr id="4" name="Obdĺžnik 3"/>
          <p:cNvSpPr/>
          <p:nvPr/>
        </p:nvSpPr>
        <p:spPr>
          <a:xfrm>
            <a:off x="467544" y="1484784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/>
              <a:t>Der </a:t>
            </a:r>
            <a:r>
              <a:rPr lang="sk-SK" sz="2400" dirty="0" err="1"/>
              <a:t>Langzeitzustand</a:t>
            </a:r>
            <a:r>
              <a:rPr lang="sk-SK" sz="2400" dirty="0"/>
              <a:t> des </a:t>
            </a:r>
            <a:r>
              <a:rPr lang="sk-SK" sz="2400" dirty="0" err="1"/>
              <a:t>Wetters</a:t>
            </a:r>
            <a:r>
              <a:rPr lang="sk-SK" sz="2400" dirty="0"/>
              <a:t> </a:t>
            </a:r>
            <a:r>
              <a:rPr lang="sk-SK" sz="2400" dirty="0" err="1"/>
              <a:t>für</a:t>
            </a:r>
            <a:r>
              <a:rPr lang="sk-SK" sz="2400" dirty="0"/>
              <a:t> </a:t>
            </a:r>
            <a:r>
              <a:rPr lang="sk-SK" sz="2400" dirty="0" err="1"/>
              <a:t>ein</a:t>
            </a:r>
            <a:r>
              <a:rPr lang="sk-SK" sz="2400" dirty="0"/>
              <a:t> </a:t>
            </a:r>
            <a:r>
              <a:rPr lang="sk-SK" sz="2400" dirty="0" err="1"/>
              <a:t>gegebenes</a:t>
            </a:r>
            <a:r>
              <a:rPr lang="sk-SK" sz="2400" dirty="0"/>
              <a:t> </a:t>
            </a:r>
            <a:r>
              <a:rPr lang="sk-SK" sz="2400" dirty="0" err="1"/>
              <a:t>Gebiet</a:t>
            </a:r>
            <a:r>
              <a:rPr lang="sk-SK" sz="2400" dirty="0"/>
              <a:t> </a:t>
            </a:r>
            <a:endParaRPr lang="sk-SK" sz="2400" dirty="0" smtClean="0"/>
          </a:p>
          <a:p>
            <a:endParaRPr lang="sk-SK" sz="2400" dirty="0"/>
          </a:p>
          <a:p>
            <a:r>
              <a:rPr lang="sk-SK" sz="2400" dirty="0" err="1" smtClean="0"/>
              <a:t>ist</a:t>
            </a:r>
            <a:r>
              <a:rPr lang="sk-SK" sz="2400" dirty="0" smtClean="0"/>
              <a:t>    ..................</a:t>
            </a:r>
            <a:endParaRPr lang="sk-SK" sz="2400" dirty="0"/>
          </a:p>
        </p:txBody>
      </p:sp>
      <p:sp>
        <p:nvSpPr>
          <p:cNvPr id="5" name="Obdĺžnik 4"/>
          <p:cNvSpPr/>
          <p:nvPr/>
        </p:nvSpPr>
        <p:spPr>
          <a:xfrm>
            <a:off x="467544" y="3105835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/>
              <a:t>Der </a:t>
            </a:r>
            <a:r>
              <a:rPr lang="sk-SK" sz="2400" dirty="0" err="1"/>
              <a:t>Kurzzeitzustand</a:t>
            </a:r>
            <a:r>
              <a:rPr lang="sk-SK" sz="2400" dirty="0"/>
              <a:t> </a:t>
            </a:r>
            <a:r>
              <a:rPr lang="sk-SK" sz="2400" dirty="0" err="1"/>
              <a:t>klimatischer</a:t>
            </a:r>
            <a:r>
              <a:rPr lang="sk-SK" sz="2400" dirty="0"/>
              <a:t> </a:t>
            </a:r>
            <a:r>
              <a:rPr lang="sk-SK" sz="2400" dirty="0" err="1"/>
              <a:t>Faktoren</a:t>
            </a:r>
            <a:r>
              <a:rPr lang="sk-SK" sz="2400" dirty="0"/>
              <a:t> </a:t>
            </a:r>
            <a:r>
              <a:rPr lang="sk-SK" sz="2400" dirty="0" err="1" smtClean="0"/>
              <a:t>ist</a:t>
            </a:r>
            <a:r>
              <a:rPr lang="sk-SK" sz="2400" dirty="0" smtClean="0"/>
              <a:t>     ..................</a:t>
            </a:r>
            <a:endParaRPr lang="sk-SK" sz="2400" dirty="0"/>
          </a:p>
        </p:txBody>
      </p:sp>
      <p:sp>
        <p:nvSpPr>
          <p:cNvPr id="6" name="Obdĺžnik 5"/>
          <p:cNvSpPr/>
          <p:nvPr/>
        </p:nvSpPr>
        <p:spPr>
          <a:xfrm>
            <a:off x="1331640" y="2072765"/>
            <a:ext cx="172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i="1" dirty="0" err="1" smtClean="0">
                <a:solidFill>
                  <a:srgbClr val="FF0000"/>
                </a:solidFill>
              </a:rPr>
              <a:t>das</a:t>
            </a:r>
            <a:r>
              <a:rPr lang="sk-SK" i="1" dirty="0" smtClean="0">
                <a:solidFill>
                  <a:srgbClr val="FF0000"/>
                </a:solidFill>
              </a:rPr>
              <a:t> Klima</a:t>
            </a:r>
            <a:endParaRPr lang="sk-SK" i="1" dirty="0">
              <a:solidFill>
                <a:srgbClr val="FF0000"/>
              </a:solidFill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6444208" y="2967335"/>
            <a:ext cx="1214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i="1" dirty="0" err="1">
                <a:solidFill>
                  <a:srgbClr val="FF0000"/>
                </a:solidFill>
              </a:rPr>
              <a:t>das</a:t>
            </a:r>
            <a:r>
              <a:rPr lang="sk-SK" i="1" dirty="0">
                <a:solidFill>
                  <a:srgbClr val="FF0000"/>
                </a:solidFill>
              </a:rPr>
              <a:t> </a:t>
            </a:r>
            <a:r>
              <a:rPr lang="sk-SK" i="1" dirty="0" err="1">
                <a:solidFill>
                  <a:srgbClr val="FF0000"/>
                </a:solidFill>
              </a:rPr>
              <a:t>Wetter</a:t>
            </a:r>
            <a:endParaRPr lang="sk-SK" i="1" dirty="0">
              <a:solidFill>
                <a:srgbClr val="FF0000"/>
              </a:solidFill>
            </a:endParaRPr>
          </a:p>
        </p:txBody>
      </p:sp>
      <p:pic>
        <p:nvPicPr>
          <p:cNvPr id="8" name="Picture 3" descr="C:\Users\skola\Desktop\nemčina prezentácie\das Klima\Sky-oblaky-Juzna_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3980890"/>
            <a:ext cx="7704856" cy="166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aoblený obdĺžnik 8"/>
          <p:cNvSpPr/>
          <p:nvPr/>
        </p:nvSpPr>
        <p:spPr>
          <a:xfrm>
            <a:off x="6215074" y="6000768"/>
            <a:ext cx="1928826" cy="500042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tx1"/>
                </a:solidFill>
              </a:rPr>
              <a:t>Vyhodnotiť</a:t>
            </a:r>
            <a:endParaRPr lang="sk-SK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sediace">
  <a:themeElements>
    <a:clrScheme name="Susediac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sediac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0</TotalTime>
  <Words>606</Words>
  <Application>Microsoft Office PowerPoint</Application>
  <PresentationFormat>Prezentácia na obrazovke (4:3)</PresentationFormat>
  <Paragraphs>192</Paragraphs>
  <Slides>20</Slides>
  <Notes>0</Notes>
  <HiddenSlides>4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1" baseType="lpstr">
      <vt:lpstr>Susediace</vt:lpstr>
      <vt:lpstr>Prezentácia programu PowerPoint</vt:lpstr>
      <vt:lpstr>Klimazonen</vt:lpstr>
      <vt:lpstr>Prezentácia programu PowerPoint</vt:lpstr>
      <vt:lpstr>Wie heissen die Jahreszeiten?</vt:lpstr>
      <vt:lpstr>Príklad 1</vt:lpstr>
      <vt:lpstr>Príklad 2</vt:lpstr>
      <vt:lpstr>Prezentácia programu PowerPoint</vt:lpstr>
      <vt:lpstr>Príklad 4</vt:lpstr>
      <vt:lpstr>Ergänzen Sie die Definitionen:</vt:lpstr>
      <vt:lpstr>der Frühling</vt:lpstr>
      <vt:lpstr>der Sommer</vt:lpstr>
      <vt:lpstr>der Herbst </vt:lpstr>
      <vt:lpstr>der Winter</vt:lpstr>
      <vt:lpstr>Ergänzen Sie das Sprichwort:</vt:lpstr>
      <vt:lpstr>Ergänzen Sie das Sprichwort:</vt:lpstr>
      <vt:lpstr>Aké je dnes počasie?  Wie ist heute das Wetter?</vt:lpstr>
      <vt:lpstr> </vt:lpstr>
      <vt:lpstr>die Wettervorhersage</vt:lpstr>
      <vt:lpstr>Video</vt:lpstr>
      <vt:lpstr>Prezentácia programu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2014-06-05T08:11:43Z</dcterms:created>
  <dcterms:modified xsi:type="dcterms:W3CDTF">2014-06-05T08:11:51Z</dcterms:modified>
</cp:coreProperties>
</file>