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0" r:id="rId3"/>
    <p:sldId id="271" r:id="rId4"/>
    <p:sldId id="278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9" r:id="rId13"/>
    <p:sldId id="290" r:id="rId14"/>
    <p:sldId id="291" r:id="rId15"/>
    <p:sldId id="293" r:id="rId16"/>
    <p:sldId id="294" r:id="rId17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99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494" autoAdjust="0"/>
  </p:normalViewPr>
  <p:slideViewPr>
    <p:cSldViewPr>
      <p:cViewPr varScale="1">
        <p:scale>
          <a:sx n="63" d="100"/>
          <a:sy n="63" d="100"/>
        </p:scale>
        <p:origin x="-92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6E9DB4-EF00-4733-9657-DB37619F4D39}" type="datetimeFigureOut">
              <a:rPr lang="fr-FR"/>
              <a:pPr>
                <a:defRPr/>
              </a:pPr>
              <a:t>05/06/2014</a:t>
            </a:fld>
            <a:endParaRPr lang="fr-FR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9694CB3-5264-4B2E-BD7E-1355D6986EBE}" type="slidenum">
              <a:rPr lang="fr-FR" altLang="sk-SK"/>
              <a:pPr/>
              <a:t>‹#›</a:t>
            </a:fld>
            <a:endParaRPr lang="fr-FR" altLang="sk-SK"/>
          </a:p>
        </p:txBody>
      </p:sp>
    </p:spTree>
    <p:extLst>
      <p:ext uri="{BB962C8B-B14F-4D97-AF65-F5344CB8AC3E}">
        <p14:creationId xmlns:p14="http://schemas.microsoft.com/office/powerpoint/2010/main" val="854659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2DFD84F-469C-46DE-9EDB-EE5CAF5FFE63}" type="datetimeFigureOut">
              <a:rPr lang="sk-SK"/>
              <a:pPr>
                <a:defRPr/>
              </a:pPr>
              <a:t>5.6.2014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7C470EF-30C1-428F-9DF7-57998CC1A29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36750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sk-SK" smtClean="0"/>
          </a:p>
        </p:txBody>
      </p:sp>
      <p:sp>
        <p:nvSpPr>
          <p:cNvPr id="2048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F2818158-22EE-45ED-92EA-67549ECE7B80}" type="slidenum">
              <a:rPr lang="sk-SK" altLang="sk-SK">
                <a:latin typeface="Calibri" panose="020F0502020204030204" pitchFamily="34" charset="0"/>
              </a:rPr>
              <a:pPr/>
              <a:t>1</a:t>
            </a:fld>
            <a:endParaRPr lang="sk-SK" altLang="sk-SK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1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>
            <a:noAutofit/>
          </a:bodyPr>
          <a:lstStyle>
            <a:lvl1pPr>
              <a:defRPr sz="6600"/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7A95F-C779-4889-BFF6-DE771C0BA2E8}" type="datetime1">
              <a:rPr lang="sk-SK"/>
              <a:pPr>
                <a:defRPr/>
              </a:pPr>
              <a:t>5.6.2014</a:t>
            </a:fld>
            <a:endParaRPr lang="sk-SK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524750" y="6356350"/>
            <a:ext cx="773113" cy="365125"/>
          </a:xfrm>
        </p:spPr>
        <p:txBody>
          <a:bodyPr/>
          <a:lstStyle>
            <a:lvl1pPr>
              <a:defRPr/>
            </a:lvl1pPr>
          </a:lstStyle>
          <a:p>
            <a:fld id="{69BD09E2-2CD8-4A1B-90A5-2BEF40620162}" type="slidenum">
              <a:rPr lang="sk-SK" altLang="sk-SK"/>
              <a:pPr/>
              <a:t>‹#›</a:t>
            </a:fld>
            <a:endParaRPr lang="sk-SK" altLang="sk-SK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1069975" y="6356350"/>
            <a:ext cx="6238875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sk-SK"/>
              <a:t>Limites de fonctions                      Gymnázium Jozefa Gregora Tajovského          Banská Bystrica</a:t>
            </a:r>
          </a:p>
        </p:txBody>
      </p:sp>
    </p:spTree>
    <p:extLst>
      <p:ext uri="{BB962C8B-B14F-4D97-AF65-F5344CB8AC3E}">
        <p14:creationId xmlns:p14="http://schemas.microsoft.com/office/powerpoint/2010/main" val="2084585853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BDA33-4A45-4223-A873-E926A7A9FDDA}" type="datetime1">
              <a:rPr lang="sk-SK"/>
              <a:pPr>
                <a:defRPr/>
              </a:pPr>
              <a:t>5.6.2014</a:t>
            </a:fld>
            <a:endParaRPr lang="sk-SK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>
              <a:defRPr/>
            </a:lvl1pPr>
          </a:lstStyle>
          <a:p>
            <a:fld id="{DD2BDB4C-FD4E-4B86-9D62-254638F74785}" type="slidenum">
              <a:rPr lang="sk-SK" altLang="sk-SK"/>
              <a:pPr/>
              <a:t>‹#›</a:t>
            </a:fld>
            <a:endParaRPr lang="sk-SK" altLang="sk-SK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Limites de fonctions                      Gymnázium Jozefa Gregora Tajovského          Banská Bystrica</a:t>
            </a:r>
          </a:p>
        </p:txBody>
      </p:sp>
    </p:spTree>
    <p:extLst>
      <p:ext uri="{BB962C8B-B14F-4D97-AF65-F5344CB8AC3E}">
        <p14:creationId xmlns:p14="http://schemas.microsoft.com/office/powerpoint/2010/main" val="3051583815"/>
      </p:ext>
    </p:extLst>
  </p:cSld>
  <p:clrMapOvr>
    <a:masterClrMapping/>
  </p:clrMapOvr>
  <p:transition spd="slow" advClick="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>
            <a:noAutofit/>
          </a:bodyPr>
          <a:lstStyle>
            <a:lvl1pPr algn="l">
              <a:defRPr sz="4800" b="1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DEA0-26A6-42BE-AA77-9F8B1F5B6BF8}" type="datetime1">
              <a:rPr lang="sk-SK"/>
              <a:pPr>
                <a:defRPr/>
              </a:pPr>
              <a:t>5.6.2014</a:t>
            </a:fld>
            <a:endParaRPr lang="sk-SK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fld id="{72531AEB-0F96-4225-94FA-BD266B1C16AE}" type="slidenum">
              <a:rPr lang="sk-SK" altLang="sk-SK"/>
              <a:pPr/>
              <a:t>‹#›</a:t>
            </a:fld>
            <a:endParaRPr lang="sk-SK" altLang="sk-SK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Limites de fonctions                      Gymnázium Jozefa Gregora Tajovského          Banská Bystrica</a:t>
            </a:r>
          </a:p>
        </p:txBody>
      </p:sp>
    </p:spTree>
    <p:extLst>
      <p:ext uri="{BB962C8B-B14F-4D97-AF65-F5344CB8AC3E}">
        <p14:creationId xmlns:p14="http://schemas.microsoft.com/office/powerpoint/2010/main" val="3164017849"/>
      </p:ext>
    </p:extLst>
  </p:cSld>
  <p:clrMapOvr>
    <a:masterClrMapping/>
  </p:clrMapOvr>
  <p:transition spd="slow" advClick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585DA-6BD9-4C9B-BB90-DD8EE7EF4B46}" type="datetime1">
              <a:rPr lang="sk-SK"/>
              <a:pPr>
                <a:defRPr/>
              </a:pPr>
              <a:t>5.6.2014</a:t>
            </a:fld>
            <a:endParaRPr lang="sk-SK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fld id="{1E9582E4-5DC2-4C5D-87BC-532C9A58A437}" type="slidenum">
              <a:rPr lang="sk-SK" altLang="sk-SK"/>
              <a:pPr/>
              <a:t>‹#›</a:t>
            </a:fld>
            <a:endParaRPr lang="sk-SK" altLang="sk-SK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Limites de fonctions                      Gymnázium Jozefa Gregora Tajovského          Banská Bystrica</a:t>
            </a:r>
          </a:p>
        </p:txBody>
      </p:sp>
    </p:spTree>
    <p:extLst>
      <p:ext uri="{BB962C8B-B14F-4D97-AF65-F5344CB8AC3E}">
        <p14:creationId xmlns:p14="http://schemas.microsoft.com/office/powerpoint/2010/main" val="1389981895"/>
      </p:ext>
    </p:extLst>
  </p:cSld>
  <p:clrMapOvr>
    <a:masterClrMapping/>
  </p:clrMapOvr>
  <p:transition spd="slow" advClick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878CA-2180-404F-8FE8-98DD8B9677D8}" type="datetime1">
              <a:rPr lang="sk-SK"/>
              <a:pPr>
                <a:defRPr/>
              </a:pPr>
              <a:t>5.6.2014</a:t>
            </a:fld>
            <a:endParaRPr lang="sk-SK" dirty="0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fld id="{BA69ECE1-0324-4A0B-B537-FED0560D10C3}" type="slidenum">
              <a:rPr lang="sk-SK" altLang="sk-SK"/>
              <a:pPr/>
              <a:t>‹#›</a:t>
            </a:fld>
            <a:endParaRPr lang="sk-SK" altLang="sk-SK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Limites de fonctions                      Gymnázium Jozefa Gregora Tajovského          Banská Bystrica</a:t>
            </a:r>
          </a:p>
        </p:txBody>
      </p:sp>
    </p:spTree>
    <p:extLst>
      <p:ext uri="{BB962C8B-B14F-4D97-AF65-F5344CB8AC3E}">
        <p14:creationId xmlns:p14="http://schemas.microsoft.com/office/powerpoint/2010/main" val="1720174877"/>
      </p:ext>
    </p:extLst>
  </p:cSld>
  <p:clrMapOvr>
    <a:masterClrMapping/>
  </p:clrMapOvr>
  <p:transition spd="slow" advClick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0988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7C38A-664C-4202-8DE6-6D2EF562F6F0}" type="datetime1">
              <a:rPr lang="sk-SK"/>
              <a:pPr>
                <a:defRPr/>
              </a:pPr>
              <a:t>5.6.2014</a:t>
            </a:fld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451725" y="6381750"/>
            <a:ext cx="869950" cy="365125"/>
          </a:xfrm>
        </p:spPr>
        <p:txBody>
          <a:bodyPr/>
          <a:lstStyle>
            <a:lvl1pPr>
              <a:defRPr/>
            </a:lvl1pPr>
          </a:lstStyle>
          <a:p>
            <a:fld id="{6E00E29E-42D9-4043-86A7-2695A827B8FF}" type="slidenum">
              <a:rPr lang="sk-SK" altLang="sk-SK"/>
              <a:pPr/>
              <a:t>‹#›</a:t>
            </a:fld>
            <a:endParaRPr lang="sk-SK" alt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Limites de fonctions                      Gymnázium Jozefa Gregora Tajovského          Banská Bystrica</a:t>
            </a:r>
          </a:p>
        </p:txBody>
      </p:sp>
      <p:sp>
        <p:nvSpPr>
          <p:cNvPr id="7" name="Zaoblený obdĺžnik 6">
            <a:hlinkClick r:id="rId2" action="ppaction://hlinksldjump"/>
          </p:cNvPr>
          <p:cNvSpPr/>
          <p:nvPr userDrawn="1"/>
        </p:nvSpPr>
        <p:spPr>
          <a:xfrm>
            <a:off x="8237537" y="3717032"/>
            <a:ext cx="852487" cy="52070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Menu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80708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66C6B-9E6D-427C-A9BD-B07373FFBD74}" type="datetime1">
              <a:rPr lang="sk-SK"/>
              <a:pPr>
                <a:defRPr/>
              </a:pPr>
              <a:t>5.6.2014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Limites de fonctions                      Gymnázium Jozefa Gregora Tajovského          Banská Bystrica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735432FD-1342-433C-A6CA-9E744734DE7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23740769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/>
          <a:lstStyle>
            <a:lvl1pPr algn="l">
              <a:defRPr sz="18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80D24-BA03-4B05-A4A7-0ED8ABF481B6}" type="datetime1">
              <a:rPr lang="sk-SK"/>
              <a:pPr>
                <a:defRPr/>
              </a:pPr>
              <a:t>5.6.2014</a:t>
            </a:fld>
            <a:endParaRPr lang="sk-SK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fld id="{B4B1F4CA-AF88-4320-B3AE-6AE1428D2715}" type="slidenum">
              <a:rPr lang="sk-SK" altLang="sk-SK"/>
              <a:pPr/>
              <a:t>‹#›</a:t>
            </a:fld>
            <a:endParaRPr lang="sk-SK" altLang="sk-SK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Limites de fonctions                      Gymnázium Jozefa Gregora Tajovského          Banská Bystrica</a:t>
            </a:r>
          </a:p>
        </p:txBody>
      </p:sp>
    </p:spTree>
    <p:extLst>
      <p:ext uri="{BB962C8B-B14F-4D97-AF65-F5344CB8AC3E}">
        <p14:creationId xmlns:p14="http://schemas.microsoft.com/office/powerpoint/2010/main" val="1625995144"/>
      </p:ext>
    </p:extLst>
  </p:cSld>
  <p:clrMapOvr>
    <a:masterClrMapping/>
  </p:clrMapOvr>
  <p:transition spd="slow" advClick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/>
          <a:lstStyle>
            <a:lvl1pPr algn="l">
              <a:defRPr sz="1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82165-67E3-4AD2-8596-54EA10BBF0EE}" type="datetime1">
              <a:rPr lang="sk-SK"/>
              <a:pPr>
                <a:defRPr/>
              </a:pPr>
              <a:t>5.6.2014</a:t>
            </a:fld>
            <a:endParaRPr lang="sk-SK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fld id="{EA344665-380F-4396-8D64-513ACD9B07A1}" type="slidenum">
              <a:rPr lang="sk-SK" altLang="sk-SK"/>
              <a:pPr/>
              <a:t>‹#›</a:t>
            </a:fld>
            <a:endParaRPr lang="sk-SK" altLang="sk-SK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Limites de fonctions                      Gymnázium Jozefa Gregora Tajovského          Banská Bystrica</a:t>
            </a:r>
          </a:p>
        </p:txBody>
      </p:sp>
    </p:spTree>
    <p:extLst>
      <p:ext uri="{BB962C8B-B14F-4D97-AF65-F5344CB8AC3E}">
        <p14:creationId xmlns:p14="http://schemas.microsoft.com/office/powerpoint/2010/main" val="3561965512"/>
      </p:ext>
    </p:extLst>
  </p:cSld>
  <p:clrMapOvr>
    <a:masterClrMapping/>
  </p:clrMapOvr>
  <p:transition spd="slow" advClick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975" y="1554163"/>
            <a:ext cx="2073275" cy="1979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54400" y="1547813"/>
            <a:ext cx="42227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8913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441107-ABAB-4CF4-A111-D4F32E29C567}" type="datetime1">
              <a:rPr lang="sk-SK"/>
              <a:pPr>
                <a:defRPr/>
              </a:pPr>
              <a:t>5.6.2014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975" y="6326188"/>
            <a:ext cx="6094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k-SK"/>
              <a:t>Limites de fonctions                      Gymnázium Jozefa Gregora Tajovského          Banská Bystrica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6638" y="6313488"/>
            <a:ext cx="8683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24E09495-9BA8-4047-AD0B-7AACEE3FC8E2}" type="slidenum">
              <a:rPr lang="sk-SK" altLang="sk-SK"/>
              <a:pPr/>
              <a:t>‹#›</a:t>
            </a:fld>
            <a:endParaRPr lang="sk-SK" altLang="sk-SK"/>
          </a:p>
        </p:txBody>
      </p:sp>
      <p:sp>
        <p:nvSpPr>
          <p:cNvPr id="8" name="Zaoblený obdĺžnik 7">
            <a:hlinkClick r:id="" action="ppaction://hlinkshowjump?jump=endshow"/>
          </p:cNvPr>
          <p:cNvSpPr/>
          <p:nvPr userDrawn="1"/>
        </p:nvSpPr>
        <p:spPr>
          <a:xfrm>
            <a:off x="8237538" y="5770563"/>
            <a:ext cx="852487" cy="52070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dirty="0" err="1">
                <a:solidFill>
                  <a:schemeClr val="accent2">
                    <a:lumMod val="75000"/>
                  </a:schemeClr>
                </a:solidFill>
              </a:rPr>
              <a:t>Fin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0" name="Skupina 9"/>
          <p:cNvGrpSpPr/>
          <p:nvPr userDrawn="1"/>
        </p:nvGrpSpPr>
        <p:grpSpPr>
          <a:xfrm>
            <a:off x="8236812" y="4377924"/>
            <a:ext cx="853002" cy="548680"/>
            <a:chOff x="8236812" y="4377924"/>
            <a:chExt cx="853002" cy="548680"/>
          </a:xfrm>
          <a:solidFill>
            <a:schemeClr val="accent1"/>
          </a:solidFill>
        </p:grpSpPr>
        <p:sp>
          <p:nvSpPr>
            <p:cNvPr id="7" name="Zaoblený obdĺžnik 6"/>
            <p:cNvSpPr/>
            <p:nvPr/>
          </p:nvSpPr>
          <p:spPr>
            <a:xfrm>
              <a:off x="8236812" y="4377924"/>
              <a:ext cx="853002" cy="548680"/>
            </a:xfrm>
            <a:prstGeom prst="roundRect">
              <a:avLst/>
            </a:prstGeom>
            <a:grpFill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" name="Šípka doprava 10">
              <a:hlinkClick r:id="" action="ppaction://hlinkshowjump?jump=nextslide"/>
            </p:cNvPr>
            <p:cNvSpPr/>
            <p:nvPr/>
          </p:nvSpPr>
          <p:spPr>
            <a:xfrm>
              <a:off x="8364451" y="4409948"/>
              <a:ext cx="597724" cy="484632"/>
            </a:xfrm>
            <a:prstGeom prst="rightArrow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</p:grpSp>
      <p:grpSp>
        <p:nvGrpSpPr>
          <p:cNvPr id="13" name="Skupina 12"/>
          <p:cNvGrpSpPr/>
          <p:nvPr userDrawn="1"/>
        </p:nvGrpSpPr>
        <p:grpSpPr>
          <a:xfrm>
            <a:off x="8236812" y="5085184"/>
            <a:ext cx="853002" cy="519708"/>
            <a:chOff x="8236812" y="5085184"/>
            <a:chExt cx="853002" cy="519708"/>
          </a:xfrm>
          <a:solidFill>
            <a:schemeClr val="accent1"/>
          </a:solidFill>
        </p:grpSpPr>
        <p:sp>
          <p:nvSpPr>
            <p:cNvPr id="9" name="Zaoblený obdĺžnik 8"/>
            <p:cNvSpPr/>
            <p:nvPr/>
          </p:nvSpPr>
          <p:spPr>
            <a:xfrm>
              <a:off x="8236812" y="5085184"/>
              <a:ext cx="853002" cy="519708"/>
            </a:xfrm>
            <a:prstGeom prst="roundRect">
              <a:avLst/>
            </a:prstGeom>
            <a:grpFill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Šípka doľava 11">
              <a:hlinkClick r:id="" action="ppaction://hlinkshowjump?jump=previousslide"/>
            </p:cNvPr>
            <p:cNvSpPr/>
            <p:nvPr/>
          </p:nvSpPr>
          <p:spPr>
            <a:xfrm>
              <a:off x="8339277" y="5102722"/>
              <a:ext cx="648072" cy="484632"/>
            </a:xfrm>
            <a:prstGeom prst="leftArrow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</p:sldLayoutIdLst>
  <p:transition spd="slow" advClick="0">
    <p:wipe/>
  </p:transition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anose="020B0A040201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123059" TargetMode="External"/><Relationship Id="rId2" Type="http://schemas.openxmlformats.org/officeDocument/2006/relationships/hyperlink" Target="http://www.geogebratube.org/student/m12350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123059" TargetMode="External"/><Relationship Id="rId7" Type="http://schemas.openxmlformats.org/officeDocument/2006/relationships/image" Target="../media/image27.png"/><Relationship Id="rId2" Type="http://schemas.openxmlformats.org/officeDocument/2006/relationships/hyperlink" Target="http://www.geogebratube.org/student/m123059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123507" TargetMode="External"/><Relationship Id="rId2" Type="http://schemas.openxmlformats.org/officeDocument/2006/relationships/hyperlink" Target="http://www.geogebratube.org/student/m12350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123059" TargetMode="External"/><Relationship Id="rId7" Type="http://schemas.openxmlformats.org/officeDocument/2006/relationships/image" Target="../media/image31.png"/><Relationship Id="rId2" Type="http://schemas.openxmlformats.org/officeDocument/2006/relationships/hyperlink" Target="http://www.geogebratube.org/student/m123059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hyperlink" Target="http://www.geogebratube.org/student/m121856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123059" TargetMode="External"/><Relationship Id="rId2" Type="http://schemas.openxmlformats.org/officeDocument/2006/relationships/hyperlink" Target="http://www.geogebratube.org/student/m12349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geogebratube.org/student/m123059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geogebratube.org/student/m123059" TargetMode="Externa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123490" TargetMode="External"/><Relationship Id="rId2" Type="http://schemas.openxmlformats.org/officeDocument/2006/relationships/hyperlink" Target="http://www.geogebratube.org/student/m12349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http://www.geogebratube.org/student/m123059" TargetMode="External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://www.geogebratube.org/student/m12305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123499" TargetMode="External"/><Relationship Id="rId2" Type="http://schemas.openxmlformats.org/officeDocument/2006/relationships/hyperlink" Target="http://www.geogebratube.org/student/m12349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hyperlink" Target="http://www.geogebratube.org/student/m123059" TargetMode="External"/><Relationship Id="rId7" Type="http://schemas.openxmlformats.org/officeDocument/2006/relationships/image" Target="../media/image22.png"/><Relationship Id="rId2" Type="http://schemas.openxmlformats.org/officeDocument/2006/relationships/hyperlink" Target="http://www.geogebratube.org/student/m123059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2988" y="2205038"/>
            <a:ext cx="7345362" cy="10144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Limites</a:t>
            </a:r>
            <a:r>
              <a:rPr lang="sk-SK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sk-SK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endParaRPr lang="sk-SK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74825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sk-SK" sz="24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Gymnázium Jozefa Gregora Tajovského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sk-SK" sz="24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Section bilingue franco-slovaque</a:t>
            </a:r>
          </a:p>
          <a:p>
            <a:pPr algn="ctr" fontAlgn="auto">
              <a:spcAft>
                <a:spcPts val="0"/>
              </a:spcAft>
              <a:defRPr/>
            </a:pPr>
            <a:endParaRPr lang="sk-SK" sz="240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sk-SK" sz="24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RNDr. Jana Matulayová</a:t>
            </a: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6D96E4D8-2F1A-4D55-BC70-A611BC54BC67}" type="slidenum">
              <a:rPr lang="sk-SK" altLang="sk-SK">
                <a:solidFill>
                  <a:srgbClr val="FFFFFF"/>
                </a:solidFill>
              </a:rPr>
              <a:pPr/>
              <a:t>10</a:t>
            </a:fld>
            <a:endParaRPr lang="sk-SK" altLang="sk-SK">
              <a:solidFill>
                <a:srgbClr val="FFFFFF"/>
              </a:solidFill>
            </a:endParaRPr>
          </a:p>
        </p:txBody>
      </p:sp>
      <p:sp>
        <p:nvSpPr>
          <p:cNvPr id="14340" name="Zástupný symbol päty 1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/>
              <a:t>Limites de fonctions                      Gymnázium Jozefa Gregora Tajovského          Banská Bystrica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50900" y="609600"/>
            <a:ext cx="7466013" cy="587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r>
              <a:rPr lang="sk-SK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4:			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finie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l‘infini</a:t>
            </a:r>
            <a:endParaRPr lang="sk-SK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hlinkClick r:id="rId2"/>
              </p:cNvPr>
              <p:cNvSpPr txBox="1"/>
              <p:nvPr/>
            </p:nvSpPr>
            <p:spPr>
              <a:xfrm>
                <a:off x="849094" y="2054727"/>
                <a:ext cx="7224176" cy="793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pt-BR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pt-BR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sk-SK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sk-SK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+0,5</m:t>
                          </m:r>
                        </m:num>
                        <m:den>
                          <m:sSup>
                            <m:sSupPr>
                              <m:ctrlPr>
                                <a:rPr lang="sk-SK" sz="240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sk-SK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k-SK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sk-SK" sz="24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 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  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e>
                        <m:sub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𝑓</m:t>
                          </m:r>
                        </m:sub>
                      </m:sSub>
                      <m:r>
                        <a:rPr lang="sk-SK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]"/>
                          <m:endChr m:val="["/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∞;0</m:t>
                          </m:r>
                        </m:e>
                      </m:d>
                      <m:r>
                        <a:rPr lang="sk-SK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∪</m:t>
                      </m:r>
                      <m:d>
                        <m:dPr>
                          <m:begChr m:val="]"/>
                          <m:endChr m:val="["/>
                          <m:ctrlPr>
                            <a:rPr lang="sk-SK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0;+∞</m:t>
                          </m:r>
                        </m:e>
                      </m:d>
                    </m:oMath>
                  </m:oMathPara>
                </a14:m>
                <a: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k-SK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ZoneTexte 8">
                <a:hlinkClick r:id="rId3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94" y="2054727"/>
                <a:ext cx="7224176" cy="7938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829333" y="3312409"/>
                <a:ext cx="676875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sk-SK" sz="2000" i="1" dirty="0" smtClean="0"/>
                  <a:t>On </a:t>
                </a:r>
                <a:r>
                  <a:rPr lang="sk-SK" sz="2000" i="1" dirty="0" err="1" smtClean="0"/>
                  <a:t>étudiera</a:t>
                </a:r>
                <a:r>
                  <a:rPr lang="sk-SK" sz="2000" i="1" dirty="0" smtClean="0"/>
                  <a:t> la limite éventuelle de f(x) en </a:t>
                </a:r>
                <a14:m>
                  <m:oMath xmlns:m="http://schemas.openxmlformats.org/officeDocument/2006/math">
                    <m:r>
                      <a:rPr lang="sk-SK" sz="2000" b="0" i="1" dirty="0" smtClean="0">
                        <a:latin typeface="Cambria Math"/>
                      </a:rPr>
                      <m:t>+</m:t>
                    </m:r>
                    <m:r>
                      <a:rPr lang="sk-SK" sz="2000" b="0" i="1" dirty="0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sk-SK" sz="2000" i="1" dirty="0" smtClean="0"/>
                  <a:t>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sk-SK" sz="2000" i="1" dirty="0" smtClean="0"/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sk-SK" sz="2000" i="1" dirty="0" err="1" smtClean="0"/>
                  <a:t>Que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deveinnent</a:t>
                </a:r>
                <a:r>
                  <a:rPr lang="sk-SK" sz="2000" i="1" dirty="0" smtClean="0"/>
                  <a:t> les </a:t>
                </a:r>
                <a:r>
                  <a:rPr lang="sk-SK" sz="2000" i="1" dirty="0" err="1" smtClean="0"/>
                  <a:t>valeurs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de</a:t>
                </a:r>
                <a:r>
                  <a:rPr lang="sk-SK" sz="2000" i="1" dirty="0" smtClean="0"/>
                  <a:t> </a:t>
                </a:r>
                <a:r>
                  <a:rPr lang="sk-SK" sz="2000" i="1" dirty="0"/>
                  <a:t>f(x) </a:t>
                </a:r>
                <a:r>
                  <a:rPr lang="sk-SK" sz="2000" i="1" dirty="0" err="1" smtClean="0"/>
                  <a:t>lorsque</a:t>
                </a:r>
                <a:r>
                  <a:rPr lang="sk-SK" sz="2000" i="1" dirty="0" smtClean="0"/>
                  <a:t> </a:t>
                </a:r>
                <a:r>
                  <a:rPr lang="sk-SK" sz="2000" i="1" dirty="0"/>
                  <a:t>les </a:t>
                </a:r>
                <a:r>
                  <a:rPr lang="sk-SK" sz="2000" i="1" dirty="0" err="1"/>
                  <a:t>valeurs</a:t>
                </a:r>
                <a:r>
                  <a:rPr lang="sk-SK" sz="2000" i="1" dirty="0"/>
                  <a:t> </a:t>
                </a:r>
                <a:r>
                  <a:rPr lang="sk-SK" sz="2000" i="1" dirty="0" err="1"/>
                  <a:t>de</a:t>
                </a:r>
                <a:r>
                  <a:rPr lang="sk-SK" sz="2000" i="1" dirty="0"/>
                  <a:t> </a:t>
                </a:r>
                <a:r>
                  <a:rPr lang="sk-SK" sz="2000" i="1" dirty="0" smtClean="0"/>
                  <a:t>x </a:t>
                </a:r>
                <a:r>
                  <a:rPr lang="sk-SK" sz="2000" i="1" dirty="0" err="1" smtClean="0"/>
                  <a:t>deviennent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tr</a:t>
                </a:r>
                <a:r>
                  <a:rPr lang="fr-FR" sz="2000" i="1" dirty="0" smtClean="0"/>
                  <a:t>è</a:t>
                </a:r>
                <a:r>
                  <a:rPr lang="sk-SK" sz="2000" i="1" dirty="0" smtClean="0"/>
                  <a:t>s </a:t>
                </a:r>
                <a:r>
                  <a:rPr lang="sk-SK" sz="2000" i="1" dirty="0" err="1" smtClean="0"/>
                  <a:t>grandes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et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positives</a:t>
                </a:r>
                <a:r>
                  <a:rPr lang="sk-SK" sz="2000" i="1" dirty="0" smtClean="0"/>
                  <a:t>?</a:t>
                </a:r>
                <a:endParaRPr lang="sk-SK" sz="2000" i="1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333" y="3312409"/>
                <a:ext cx="6768752" cy="1323439"/>
              </a:xfrm>
              <a:prstGeom prst="rect">
                <a:avLst/>
              </a:prstGeom>
              <a:blipFill rotWithShape="1">
                <a:blip r:embed="rId5"/>
                <a:stretch>
                  <a:fillRect l="-721" t="-2304" r="-991" b="-7373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829333" y="5733256"/>
            <a:ext cx="677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Cliquez sur f(x) pour voir la courbe représentative de f .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211879181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2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197" y="476672"/>
            <a:ext cx="7331193" cy="519493"/>
          </a:xfrm>
        </p:spPr>
        <p:txBody>
          <a:bodyPr>
            <a:normAutofit/>
          </a:bodyPr>
          <a:lstStyle/>
          <a:p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finie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sk-SK" sz="240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l‘infini</a:t>
            </a:r>
            <a:endParaRPr lang="sk-SK" sz="2400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FA616187-1E20-4DBA-81B2-72CBE971D6DF}" type="slidenum">
              <a:rPr lang="sk-SK" altLang="sk-SK">
                <a:solidFill>
                  <a:srgbClr val="FFFFFF"/>
                </a:solidFill>
              </a:rPr>
              <a:pPr/>
              <a:t>11</a:t>
            </a:fld>
            <a:endParaRPr lang="sk-SK" altLang="sk-SK">
              <a:solidFill>
                <a:srgbClr val="FFFFFF"/>
              </a:solidFill>
            </a:endParaRPr>
          </a:p>
        </p:txBody>
      </p:sp>
      <p:sp>
        <p:nvSpPr>
          <p:cNvPr id="17410" name="Zástupný symbol päty 1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/>
              <a:t>Limites de fonctions                      Gymnázium Jozefa Gregora Tajovského          Banská Bystrica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hlinkClick r:id="rId2"/>
              </p:cNvPr>
              <p:cNvSpPr txBox="1"/>
              <p:nvPr/>
            </p:nvSpPr>
            <p:spPr>
              <a:xfrm>
                <a:off x="755576" y="1287028"/>
                <a:ext cx="2376264" cy="1070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pt-BR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pt-BR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sk-SK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sk-SK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+0,5</m:t>
                          </m:r>
                        </m:num>
                        <m:den>
                          <m:sSup>
                            <m:sSupPr>
                              <m:ctrlPr>
                                <a:rPr lang="sk-SK" sz="240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sk-SK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k-SK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k-SK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ZoneTexte 16">
                <a:hlinkClick r:id="rId3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287028"/>
                <a:ext cx="2376264" cy="107074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BlokTextu 15"/>
              <p:cNvSpPr txBox="1"/>
              <p:nvPr/>
            </p:nvSpPr>
            <p:spPr>
              <a:xfrm>
                <a:off x="840638" y="5589240"/>
                <a:ext cx="7054051" cy="965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sk-SK" dirty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La droite d’équation </a:t>
                </a:r>
                <a:r>
                  <a:rPr lang="sk-SK" altLang="sk-SK" i="1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y</a:t>
                </a:r>
                <a:r>
                  <a:rPr lang="sk-SK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=0 </a:t>
                </a:r>
                <a:r>
                  <a:rPr lang="fr-FR" altLang="sk-SK" dirty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est asymptote </a:t>
                </a:r>
                <a:r>
                  <a:rPr lang="sk-SK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horizont</a:t>
                </a:r>
                <a:r>
                  <a:rPr lang="fr-FR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ale</a:t>
                </a:r>
                <a:r>
                  <a:rPr lang="sk-SK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à </a:t>
                </a:r>
                <a:r>
                  <a:rPr lang="fr-FR" altLang="sk-SK" dirty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la courbe représentative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altLang="sk-SK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k-SK" altLang="sk-SK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sk-SK" altLang="sk-SK" i="1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sk-SK" altLang="sk-SK" i="1">
                                <a:latin typeface="Cambria Math"/>
                                <a:cs typeface="Times New Roman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</m:oMath>
                </a14:m>
                <a:r>
                  <a:rPr lang="sk-SK" altLang="sk-SK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k-SK" altLang="sk-SK" dirty="0" err="1">
                    <a:latin typeface="Arial" pitchFamily="34" charset="0"/>
                    <a:cs typeface="Arial" pitchFamily="34" charset="0"/>
                  </a:rPr>
                  <a:t>de</a:t>
                </a:r>
                <a:r>
                  <a:rPr lang="sk-SK" altLang="sk-SK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k-SK" altLang="sk-SK" i="1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k-SK" altLang="sk-SK" dirty="0">
                    <a:latin typeface="Arial" pitchFamily="34" charset="0"/>
                  </a:rPr>
                  <a:t> </a:t>
                </a:r>
                <a:r>
                  <a:rPr lang="sk-SK" altLang="sk-SK" dirty="0" smtClean="0">
                    <a:latin typeface="Arial" pitchFamily="34" charset="0"/>
                  </a:rPr>
                  <a:t>en plus </a:t>
                </a:r>
                <a:r>
                  <a:rPr lang="sk-SK" altLang="sk-SK" dirty="0" err="1" smtClean="0">
                    <a:latin typeface="Arial" pitchFamily="34" charset="0"/>
                  </a:rPr>
                  <a:t>l‘infini</a:t>
                </a:r>
                <a:r>
                  <a:rPr lang="sk-SK" altLang="sk-SK" dirty="0" smtClean="0">
                    <a:latin typeface="Arial" pitchFamily="34" charset="0"/>
                  </a:rPr>
                  <a:t>.</a:t>
                </a:r>
                <a:endParaRPr lang="fr-FR" altLang="sk-SK" dirty="0">
                  <a:latin typeface="Arial" pitchFamily="34" charset="0"/>
                  <a:cs typeface="Arial" pitchFamily="34" charset="0"/>
                </a:endParaRPr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16" name="BlokTextu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638" y="5589240"/>
                <a:ext cx="7054051" cy="965329"/>
              </a:xfrm>
              <a:prstGeom prst="rect">
                <a:avLst/>
              </a:prstGeom>
              <a:blipFill rotWithShape="1">
                <a:blip r:embed="rId5"/>
                <a:stretch>
                  <a:fillRect l="-778" t="-3165" r="-69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Nadpis 3"/>
          <p:cNvSpPr txBox="1">
            <a:spLocks/>
          </p:cNvSpPr>
          <p:nvPr/>
        </p:nvSpPr>
        <p:spPr>
          <a:xfrm>
            <a:off x="935155" y="586073"/>
            <a:ext cx="7466013" cy="5873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sk-SK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208" y="2133234"/>
            <a:ext cx="6323831" cy="331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Bublina v tvare zaobleného obdĺžnika 10"/>
              <p:cNvSpPr/>
              <p:nvPr/>
            </p:nvSpPr>
            <p:spPr>
              <a:xfrm>
                <a:off x="6012160" y="2612511"/>
                <a:ext cx="2125020" cy="828672"/>
              </a:xfrm>
              <a:prstGeom prst="wedgeRoundRectCallou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k-SK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k-SK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k-SK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sk-SK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→+∞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sk-SK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+0.5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sk-SK" b="0" i="1" smtClean="0">
                              <a:latin typeface="Cambria Math"/>
                              <a:ea typeface="Cambria Math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1" name="Bublina v tvare zaobleného obdĺžnika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612511"/>
                <a:ext cx="2125020" cy="828672"/>
              </a:xfrm>
              <a:prstGeom prst="wedgeRoundRectCallou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624400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6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6D96E4D8-2F1A-4D55-BC70-A611BC54BC67}" type="slidenum">
              <a:rPr lang="sk-SK" altLang="sk-SK">
                <a:solidFill>
                  <a:srgbClr val="FFFFFF"/>
                </a:solidFill>
              </a:rPr>
              <a:pPr/>
              <a:t>12</a:t>
            </a:fld>
            <a:endParaRPr lang="sk-SK" altLang="sk-SK">
              <a:solidFill>
                <a:srgbClr val="FFFFFF"/>
              </a:solidFill>
            </a:endParaRPr>
          </a:p>
        </p:txBody>
      </p:sp>
      <p:sp>
        <p:nvSpPr>
          <p:cNvPr id="14340" name="Zástupný symbol päty 1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/>
              <a:t>Limites de fonctions                      Gymnázium Jozefa Gregora Tajovského          Banská Bystrica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50900" y="609600"/>
            <a:ext cx="7466013" cy="587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r>
              <a:rPr lang="sk-SK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5:			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 </a:t>
            </a:r>
            <a:r>
              <a:rPr lang="sk-SK" sz="240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infinie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l‘infini</a:t>
            </a:r>
            <a:endParaRPr lang="sk-SK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hlinkClick r:id="rId2"/>
              </p:cNvPr>
              <p:cNvSpPr txBox="1"/>
              <p:nvPr/>
            </p:nvSpPr>
            <p:spPr>
              <a:xfrm>
                <a:off x="849094" y="2054727"/>
                <a:ext cx="7224176" cy="1110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pt-BR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pt-BR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k-SK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k-SK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k-SK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sk-SK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0,5</m:t>
                          </m:r>
                        </m:num>
                        <m:den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−1</m:t>
                          </m:r>
                        </m:den>
                      </m:f>
                      <m:sSub>
                        <m:sSub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sk-SK" sz="24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 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  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e>
                        <m:sub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𝑓</m:t>
                          </m:r>
                        </m:sub>
                      </m:sSub>
                      <m:r>
                        <a:rPr lang="sk-SK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]"/>
                          <m:endChr m:val="["/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∞;</m:t>
                          </m:r>
                          <m:r>
                            <a:rPr lang="sk-SK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e>
                      </m:d>
                      <m:r>
                        <a:rPr lang="sk-SK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∪</m:t>
                      </m:r>
                      <m:d>
                        <m:dPr>
                          <m:begChr m:val="]"/>
                          <m:endChr m:val="["/>
                          <m:ctrlPr>
                            <a:rPr lang="sk-SK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k-SK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;+∞</m:t>
                          </m:r>
                        </m:e>
                      </m:d>
                    </m:oMath>
                  </m:oMathPara>
                </a14:m>
                <a: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k-SK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ZoneTexte 8">
                <a:hlinkClick r:id="rId3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94" y="2054727"/>
                <a:ext cx="7224176" cy="11104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829333" y="3312409"/>
                <a:ext cx="6768752" cy="13610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sk-SK" sz="2000" i="1" dirty="0" smtClean="0"/>
                  <a:t>On </a:t>
                </a:r>
                <a:r>
                  <a:rPr lang="sk-SK" sz="2000" i="1" dirty="0" err="1" smtClean="0"/>
                  <a:t>étudiera</a:t>
                </a:r>
                <a:r>
                  <a:rPr lang="sk-SK" sz="2000" i="1" dirty="0" smtClean="0"/>
                  <a:t> la limite éventuelle de f(x) en </a:t>
                </a:r>
                <a14:m>
                  <m:oMath xmlns:m="http://schemas.openxmlformats.org/officeDocument/2006/math">
                    <m:r>
                      <a:rPr lang="sk-SK" sz="2000" b="0" i="1" dirty="0" smtClean="0">
                        <a:latin typeface="Cambria Math"/>
                      </a:rPr>
                      <m:t>−</m:t>
                    </m:r>
                    <m:r>
                      <a:rPr lang="sk-SK" sz="2000" b="0" i="1" dirty="0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sk-SK" sz="2000" i="1" dirty="0" smtClean="0"/>
                  <a:t>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sk-SK" sz="2000" i="1" dirty="0" smtClean="0"/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sk-SK" sz="2000" i="1" dirty="0" err="1"/>
                  <a:t>Que</a:t>
                </a:r>
                <a:r>
                  <a:rPr lang="sk-SK" sz="2000" i="1" dirty="0"/>
                  <a:t> </a:t>
                </a:r>
                <a:r>
                  <a:rPr lang="sk-SK" sz="2000" i="1" dirty="0" err="1"/>
                  <a:t>deveinnent</a:t>
                </a:r>
                <a:r>
                  <a:rPr lang="sk-SK" sz="2000" i="1" dirty="0"/>
                  <a:t> les </a:t>
                </a:r>
                <a:r>
                  <a:rPr lang="sk-SK" sz="2000" i="1" dirty="0" err="1"/>
                  <a:t>valeurs</a:t>
                </a:r>
                <a:r>
                  <a:rPr lang="sk-SK" sz="2000" i="1" dirty="0"/>
                  <a:t> </a:t>
                </a:r>
                <a:r>
                  <a:rPr lang="sk-SK" sz="2000" i="1" dirty="0" err="1"/>
                  <a:t>de</a:t>
                </a:r>
                <a:r>
                  <a:rPr lang="sk-SK" sz="2000" i="1" dirty="0"/>
                  <a:t> f(x) </a:t>
                </a:r>
                <a:r>
                  <a:rPr lang="sk-SK" sz="2000" i="1" dirty="0" err="1"/>
                  <a:t>lorsque</a:t>
                </a:r>
                <a:r>
                  <a:rPr lang="sk-SK" sz="2000" i="1" dirty="0"/>
                  <a:t> les </a:t>
                </a:r>
                <a:r>
                  <a:rPr lang="sk-SK" sz="2000" i="1" dirty="0" err="1"/>
                  <a:t>valeurs</a:t>
                </a:r>
                <a:r>
                  <a:rPr lang="sk-SK" sz="2000" i="1" dirty="0"/>
                  <a:t> </a:t>
                </a:r>
                <a:r>
                  <a:rPr lang="sk-SK" sz="2000" i="1" dirty="0" err="1"/>
                  <a:t>de</a:t>
                </a:r>
                <a:r>
                  <a:rPr lang="sk-SK" sz="2000" i="1" dirty="0"/>
                  <a:t> x </a:t>
                </a:r>
                <a:r>
                  <a:rPr lang="sk-SK" sz="2000" i="1" dirty="0" err="1"/>
                  <a:t>deviennent</a:t>
                </a:r>
                <a:r>
                  <a:rPr lang="sk-SK" sz="2000" i="1" dirty="0"/>
                  <a:t> </a:t>
                </a:r>
                <a:r>
                  <a:rPr lang="sk-SK" sz="2000" i="1" dirty="0" err="1"/>
                  <a:t>tr</a:t>
                </a:r>
                <a:r>
                  <a:rPr lang="fr-FR" sz="2000" i="1" dirty="0"/>
                  <a:t>è</a:t>
                </a:r>
                <a:r>
                  <a:rPr lang="sk-SK" sz="2000" i="1" dirty="0"/>
                  <a:t>s </a:t>
                </a:r>
                <a:r>
                  <a:rPr lang="sk-SK" sz="2000" i="1" dirty="0" err="1"/>
                  <a:t>grandes</a:t>
                </a:r>
                <a:r>
                  <a:rPr lang="sk-SK" sz="2000" i="1" dirty="0"/>
                  <a:t> </a:t>
                </a:r>
                <a:r>
                  <a:rPr lang="sk-SK" sz="2000" i="1" dirty="0" err="1"/>
                  <a:t>et</a:t>
                </a:r>
                <a:r>
                  <a:rPr lang="sk-SK" sz="2000" i="1" dirty="0"/>
                  <a:t> </a:t>
                </a:r>
                <a:r>
                  <a:rPr lang="sk-SK" sz="2000" i="1" dirty="0" err="1" smtClean="0"/>
                  <a:t>négatives</a:t>
                </a:r>
                <a:r>
                  <a:rPr lang="sk-SK" sz="2000" i="1" dirty="0" smtClean="0"/>
                  <a:t>?</a:t>
                </a:r>
                <a:endParaRPr lang="sk-SK" sz="2000" i="1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333" y="3312409"/>
                <a:ext cx="6768752" cy="1361014"/>
              </a:xfrm>
              <a:prstGeom prst="rect">
                <a:avLst/>
              </a:prstGeom>
              <a:blipFill rotWithShape="1">
                <a:blip r:embed="rId5"/>
                <a:stretch>
                  <a:fillRect l="-721" t="-2232" r="-991" b="-401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829333" y="5733256"/>
            <a:ext cx="677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Cliquez sur f(x) pour voir la courbe représentative de f .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1094218083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2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197" y="476672"/>
            <a:ext cx="7331193" cy="519493"/>
          </a:xfrm>
        </p:spPr>
        <p:txBody>
          <a:bodyPr>
            <a:normAutofit/>
          </a:bodyPr>
          <a:lstStyle/>
          <a:p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 </a:t>
            </a:r>
            <a:r>
              <a:rPr lang="sk-SK" sz="240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infinie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l‘infini</a:t>
            </a:r>
            <a:endParaRPr lang="sk-SK" sz="2400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FA616187-1E20-4DBA-81B2-72CBE971D6DF}" type="slidenum">
              <a:rPr lang="sk-SK" altLang="sk-SK">
                <a:solidFill>
                  <a:srgbClr val="FFFFFF"/>
                </a:solidFill>
              </a:rPr>
              <a:pPr/>
              <a:t>13</a:t>
            </a:fld>
            <a:endParaRPr lang="sk-SK" altLang="sk-SK">
              <a:solidFill>
                <a:srgbClr val="FFFFFF"/>
              </a:solidFill>
            </a:endParaRPr>
          </a:p>
        </p:txBody>
      </p:sp>
      <p:sp>
        <p:nvSpPr>
          <p:cNvPr id="17410" name="Zástupný symbol päty 1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/>
              <a:t>Limites de fonctions                      Gymnázium Jozefa Gregora Tajovského          Banská Bystrica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hlinkClick r:id="rId2"/>
              </p:cNvPr>
              <p:cNvSpPr txBox="1"/>
              <p:nvPr/>
            </p:nvSpPr>
            <p:spPr>
              <a:xfrm>
                <a:off x="935155" y="1291166"/>
                <a:ext cx="2376264" cy="1110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pt-BR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pt-BR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k-SK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k-SK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k-SK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sk-SK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0,5</m:t>
                          </m:r>
                        </m:num>
                        <m:den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k-SK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ZoneTexte 16">
                <a:hlinkClick r:id="rId3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55" y="1291166"/>
                <a:ext cx="2376264" cy="11104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BlokTextu 15"/>
              <p:cNvSpPr txBox="1"/>
              <p:nvPr/>
            </p:nvSpPr>
            <p:spPr>
              <a:xfrm>
                <a:off x="467544" y="4249893"/>
                <a:ext cx="2641422" cy="1796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altLang="sk-SK" dirty="0" err="1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Dans</a:t>
                </a:r>
                <a:r>
                  <a:rPr lang="sk-SK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 </a:t>
                </a:r>
                <a:r>
                  <a:rPr lang="sk-SK" altLang="sk-SK" dirty="0" err="1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ce</a:t>
                </a:r>
                <a:r>
                  <a:rPr lang="sk-SK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 </a:t>
                </a:r>
                <a:r>
                  <a:rPr lang="sk-SK" altLang="sk-SK" dirty="0" err="1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cas</a:t>
                </a:r>
                <a:r>
                  <a:rPr lang="sk-SK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 </a:t>
                </a:r>
                <a:r>
                  <a:rPr lang="sk-SK" altLang="sk-SK" dirty="0" err="1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particulier</a:t>
                </a:r>
                <a:r>
                  <a:rPr lang="sk-SK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, l</a:t>
                </a:r>
                <a:r>
                  <a:rPr lang="fr-FR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a </a:t>
                </a:r>
                <a:r>
                  <a:rPr lang="fr-FR" altLang="sk-SK" dirty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droite d’équation </a:t>
                </a:r>
                <a:r>
                  <a:rPr lang="sk-SK" altLang="sk-SK" i="1" dirty="0" smtClean="0">
                    <a:latin typeface="Arial" pitchFamily="34" charset="0"/>
                    <a:ea typeface="Calibri" pitchFamily="34" charset="0"/>
                  </a:rPr>
                  <a:t>y</a:t>
                </a:r>
                <a:r>
                  <a:rPr lang="sk-SK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=x+1 </a:t>
                </a:r>
                <a:r>
                  <a:rPr lang="fr-FR" altLang="sk-SK" dirty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est asymptote </a:t>
                </a:r>
                <a:r>
                  <a:rPr lang="sk-SK" altLang="sk-SK" dirty="0" err="1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oblique</a:t>
                </a:r>
                <a:r>
                  <a:rPr lang="sk-SK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à </a:t>
                </a:r>
                <a:r>
                  <a:rPr lang="fr-FR" altLang="sk-SK" dirty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la courbe représentative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altLang="sk-SK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k-SK" altLang="sk-SK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sk-SK" altLang="sk-SK" i="1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sk-SK" altLang="sk-SK" i="1">
                                <a:latin typeface="Cambria Math"/>
                                <a:cs typeface="Times New Roman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</m:oMath>
                </a14:m>
                <a:r>
                  <a:rPr lang="sk-SK" altLang="sk-SK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k-SK" altLang="sk-SK" dirty="0" err="1">
                    <a:latin typeface="Arial" pitchFamily="34" charset="0"/>
                    <a:cs typeface="Arial" pitchFamily="34" charset="0"/>
                  </a:rPr>
                  <a:t>de</a:t>
                </a:r>
                <a:r>
                  <a:rPr lang="sk-SK" altLang="sk-SK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k-SK" altLang="sk-SK" i="1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k-SK" altLang="sk-SK" dirty="0">
                    <a:latin typeface="Arial" pitchFamily="34" charset="0"/>
                  </a:rPr>
                  <a:t> </a:t>
                </a:r>
                <a:r>
                  <a:rPr lang="sk-SK" altLang="sk-SK" dirty="0" smtClean="0">
                    <a:latin typeface="Arial" pitchFamily="34" charset="0"/>
                  </a:rPr>
                  <a:t>en </a:t>
                </a:r>
                <a14:m>
                  <m:oMath xmlns:m="http://schemas.openxmlformats.org/officeDocument/2006/math">
                    <m:r>
                      <a:rPr lang="sk-SK" i="1">
                        <a:latin typeface="Cambria Math"/>
                      </a:rPr>
                      <m:t>−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sk-SK" dirty="0" smtClean="0"/>
                  <a:t> </a:t>
                </a:r>
                <a:r>
                  <a:rPr lang="sk-SK" dirty="0" err="1" smtClean="0"/>
                  <a:t>et</a:t>
                </a:r>
                <a:r>
                  <a:rPr lang="sk-SK" dirty="0" smtClean="0"/>
                  <a:t> en </a:t>
                </a:r>
                <a14:m>
                  <m:oMath xmlns:m="http://schemas.openxmlformats.org/officeDocument/2006/math">
                    <m:r>
                      <a:rPr lang="sk-SK" i="1" dirty="0" smtClean="0">
                        <a:latin typeface="Cambria Math"/>
                      </a:rPr>
                      <m:t>+</m:t>
                    </m:r>
                    <m:r>
                      <a:rPr lang="el-GR" i="1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sk-SK" dirty="0" smtClean="0"/>
                  <a:t>. </a:t>
                </a:r>
              </a:p>
            </p:txBody>
          </p:sp>
        </mc:Choice>
        <mc:Fallback xmlns="">
          <p:sp>
            <p:nvSpPr>
              <p:cNvPr id="16" name="BlokTextu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249893"/>
                <a:ext cx="2641422" cy="1796326"/>
              </a:xfrm>
              <a:prstGeom prst="rect">
                <a:avLst/>
              </a:prstGeom>
              <a:blipFill rotWithShape="1">
                <a:blip r:embed="rId5"/>
                <a:stretch>
                  <a:fillRect l="-2079" t="-1695" r="-693" b="-440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Nadpis 3"/>
          <p:cNvSpPr txBox="1">
            <a:spLocks/>
          </p:cNvSpPr>
          <p:nvPr/>
        </p:nvSpPr>
        <p:spPr>
          <a:xfrm>
            <a:off x="935155" y="586073"/>
            <a:ext cx="7466013" cy="5873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sk-SK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805" y="1291166"/>
            <a:ext cx="4691587" cy="4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Bublina v tvare zaobleného obdĺžnika 11"/>
              <p:cNvSpPr/>
              <p:nvPr/>
            </p:nvSpPr>
            <p:spPr>
              <a:xfrm>
                <a:off x="4860032" y="4457883"/>
                <a:ext cx="2376264" cy="828672"/>
              </a:xfrm>
              <a:prstGeom prst="wedgeRoundRectCallou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k-SK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k-SK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k-SK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sk-SK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sk-SK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−0.5</m:t>
                              </m:r>
                            </m:num>
                            <m:den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  <m:r>
                        <a:rPr lang="sk-SK" i="1">
                          <a:latin typeface="Cambria Math"/>
                        </a:rPr>
                        <m:t>=</m:t>
                      </m:r>
                      <m:r>
                        <a:rPr lang="sk-SK" b="0" i="1" smtClean="0">
                          <a:latin typeface="Cambria Math"/>
                        </a:rPr>
                        <m:t>−</m:t>
                      </m:r>
                      <m:r>
                        <a:rPr lang="el-GR" i="1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2" name="Bublina v tvare zaobleného obdĺžnika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457883"/>
                <a:ext cx="2376264" cy="828672"/>
              </a:xfrm>
              <a:prstGeom prst="wedgeRoundRectCallou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824345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6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ok 13"/>
          <p:cNvPicPr/>
          <p:nvPr/>
        </p:nvPicPr>
        <p:blipFill rotWithShape="1">
          <a:blip r:embed="rId2"/>
          <a:srcRect l="13568"/>
          <a:stretch/>
        </p:blipFill>
        <p:spPr>
          <a:xfrm>
            <a:off x="5796136" y="1194670"/>
            <a:ext cx="2411759" cy="285178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197" y="476672"/>
            <a:ext cx="7331193" cy="519493"/>
          </a:xfrm>
        </p:spPr>
        <p:txBody>
          <a:bodyPr>
            <a:normAutofit/>
          </a:bodyPr>
          <a:lstStyle/>
          <a:p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Petit test :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Limites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usuelles</a:t>
            </a:r>
            <a:endParaRPr lang="sk-SK" sz="2400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FA616187-1E20-4DBA-81B2-72CBE971D6DF}" type="slidenum">
              <a:rPr lang="sk-SK" altLang="sk-SK">
                <a:solidFill>
                  <a:srgbClr val="FFFFFF"/>
                </a:solidFill>
              </a:rPr>
              <a:pPr/>
              <a:t>14</a:t>
            </a:fld>
            <a:endParaRPr lang="sk-SK" altLang="sk-SK">
              <a:solidFill>
                <a:srgbClr val="FFFFFF"/>
              </a:solidFill>
            </a:endParaRPr>
          </a:p>
        </p:txBody>
      </p:sp>
      <p:sp>
        <p:nvSpPr>
          <p:cNvPr id="17410" name="Zástupný symbol päty 1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/>
              <a:t>Limites de fonctions                      Gymnázium Jozefa Gregora Tajovského          Banská Bystrica</a:t>
            </a:r>
          </a:p>
        </p:txBody>
      </p:sp>
      <p:sp>
        <p:nvSpPr>
          <p:cNvPr id="19" name="Nadpis 3"/>
          <p:cNvSpPr txBox="1">
            <a:spLocks/>
          </p:cNvSpPr>
          <p:nvPr/>
        </p:nvSpPr>
        <p:spPr>
          <a:xfrm>
            <a:off x="935155" y="586073"/>
            <a:ext cx="7466013" cy="5873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sk-SK" sz="2400" dirty="0"/>
          </a:p>
        </p:txBody>
      </p:sp>
      <p:pic>
        <p:nvPicPr>
          <p:cNvPr id="11" name="Obrázok 10"/>
          <p:cNvPicPr/>
          <p:nvPr/>
        </p:nvPicPr>
        <p:blipFill>
          <a:blip r:embed="rId3"/>
          <a:stretch>
            <a:fillRect/>
          </a:stretch>
        </p:blipFill>
        <p:spPr>
          <a:xfrm>
            <a:off x="499125" y="1244406"/>
            <a:ext cx="1607951" cy="2871585"/>
          </a:xfrm>
          <a:prstGeom prst="rect">
            <a:avLst/>
          </a:prstGeom>
        </p:spPr>
      </p:pic>
      <p:pic>
        <p:nvPicPr>
          <p:cNvPr id="13" name="Obrázok 12"/>
          <p:cNvPicPr/>
          <p:nvPr/>
        </p:nvPicPr>
        <p:blipFill>
          <a:blip r:embed="rId4"/>
          <a:stretch>
            <a:fillRect/>
          </a:stretch>
        </p:blipFill>
        <p:spPr>
          <a:xfrm>
            <a:off x="2278906" y="1220916"/>
            <a:ext cx="3385185" cy="28517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ĺžnik 4"/>
              <p:cNvSpPr/>
              <p:nvPr/>
            </p:nvSpPr>
            <p:spPr>
              <a:xfrm>
                <a:off x="395536" y="4827535"/>
                <a:ext cx="1815131" cy="10069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k-SK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k-SK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k-SK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sk-SK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</a:rPr>
                                <m:t>+∞</m:t>
                              </m:r>
                            </m:lim>
                          </m:limLow>
                        </m:fName>
                        <m:e>
                          <m:r>
                            <a:rPr lang="sk-SK">
                              <a:latin typeface="Cambria Math"/>
                              <a:ea typeface="Cambria Math"/>
                            </a:rPr>
                            <m:t>−2</m:t>
                          </m:r>
                          <m:r>
                            <m:rPr>
                              <m:sty m:val="p"/>
                            </m:rPr>
                            <a:rPr lang="sk-SK">
                              <a:latin typeface="Cambria Math"/>
                              <a:ea typeface="Cambria Math"/>
                            </a:rPr>
                            <m:t>x</m:t>
                          </m:r>
                          <m:r>
                            <a:rPr lang="sk-SK">
                              <a:latin typeface="Cambria Math"/>
                              <a:ea typeface="Cambria Math"/>
                            </a:rPr>
                            <m:t>+3</m:t>
                          </m:r>
                          <m:r>
                            <a:rPr lang="sk-SK" i="1">
                              <a:latin typeface="Cambria Math"/>
                              <a:ea typeface="Cambria Math"/>
                            </a:rPr>
                            <m:t>⁡</m:t>
                          </m:r>
                        </m:e>
                      </m:func>
                      <m:r>
                        <a:rPr lang="sk-SK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sk-SK" dirty="0" smtClean="0"/>
              </a:p>
              <a:p>
                <a:endParaRPr lang="sk-SK" dirty="0" smtClean="0"/>
              </a:p>
              <a:p>
                <a:r>
                  <a:rPr lang="sk-SK" dirty="0" smtClean="0"/>
                  <a:t>_____________</a:t>
                </a:r>
                <a:endParaRPr lang="sk-SK" dirty="0"/>
              </a:p>
            </p:txBody>
          </p:sp>
        </mc:Choice>
        <mc:Fallback xmlns="">
          <p:sp>
            <p:nvSpPr>
              <p:cNvPr id="5" name="Obdĺž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827535"/>
                <a:ext cx="1815131" cy="1006942"/>
              </a:xfrm>
              <a:prstGeom prst="rect">
                <a:avLst/>
              </a:prstGeom>
              <a:blipFill rotWithShape="1">
                <a:blip r:embed="rId5"/>
                <a:stretch>
                  <a:fillRect l="-3020" b="-909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ĺžnik 17"/>
              <p:cNvSpPr/>
              <p:nvPr/>
            </p:nvSpPr>
            <p:spPr>
              <a:xfrm>
                <a:off x="3052770" y="4826128"/>
                <a:ext cx="1815131" cy="10069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k-SK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k-SK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k-SK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sk-SK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</a:rPr>
                                <m:t>+∞</m:t>
                              </m:r>
                            </m:lim>
                          </m:limLow>
                        </m:fName>
                        <m:e>
                          <m:r>
                            <a:rPr lang="sk-SK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  <m:r>
                            <a:rPr lang="sk-SK" b="0" i="1" smtClean="0">
                              <a:latin typeface="Cambria Math"/>
                              <a:ea typeface="Cambria Math"/>
                            </a:rPr>
                            <m:t>,5</m:t>
                          </m:r>
                          <m:r>
                            <m:rPr>
                              <m:sty m:val="p"/>
                            </m:rPr>
                            <a:rPr lang="sk-SK">
                              <a:latin typeface="Cambria Math"/>
                              <a:ea typeface="Cambria Math"/>
                            </a:rPr>
                            <m:t>x</m:t>
                          </m:r>
                          <m:r>
                            <a:rPr lang="sk-SK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sk-SK" i="1">
                              <a:latin typeface="Cambria Math"/>
                              <a:ea typeface="Cambria Math"/>
                            </a:rPr>
                            <m:t>⁡</m:t>
                          </m:r>
                        </m:e>
                      </m:func>
                      <m:r>
                        <a:rPr lang="sk-SK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sk-SK" dirty="0" smtClean="0"/>
              </a:p>
              <a:p>
                <a:endParaRPr lang="sk-SK" dirty="0" smtClean="0"/>
              </a:p>
              <a:p>
                <a:r>
                  <a:rPr lang="sk-SK" dirty="0" smtClean="0"/>
                  <a:t>_____________</a:t>
                </a:r>
                <a:endParaRPr lang="sk-SK" dirty="0"/>
              </a:p>
            </p:txBody>
          </p:sp>
        </mc:Choice>
        <mc:Fallback xmlns="">
          <p:sp>
            <p:nvSpPr>
              <p:cNvPr id="18" name="Obdĺžni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770" y="4826128"/>
                <a:ext cx="1815131" cy="1006942"/>
              </a:xfrm>
              <a:prstGeom prst="rect">
                <a:avLst/>
              </a:prstGeom>
              <a:blipFill rotWithShape="1">
                <a:blip r:embed="rId6"/>
                <a:stretch>
                  <a:fillRect l="-3020" b="-909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ĺžnik 19"/>
              <p:cNvSpPr/>
              <p:nvPr/>
            </p:nvSpPr>
            <p:spPr>
              <a:xfrm>
                <a:off x="5989409" y="4827535"/>
                <a:ext cx="1815131" cy="10369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k-SK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k-SK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k-SK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sk-SK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</a:rPr>
                                <m:t>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sk-SK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k-SK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sk-SK">
                                  <a:latin typeface="Cambria Math"/>
                                  <a:ea typeface="Cambria Math"/>
                                </a:rPr>
                                <m:t>x</m:t>
                              </m:r>
                              <m:r>
                                <a:rPr lang="sk-SK">
                                  <a:latin typeface="Cambria Math"/>
                                  <a:ea typeface="Cambria Math"/>
                                </a:rPr>
                                <m:t>+3)</m:t>
                              </m:r>
                            </m:e>
                            <m:sup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k-SK" i="1">
                              <a:latin typeface="Cambria Math"/>
                              <a:ea typeface="Cambria Math"/>
                            </a:rPr>
                            <m:t>⁡</m:t>
                          </m:r>
                        </m:e>
                      </m:func>
                      <m:r>
                        <a:rPr lang="sk-SK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sk-SK" dirty="0" smtClean="0"/>
              </a:p>
              <a:p>
                <a:endParaRPr lang="sk-SK" dirty="0" smtClean="0"/>
              </a:p>
              <a:p>
                <a:r>
                  <a:rPr lang="sk-SK" dirty="0" smtClean="0"/>
                  <a:t>_____________</a:t>
                </a:r>
                <a:endParaRPr lang="sk-SK" dirty="0"/>
              </a:p>
            </p:txBody>
          </p:sp>
        </mc:Choice>
        <mc:Fallback xmlns="">
          <p:sp>
            <p:nvSpPr>
              <p:cNvPr id="20" name="Obdĺžni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409" y="4827535"/>
                <a:ext cx="1815131" cy="1036951"/>
              </a:xfrm>
              <a:prstGeom prst="rect">
                <a:avLst/>
              </a:prstGeom>
              <a:blipFill rotWithShape="1">
                <a:blip r:embed="rId7"/>
                <a:stretch>
                  <a:fillRect l="-3030" b="-647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ál 5"/>
          <p:cNvSpPr/>
          <p:nvPr/>
        </p:nvSpPr>
        <p:spPr>
          <a:xfrm>
            <a:off x="7092280" y="5864486"/>
            <a:ext cx="719094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sk-SK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ĺžnik 6"/>
              <p:cNvSpPr/>
              <p:nvPr/>
            </p:nvSpPr>
            <p:spPr>
              <a:xfrm>
                <a:off x="931655" y="5358597"/>
                <a:ext cx="6030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sk-SK" b="1" i="1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sk-SK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Obdĺž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55" y="5358597"/>
                <a:ext cx="60305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ĺžnik 20"/>
              <p:cNvSpPr/>
              <p:nvPr/>
            </p:nvSpPr>
            <p:spPr>
              <a:xfrm>
                <a:off x="3559446" y="5358597"/>
                <a:ext cx="6030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1" i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sk-SK" b="1" i="1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sk-SK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Obdĺžni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446" y="5358597"/>
                <a:ext cx="60305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ĺžnik 21"/>
              <p:cNvSpPr/>
              <p:nvPr/>
            </p:nvSpPr>
            <p:spPr>
              <a:xfrm>
                <a:off x="6300192" y="5406104"/>
                <a:ext cx="99972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1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+∞</m:t>
                      </m:r>
                    </m:oMath>
                  </m:oMathPara>
                </a14:m>
                <a:endParaRPr lang="sk-SK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22" name="Obdĺžni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5406104"/>
                <a:ext cx="999728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130275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9" grpId="0"/>
      <p:bldP spid="5" grpId="0"/>
      <p:bldP spid="18" grpId="0"/>
      <p:bldP spid="20" grpId="0"/>
      <p:bldP spid="7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197" y="476672"/>
            <a:ext cx="7331193" cy="519493"/>
          </a:xfrm>
        </p:spPr>
        <p:txBody>
          <a:bodyPr>
            <a:normAutofit/>
          </a:bodyPr>
          <a:lstStyle/>
          <a:p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encore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test :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Limites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usuelles</a:t>
            </a:r>
            <a:endParaRPr lang="sk-SK" sz="2400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FA616187-1E20-4DBA-81B2-72CBE971D6DF}" type="slidenum">
              <a:rPr lang="sk-SK" altLang="sk-SK">
                <a:solidFill>
                  <a:srgbClr val="FFFFFF"/>
                </a:solidFill>
              </a:rPr>
              <a:pPr/>
              <a:t>15</a:t>
            </a:fld>
            <a:endParaRPr lang="sk-SK" altLang="sk-SK" dirty="0">
              <a:solidFill>
                <a:srgbClr val="FFFFFF"/>
              </a:solidFill>
            </a:endParaRPr>
          </a:p>
        </p:txBody>
      </p:sp>
      <p:sp>
        <p:nvSpPr>
          <p:cNvPr id="17410" name="Zástupný symbol päty 1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/>
              <a:t>Limites de fonctions                      Gymnázium Jozefa Gregora Tajovského          Banská Bystrica</a:t>
            </a:r>
          </a:p>
        </p:txBody>
      </p:sp>
      <p:sp>
        <p:nvSpPr>
          <p:cNvPr id="19" name="Nadpis 3"/>
          <p:cNvSpPr txBox="1">
            <a:spLocks/>
          </p:cNvSpPr>
          <p:nvPr/>
        </p:nvSpPr>
        <p:spPr>
          <a:xfrm>
            <a:off x="935155" y="586073"/>
            <a:ext cx="7466013" cy="5873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sk-SK" sz="2400" dirty="0"/>
          </a:p>
        </p:txBody>
      </p:sp>
      <p:sp>
        <p:nvSpPr>
          <p:cNvPr id="6" name="Ovál 5"/>
          <p:cNvSpPr/>
          <p:nvPr/>
        </p:nvSpPr>
        <p:spPr>
          <a:xfrm>
            <a:off x="7092280" y="5864486"/>
            <a:ext cx="719094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sk-SK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73448"/>
            <a:ext cx="2651998" cy="24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58" y="1250657"/>
            <a:ext cx="3508996" cy="177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903448" y="3789040"/>
            <a:ext cx="7103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Pour</a:t>
            </a:r>
            <a:r>
              <a:rPr lang="sk-SK" dirty="0" smtClean="0"/>
              <a:t> </a:t>
            </a:r>
            <a:r>
              <a:rPr lang="sk-SK" dirty="0" err="1" smtClean="0"/>
              <a:t>chacune</a:t>
            </a:r>
            <a:r>
              <a:rPr lang="sk-SK" dirty="0" smtClean="0"/>
              <a:t> des </a:t>
            </a:r>
            <a:r>
              <a:rPr lang="sk-SK" dirty="0" err="1" smtClean="0"/>
              <a:t>propositions</a:t>
            </a:r>
            <a:r>
              <a:rPr lang="sk-SK" dirty="0" smtClean="0"/>
              <a:t> </a:t>
            </a:r>
            <a:r>
              <a:rPr lang="sk-SK" dirty="0" err="1" smtClean="0"/>
              <a:t>suivantes</a:t>
            </a:r>
            <a:r>
              <a:rPr lang="sk-SK" dirty="0" smtClean="0"/>
              <a:t> </a:t>
            </a:r>
            <a:r>
              <a:rPr lang="sk-SK" dirty="0" err="1" smtClean="0"/>
              <a:t>dites</a:t>
            </a:r>
            <a:r>
              <a:rPr lang="sk-SK" dirty="0" smtClean="0"/>
              <a:t> si </a:t>
            </a:r>
            <a:r>
              <a:rPr lang="sk-SK" dirty="0" err="1" smtClean="0"/>
              <a:t>elle</a:t>
            </a:r>
            <a:r>
              <a:rPr lang="sk-SK" dirty="0" smtClean="0"/>
              <a:t> </a:t>
            </a:r>
            <a:r>
              <a:rPr lang="sk-SK" dirty="0" err="1" smtClean="0"/>
              <a:t>est</a:t>
            </a:r>
            <a:r>
              <a:rPr lang="sk-SK" dirty="0" smtClean="0"/>
              <a:t> </a:t>
            </a:r>
            <a:r>
              <a:rPr lang="sk-SK" dirty="0" err="1" smtClean="0"/>
              <a:t>vraie</a:t>
            </a:r>
            <a:r>
              <a:rPr lang="sk-SK" dirty="0" smtClean="0"/>
              <a:t> </a:t>
            </a:r>
            <a:r>
              <a:rPr lang="sk-SK" dirty="0" err="1" smtClean="0"/>
              <a:t>ou</a:t>
            </a:r>
            <a:r>
              <a:rPr lang="sk-SK" dirty="0" smtClean="0"/>
              <a:t> </a:t>
            </a:r>
            <a:r>
              <a:rPr lang="sk-SK" dirty="0" err="1" smtClean="0"/>
              <a:t>fausse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ĺžnik 23"/>
              <p:cNvSpPr/>
              <p:nvPr/>
            </p:nvSpPr>
            <p:spPr>
              <a:xfrm>
                <a:off x="935155" y="4374590"/>
                <a:ext cx="2340701" cy="4529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k-SK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sk-SK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sk-SK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sk-SK" i="1">
                                <a:latin typeface="Cambria Math"/>
                              </a:rPr>
                              <m:t>𝑥</m:t>
                            </m:r>
                            <m:r>
                              <a:rPr lang="sk-SK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sk-SK" b="0" i="1" smtClean="0">
                                <a:latin typeface="Cambria Math"/>
                                <a:ea typeface="Cambria Math"/>
                              </a:rPr>
                              <m:t>+∞</m:t>
                            </m:r>
                          </m:lim>
                        </m:limLow>
                      </m:fName>
                      <m:e>
                        <m:r>
                          <a:rPr lang="sk-SK" b="0" i="0" smtClean="0">
                            <a:latin typeface="Cambria Math"/>
                            <a:ea typeface="Cambria Math"/>
                          </a:rPr>
                          <m:t>1/</m:t>
                        </m:r>
                        <m:r>
                          <m:rPr>
                            <m:sty m:val="p"/>
                          </m:rPr>
                          <a:rPr lang="sk-SK" b="0" i="0" smtClean="0">
                            <a:latin typeface="Cambria Math"/>
                            <a:ea typeface="Cambria Math"/>
                          </a:rPr>
                          <m:t>x</m:t>
                        </m:r>
                        <m:r>
                          <a:rPr lang="sk-SK" i="1">
                            <a:latin typeface="Cambria Math"/>
                            <a:ea typeface="Cambria Math"/>
                          </a:rPr>
                          <m:t>⁡</m:t>
                        </m:r>
                      </m:e>
                    </m:func>
                    <m:r>
                      <a:rPr lang="sk-SK" i="1">
                        <a:latin typeface="Cambria Math"/>
                      </a:rPr>
                      <m:t>=</m:t>
                    </m:r>
                    <m:r>
                      <a:rPr lang="sk-SK" b="0" i="1" smtClean="0">
                        <a:latin typeface="Cambria Math"/>
                      </a:rPr>
                      <m:t>0</m:t>
                    </m:r>
                  </m:oMath>
                </a14:m>
                <a:endParaRPr lang="sk-SK" dirty="0"/>
              </a:p>
            </p:txBody>
          </p:sp>
        </mc:Choice>
        <mc:Fallback xmlns="">
          <p:sp>
            <p:nvSpPr>
              <p:cNvPr id="24" name="Obdĺžni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55" y="4374590"/>
                <a:ext cx="2340701" cy="452945"/>
              </a:xfrm>
              <a:prstGeom prst="rect">
                <a:avLst/>
              </a:prstGeom>
              <a:blipFill rotWithShape="1">
                <a:blip r:embed="rId4"/>
                <a:stretch>
                  <a:fillRect l="-1563" t="-1351" b="-135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ĺžnik 24"/>
              <p:cNvSpPr/>
              <p:nvPr/>
            </p:nvSpPr>
            <p:spPr>
              <a:xfrm>
                <a:off x="970646" y="5042209"/>
                <a:ext cx="703824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 smtClean="0"/>
                  <a:t>La </a:t>
                </a:r>
                <a:r>
                  <a:rPr lang="sk-SK" dirty="0" err="1" smtClean="0"/>
                  <a:t>courbe</a:t>
                </a:r>
                <a:r>
                  <a:rPr lang="sk-SK" dirty="0" smtClean="0"/>
                  <a:t> </a:t>
                </a:r>
                <a:r>
                  <a:rPr lang="sk-SK" dirty="0" err="1" smtClean="0"/>
                  <a:t>de</a:t>
                </a:r>
                <a:r>
                  <a:rPr lang="sk-SK" dirty="0" smtClean="0"/>
                  <a:t> </a:t>
                </a:r>
                <a:r>
                  <a:rPr lang="sk-SK" dirty="0" err="1" smtClean="0"/>
                  <a:t>la</a:t>
                </a:r>
                <a:r>
                  <a:rPr lang="sk-SK" dirty="0" smtClean="0"/>
                  <a:t> </a:t>
                </a:r>
                <a:r>
                  <a:rPr lang="sk-SK" dirty="0" err="1" smtClean="0"/>
                  <a:t>fonction</a:t>
                </a:r>
                <a:r>
                  <a:rPr lang="sk-SK" dirty="0" smtClean="0"/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k-SK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sk-SK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sk-SK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k-SK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sk-SK" b="0" i="1" smtClean="0">
                            <a:latin typeface="Cambria Math"/>
                          </a:rPr>
                          <m:t>=</m:t>
                        </m:r>
                      </m:fName>
                      <m:e>
                        <m:r>
                          <a:rPr lang="sk-SK" b="0" i="0" smtClean="0">
                            <a:latin typeface="Cambria Math"/>
                            <a:ea typeface="Cambria Math"/>
                          </a:rPr>
                          <m:t>1/</m:t>
                        </m:r>
                        <m:r>
                          <m:rPr>
                            <m:sty m:val="p"/>
                          </m:rPr>
                          <a:rPr lang="sk-SK" b="0" i="0" smtClean="0">
                            <a:latin typeface="Cambria Math"/>
                            <a:ea typeface="Cambria Math"/>
                          </a:rPr>
                          <m:t>x</m:t>
                        </m:r>
                        <m:r>
                          <a:rPr lang="sk-SK" i="1">
                            <a:latin typeface="Cambria Math"/>
                            <a:ea typeface="Cambria Math"/>
                          </a:rPr>
                          <m:t>⁡</m:t>
                        </m:r>
                      </m:e>
                    </m:func>
                  </m:oMath>
                </a14:m>
                <a:r>
                  <a:rPr lang="sk-SK" dirty="0" smtClean="0"/>
                  <a:t> </a:t>
                </a:r>
                <a:r>
                  <a:rPr lang="sk-SK" dirty="0" err="1" smtClean="0"/>
                  <a:t>admet</a:t>
                </a:r>
                <a:r>
                  <a:rPr lang="sk-SK" dirty="0" smtClean="0"/>
                  <a:t> </a:t>
                </a:r>
                <a:r>
                  <a:rPr lang="sk-SK" dirty="0" err="1" smtClean="0"/>
                  <a:t>une</a:t>
                </a:r>
                <a:r>
                  <a:rPr lang="sk-SK" dirty="0" smtClean="0"/>
                  <a:t> </a:t>
                </a:r>
                <a:r>
                  <a:rPr lang="sk-SK" dirty="0" err="1" smtClean="0"/>
                  <a:t>asymptote</a:t>
                </a:r>
                <a:r>
                  <a:rPr lang="sk-SK" dirty="0" smtClean="0"/>
                  <a:t> </a:t>
                </a:r>
                <a:r>
                  <a:rPr lang="sk-SK" dirty="0" err="1" smtClean="0"/>
                  <a:t>oblique</a:t>
                </a:r>
                <a:r>
                  <a:rPr lang="sk-SK" dirty="0" smtClean="0"/>
                  <a:t>.</a:t>
                </a:r>
                <a:endParaRPr lang="sk-SK" dirty="0"/>
              </a:p>
            </p:txBody>
          </p:sp>
        </mc:Choice>
        <mc:Fallback xmlns="">
          <p:sp>
            <p:nvSpPr>
              <p:cNvPr id="25" name="Obdĺžni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646" y="5042209"/>
                <a:ext cx="7038245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519" t="-8197" b="-2459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ĺžnik 25"/>
              <p:cNvSpPr/>
              <p:nvPr/>
            </p:nvSpPr>
            <p:spPr>
              <a:xfrm>
                <a:off x="903447" y="5679820"/>
                <a:ext cx="703824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 smtClean="0"/>
                  <a:t>La </a:t>
                </a:r>
                <a:r>
                  <a:rPr lang="sk-SK" dirty="0" err="1" smtClean="0"/>
                  <a:t>fonction</a:t>
                </a:r>
                <a:r>
                  <a:rPr lang="sk-SK" dirty="0" smtClean="0"/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k-SK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sk-SK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sk-SK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k-SK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sk-SK" b="0" i="1" smtClean="0">
                            <a:latin typeface="Cambria Math"/>
                          </a:rPr>
                          <m:t>=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sk-SK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  <m:r>
                          <a:rPr lang="sk-SK" b="0" i="1" smtClean="0">
                            <a:latin typeface="Cambria Math"/>
                            <a:ea typeface="Cambria Math"/>
                          </a:rPr>
                          <m:t>⁡(</m:t>
                        </m:r>
                        <m:r>
                          <a:rPr lang="sk-SK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sk-SK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sk-SK" dirty="0" smtClean="0"/>
                  <a:t> </a:t>
                </a:r>
                <a:r>
                  <a:rPr lang="sk-SK" dirty="0" err="1" smtClean="0"/>
                  <a:t>admet</a:t>
                </a:r>
                <a:r>
                  <a:rPr lang="sk-SK" dirty="0" smtClean="0"/>
                  <a:t> </a:t>
                </a:r>
                <a:r>
                  <a:rPr lang="sk-SK" dirty="0" err="1" smtClean="0"/>
                  <a:t>une</a:t>
                </a:r>
                <a:r>
                  <a:rPr lang="sk-SK" dirty="0" smtClean="0"/>
                  <a:t> limite en </a:t>
                </a:r>
                <a14:m>
                  <m:oMath xmlns:m="http://schemas.openxmlformats.org/officeDocument/2006/math">
                    <m:r>
                      <a:rPr lang="sk-SK" i="1">
                        <a:latin typeface="Cambria Math"/>
                      </a:rPr>
                      <m:t>+</m:t>
                    </m:r>
                    <m:r>
                      <a:rPr lang="sk-SK" i="1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sk-SK" dirty="0" smtClean="0"/>
                  <a:t> .</a:t>
                </a:r>
                <a:endParaRPr lang="sk-SK" dirty="0"/>
              </a:p>
            </p:txBody>
          </p:sp>
        </mc:Choice>
        <mc:Fallback xmlns="">
          <p:sp>
            <p:nvSpPr>
              <p:cNvPr id="26" name="Obdĺžni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447" y="5679820"/>
                <a:ext cx="7038245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519" t="-8333" b="-2666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BlokTextu 8"/>
          <p:cNvSpPr txBox="1"/>
          <p:nvPr/>
        </p:nvSpPr>
        <p:spPr>
          <a:xfrm>
            <a:off x="286884" y="4371741"/>
            <a:ext cx="332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sk-SK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286884" y="4992918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sk-SK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259542" y="5649042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sk-SK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9078841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4" grpId="0"/>
      <p:bldP spid="25" grpId="0"/>
      <p:bldP spid="26" grpId="0"/>
      <p:bldP spid="9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Limites de fonctions                      Gymnázium Jozefa Gregora Tajovského          Banská Bystrica</a:t>
            </a:r>
            <a:endParaRPr lang="sk-SK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32FD-1342-433C-A6CA-9E744734DE7B}" type="slidenum">
              <a:rPr lang="sk-SK" altLang="sk-SK" smtClean="0"/>
              <a:pPr/>
              <a:t>16</a:t>
            </a:fld>
            <a:endParaRPr lang="sk-SK" altLang="sk-SK"/>
          </a:p>
        </p:txBody>
      </p:sp>
      <p:sp>
        <p:nvSpPr>
          <p:cNvPr id="4" name="BlokTextu 3"/>
          <p:cNvSpPr txBox="1"/>
          <p:nvPr/>
        </p:nvSpPr>
        <p:spPr>
          <a:xfrm>
            <a:off x="1547664" y="292494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A </a:t>
            </a:r>
            <a:r>
              <a:rPr lang="sk-SK" sz="2400" dirty="0" err="1" smtClean="0"/>
              <a:t>bientôt</a:t>
            </a:r>
            <a:r>
              <a:rPr lang="sk-SK" sz="2400" dirty="0" smtClean="0"/>
              <a:t> </a:t>
            </a:r>
            <a:r>
              <a:rPr lang="sk-SK" sz="2400" dirty="0" err="1" smtClean="0"/>
              <a:t>dans</a:t>
            </a:r>
            <a:r>
              <a:rPr lang="sk-SK" sz="2400" dirty="0" smtClean="0"/>
              <a:t> </a:t>
            </a:r>
            <a:r>
              <a:rPr lang="sk-SK" sz="2400" dirty="0" err="1" smtClean="0"/>
              <a:t>monde</a:t>
            </a:r>
            <a:r>
              <a:rPr lang="sk-SK" sz="2400" dirty="0" smtClean="0"/>
              <a:t> </a:t>
            </a:r>
            <a:r>
              <a:rPr lang="sk-SK" sz="2400" dirty="0" err="1" smtClean="0"/>
              <a:t>merveilleux</a:t>
            </a:r>
            <a:r>
              <a:rPr lang="sk-SK" sz="2400" dirty="0" smtClean="0"/>
              <a:t> </a:t>
            </a:r>
            <a:r>
              <a:rPr lang="sk-SK" sz="2400" dirty="0" err="1" smtClean="0"/>
              <a:t>de</a:t>
            </a:r>
            <a:r>
              <a:rPr lang="sk-SK" sz="2400" dirty="0" smtClean="0"/>
              <a:t> </a:t>
            </a:r>
            <a:r>
              <a:rPr lang="sk-SK" sz="2400" dirty="0" err="1" smtClean="0"/>
              <a:t>limites</a:t>
            </a:r>
            <a:r>
              <a:rPr lang="sk-SK" sz="2400" dirty="0" smtClean="0"/>
              <a:t> </a:t>
            </a:r>
            <a:r>
              <a:rPr lang="sk-SK" sz="2400" dirty="0" smtClean="0">
                <a:sym typeface="Wingdings" panose="05000000000000000000" pitchFamily="2" charset="2"/>
              </a:rPr>
              <a:t>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56142783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obsahu 5"/>
          <p:cNvSpPr>
            <a:spLocks noGrp="1"/>
          </p:cNvSpPr>
          <p:nvPr>
            <p:ph sz="quarter" idx="13"/>
          </p:nvPr>
        </p:nvSpPr>
        <p:spPr>
          <a:xfrm>
            <a:off x="971550" y="1455738"/>
            <a:ext cx="6985000" cy="4162425"/>
          </a:xfrm>
        </p:spPr>
        <p:txBody>
          <a:bodyPr/>
          <a:lstStyle/>
          <a:p>
            <a:endParaRPr lang="sk-SK" altLang="sk-SK" smtClean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F0D65D6D-4017-4073-9342-3D8C5880E296}" type="slidenum">
              <a:rPr lang="sk-SK" altLang="sk-SK">
                <a:solidFill>
                  <a:srgbClr val="FFFFFF"/>
                </a:solidFill>
              </a:rPr>
              <a:pPr/>
              <a:t>2</a:t>
            </a:fld>
            <a:endParaRPr lang="sk-SK" altLang="sk-SK">
              <a:solidFill>
                <a:srgbClr val="FFFFFF"/>
              </a:solidFill>
            </a:endParaRPr>
          </a:p>
        </p:txBody>
      </p:sp>
      <p:sp>
        <p:nvSpPr>
          <p:cNvPr id="1029" name="Zástupný symbol päty 3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/>
              <a:t>Limites de fonctions                      Gymnázium Jozefa Gregora Tajovského          Banská Bystrica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9750" y="476250"/>
            <a:ext cx="8135938" cy="4318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Pourquoi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calculer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sk-SK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limites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sk-SK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8" name="ShockwaveFlash1" r:id="rId2" imgW="7272360" imgH="4537080"/>
        </mc:Choice>
        <mc:Fallback>
          <p:control name="ShockwaveFlash1" r:id="rId2" imgW="7272360" imgH="453708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1268413"/>
                  <a:ext cx="7272337" cy="45370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6EFA92AC-627F-42D4-BC92-9FFB5F6C4100}" type="slidenum">
              <a:rPr lang="sk-SK" altLang="sk-SK">
                <a:solidFill>
                  <a:srgbClr val="FFFFFF"/>
                </a:solidFill>
              </a:rPr>
              <a:pPr/>
              <a:t>3</a:t>
            </a:fld>
            <a:endParaRPr lang="sk-SK" altLang="sk-SK">
              <a:solidFill>
                <a:srgbClr val="FFFFFF"/>
              </a:solidFill>
            </a:endParaRPr>
          </a:p>
        </p:txBody>
      </p:sp>
      <p:sp>
        <p:nvSpPr>
          <p:cNvPr id="13315" name="Zástupný symbol päty 1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/>
              <a:t>Limites de fonctions                      Gymnázium Jozefa Gregora Tajovského          Banská Bystrica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979488" y="549275"/>
            <a:ext cx="7480300" cy="935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Étude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limites d‘une 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fonction</a:t>
            </a:r>
            <a:b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aux 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bornes de son ensemble de définition</a:t>
            </a:r>
            <a:r>
              <a:rPr lang="sk-SK" dirty="0"/>
              <a:t/>
            </a:r>
            <a:br>
              <a:rPr lang="sk-SK" dirty="0"/>
            </a:b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sz="2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Zaoblený obdĺžnik 7">
            <a:hlinkClick r:id="rId2"/>
          </p:cNvPr>
          <p:cNvSpPr/>
          <p:nvPr/>
        </p:nvSpPr>
        <p:spPr>
          <a:xfrm>
            <a:off x="979929" y="5393520"/>
            <a:ext cx="1917111" cy="720080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1003">
            <a:schemeClr val="dk2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 </a:t>
            </a:r>
            <a:r>
              <a:rPr lang="sk-SK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finie</a:t>
            </a:r>
            <a:endParaRPr lang="sk-SK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aoblený obdĺžnik 12">
            <a:hlinkClick r:id="rId3" action="ppaction://hlinksldjump"/>
          </p:cNvPr>
          <p:cNvSpPr/>
          <p:nvPr/>
        </p:nvSpPr>
        <p:spPr>
          <a:xfrm>
            <a:off x="4788024" y="3201095"/>
            <a:ext cx="1917111" cy="720080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1003">
            <a:schemeClr val="dk2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 finie</a:t>
            </a:r>
          </a:p>
        </p:txBody>
      </p:sp>
      <p:sp>
        <p:nvSpPr>
          <p:cNvPr id="16" name="Zaoblený obdĺžnik 15">
            <a:hlinkClick r:id="rId4" action="ppaction://hlinksldjump"/>
          </p:cNvPr>
          <p:cNvSpPr/>
          <p:nvPr/>
        </p:nvSpPr>
        <p:spPr>
          <a:xfrm>
            <a:off x="4788024" y="4293096"/>
            <a:ext cx="1917111" cy="720080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1003">
            <a:schemeClr val="dk2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 infinie</a:t>
            </a:r>
          </a:p>
        </p:txBody>
      </p:sp>
      <p:sp>
        <p:nvSpPr>
          <p:cNvPr id="18" name="Zaoblený obdĺžnik 17">
            <a:hlinkClick r:id="rId5" action="ppaction://hlinksldjump"/>
          </p:cNvPr>
          <p:cNvSpPr/>
          <p:nvPr/>
        </p:nvSpPr>
        <p:spPr>
          <a:xfrm>
            <a:off x="979929" y="3198778"/>
            <a:ext cx="1917111" cy="720080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1003">
            <a:schemeClr val="dk2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 infinie</a:t>
            </a:r>
          </a:p>
        </p:txBody>
      </p:sp>
      <p:sp>
        <p:nvSpPr>
          <p:cNvPr id="9" name="Zaoblený obdĺžnik 8">
            <a:hlinkClick r:id="rId6" action="ppaction://hlinksldjump"/>
          </p:cNvPr>
          <p:cNvSpPr/>
          <p:nvPr/>
        </p:nvSpPr>
        <p:spPr>
          <a:xfrm>
            <a:off x="979929" y="4293096"/>
            <a:ext cx="1917111" cy="720080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1003">
            <a:schemeClr val="dk2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 infinie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droite et à g</a:t>
            </a:r>
            <a:r>
              <a:rPr lang="sk-SK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uche</a:t>
            </a:r>
            <a:endParaRPr lang="sk-SK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993775" y="2308225"/>
            <a:ext cx="67691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Limite</a:t>
            </a:r>
            <a:r>
              <a:rPr lang="sk-SK" sz="2400" dirty="0">
                <a:latin typeface="Arial" panose="020B0604020202020204" pitchFamily="34" charset="0"/>
              </a:rPr>
              <a:t> 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en </a:t>
            </a:r>
            <a:r>
              <a:rPr lang="sk-S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un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point		 Limite en </a:t>
            </a:r>
            <a:r>
              <a:rPr lang="sk-SK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l‘infini</a:t>
            </a:r>
            <a:endParaRPr lang="sk-SK" sz="240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3" grpId="0" animBg="1"/>
      <p:bldP spid="16" grpId="0" animBg="1"/>
      <p:bldP spid="18" grpId="0" animBg="1"/>
      <p:bldP spid="9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6D96E4D8-2F1A-4D55-BC70-A611BC54BC67}" type="slidenum">
              <a:rPr lang="sk-SK" altLang="sk-SK">
                <a:solidFill>
                  <a:srgbClr val="FFFFFF"/>
                </a:solidFill>
              </a:rPr>
              <a:pPr/>
              <a:t>4</a:t>
            </a:fld>
            <a:endParaRPr lang="sk-SK" altLang="sk-SK">
              <a:solidFill>
                <a:srgbClr val="FFFFFF"/>
              </a:solidFill>
            </a:endParaRPr>
          </a:p>
        </p:txBody>
      </p:sp>
      <p:sp>
        <p:nvSpPr>
          <p:cNvPr id="14340" name="Zástupný symbol päty 1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/>
              <a:t>Limites de fonctions                      Gymnázium Jozefa Gregora Tajovského          Banská Bystrica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50900" y="609600"/>
            <a:ext cx="7466013" cy="587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r>
              <a:rPr lang="sk-SK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1:			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 </a:t>
            </a:r>
            <a:r>
              <a:rPr lang="sk-SK" sz="240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infinie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sk-SK" sz="240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endParaRPr lang="sk-SK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hlinkClick r:id="rId2"/>
              </p:cNvPr>
              <p:cNvSpPr txBox="1"/>
              <p:nvPr/>
            </p:nvSpPr>
            <p:spPr>
              <a:xfrm>
                <a:off x="849094" y="2054727"/>
                <a:ext cx="7224176" cy="793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pt-BR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pt-BR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sk-SK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sk-SK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+0,5</m:t>
                          </m:r>
                        </m:num>
                        <m:den>
                          <m:sSup>
                            <m:sSupPr>
                              <m:ctrlPr>
                                <a:rPr lang="sk-SK" sz="240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sk-SK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k-SK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sk-SK" sz="24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 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  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e>
                        <m:sub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𝑓</m:t>
                          </m:r>
                        </m:sub>
                      </m:sSub>
                      <m:r>
                        <a:rPr lang="sk-SK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]"/>
                          <m:endChr m:val="["/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∞;0</m:t>
                          </m:r>
                        </m:e>
                      </m:d>
                      <m:r>
                        <a:rPr lang="sk-SK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∪</m:t>
                      </m:r>
                      <m:d>
                        <m:dPr>
                          <m:begChr m:val="]"/>
                          <m:endChr m:val="["/>
                          <m:ctrlPr>
                            <a:rPr lang="sk-SK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0;+∞</m:t>
                          </m:r>
                        </m:e>
                      </m:d>
                    </m:oMath>
                  </m:oMathPara>
                </a14:m>
                <a: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k-SK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ZoneTexte 8">
                <a:hlinkClick r:id="rId3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94" y="2054727"/>
                <a:ext cx="7224176" cy="7938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829333" y="3312409"/>
                <a:ext cx="6768752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sk-SK" sz="2000" i="1" dirty="0" smtClean="0"/>
                  <a:t>On commence par étudier la limite éventuelle de f(x) en </a:t>
                </a:r>
                <a14:m>
                  <m:oMath xmlns:m="http://schemas.openxmlformats.org/officeDocument/2006/math">
                    <m:r>
                      <a:rPr lang="sk-SK" sz="2000" b="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sk-SK" sz="2000" i="1" dirty="0" smtClean="0"/>
                  <a:t>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sk-SK" sz="2000" i="1" dirty="0" smtClean="0"/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sk-SK" sz="2000" i="1" dirty="0" err="1" smtClean="0"/>
                  <a:t>Quel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est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le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comportement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de</a:t>
                </a:r>
                <a:r>
                  <a:rPr lang="sk-SK" sz="2000" i="1" dirty="0" smtClean="0"/>
                  <a:t> la </a:t>
                </a:r>
                <a:r>
                  <a:rPr lang="sk-SK" sz="2000" i="1" dirty="0" err="1" smtClean="0"/>
                  <a:t>fonction</a:t>
                </a:r>
                <a:r>
                  <a:rPr lang="sk-SK" sz="2000" i="1" dirty="0" smtClean="0"/>
                  <a:t> f </a:t>
                </a:r>
                <a:r>
                  <a:rPr lang="sk-SK" sz="2000" i="1" dirty="0" err="1" smtClean="0"/>
                  <a:t>lorsque</a:t>
                </a:r>
                <a:r>
                  <a:rPr lang="sk-SK" sz="2000" i="1" dirty="0" smtClean="0"/>
                  <a:t> </a:t>
                </a:r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sk-SK" sz="2000" i="1" dirty="0" smtClean="0"/>
                  <a:t>x </a:t>
                </a:r>
                <a:r>
                  <a:rPr lang="sk-SK" sz="2000" i="1" dirty="0" err="1" smtClean="0"/>
                  <a:t>s‘approche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de</a:t>
                </a:r>
                <a:r>
                  <a:rPr lang="sk-SK" sz="2000" i="1" dirty="0"/>
                  <a:t> </a:t>
                </a:r>
                <a14:m>
                  <m:oMath xmlns:m="http://schemas.openxmlformats.org/officeDocument/2006/math">
                    <m:r>
                      <a:rPr lang="sk-SK" sz="2000" i="1" dirty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sk-SK" sz="2000" i="1" dirty="0" smtClean="0"/>
                  <a:t> par </a:t>
                </a:r>
                <a:r>
                  <a:rPr lang="sk-SK" sz="2000" i="1" dirty="0" err="1" smtClean="0"/>
                  <a:t>valeurs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négatives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puis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par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valeurs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positives</a:t>
                </a:r>
                <a:r>
                  <a:rPr lang="sk-SK" sz="2000" i="1" dirty="0" smtClean="0"/>
                  <a:t>?</a:t>
                </a:r>
                <a:endParaRPr lang="sk-SK" sz="2000" i="1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333" y="3312409"/>
                <a:ext cx="6768752" cy="1631216"/>
              </a:xfrm>
              <a:prstGeom prst="rect">
                <a:avLst/>
              </a:prstGeom>
              <a:blipFill rotWithShape="1">
                <a:blip r:embed="rId5"/>
                <a:stretch>
                  <a:fillRect l="-721" t="-1866" r="-991" b="-559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829333" y="5733256"/>
            <a:ext cx="677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Cliquez sur f(x) pour voir la courbe représentative de f .</a:t>
            </a:r>
            <a:endParaRPr lang="sk-SK" i="1" dirty="0"/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197" y="476672"/>
            <a:ext cx="7331193" cy="519493"/>
          </a:xfrm>
        </p:spPr>
        <p:txBody>
          <a:bodyPr>
            <a:normAutofit/>
          </a:bodyPr>
          <a:lstStyle/>
          <a:p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 </a:t>
            </a:r>
            <a:r>
              <a:rPr lang="sk-SK" sz="240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infinie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sk-SK" sz="240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poin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sk-SK" sz="2400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FA616187-1E20-4DBA-81B2-72CBE971D6DF}" type="slidenum">
              <a:rPr lang="sk-SK" altLang="sk-SK">
                <a:solidFill>
                  <a:srgbClr val="FFFFFF"/>
                </a:solidFill>
              </a:rPr>
              <a:pPr/>
              <a:t>5</a:t>
            </a:fld>
            <a:endParaRPr lang="sk-SK" altLang="sk-SK">
              <a:solidFill>
                <a:srgbClr val="FFFFFF"/>
              </a:solidFill>
            </a:endParaRPr>
          </a:p>
        </p:txBody>
      </p:sp>
      <p:sp>
        <p:nvSpPr>
          <p:cNvPr id="17410" name="Zástupný symbol päty 1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/>
              <a:t>Limites de fonctions                      Gymnázium Jozefa Gregora Tajovského          Banská Bystrica</a:t>
            </a:r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15"/>
          <a:stretch>
            <a:fillRect/>
          </a:stretch>
        </p:blipFill>
        <p:spPr bwMode="auto">
          <a:xfrm>
            <a:off x="3830471" y="1287028"/>
            <a:ext cx="418147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hlinkClick r:id="rId3"/>
              </p:cNvPr>
              <p:cNvSpPr txBox="1"/>
              <p:nvPr/>
            </p:nvSpPr>
            <p:spPr>
              <a:xfrm>
                <a:off x="755576" y="1287028"/>
                <a:ext cx="2376264" cy="1070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pt-BR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pt-BR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sk-SK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sk-SK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+0,5</m:t>
                          </m:r>
                        </m:num>
                        <m:den>
                          <m:sSup>
                            <m:sSupPr>
                              <m:ctrlPr>
                                <a:rPr lang="sk-SK" sz="2400" i="1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sk-SK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k-SK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k-SK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ZoneTexte 16">
                <a:hlinkClick r:id="rId4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287028"/>
                <a:ext cx="2376264" cy="107074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Bublina v tvare zaobleného obdĺžnika 10"/>
              <p:cNvSpPr/>
              <p:nvPr/>
            </p:nvSpPr>
            <p:spPr>
              <a:xfrm>
                <a:off x="6012160" y="1700808"/>
                <a:ext cx="2125020" cy="828672"/>
              </a:xfrm>
              <a:prstGeom prst="wedgeRoundRectCallou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k-SK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k-SK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k-SK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eqArr>
                                <m:eqArrPr>
                                  <m:ctrlPr>
                                    <a:rPr lang="sk-SK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sk-SK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→</m:t>
                                  </m:r>
                                  <m:r>
                                    <a:rPr lang="sk-SK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&gt;0</m:t>
                                  </m:r>
                                </m:e>
                              </m:eqAr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sk-SK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+0.5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sk-SK" i="1">
                          <a:latin typeface="Cambria Math"/>
                        </a:rPr>
                        <m:t>=+</m:t>
                      </m:r>
                      <m:r>
                        <a:rPr lang="el-GR" i="1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1" name="Bublina v tvare zaobleného obdĺžnika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700808"/>
                <a:ext cx="2125020" cy="828672"/>
              </a:xfrm>
              <a:prstGeom prst="wedgeRoundRectCallou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Bublina v tvare zaobleného obdĺžnika 11"/>
              <p:cNvSpPr/>
              <p:nvPr/>
            </p:nvSpPr>
            <p:spPr>
              <a:xfrm>
                <a:off x="3155884" y="3301565"/>
                <a:ext cx="2088232" cy="828672"/>
              </a:xfrm>
              <a:prstGeom prst="wedgeRoundRectCallou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k-SK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k-SK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k-SK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eqArr>
                                <m:eqArrPr>
                                  <m:ctrlPr>
                                    <a:rPr lang="sk-SK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sk-SK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sk-SK" i="1" smtClean="0">
                                      <a:latin typeface="Cambria Math"/>
                                      <a:ea typeface="Cambria Math"/>
                                    </a:rPr>
                                    <m:t>→</m:t>
                                  </m:r>
                                  <m:r>
                                    <a:rPr lang="sk-SK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&lt;0</m:t>
                                  </m:r>
                                </m:e>
                              </m:eqAr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sk-SK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+0.5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sk-SK" i="1">
                          <a:latin typeface="Cambria Math"/>
                        </a:rPr>
                        <m:t>=</m:t>
                      </m:r>
                      <m:r>
                        <a:rPr lang="sk-SK" b="0" i="1" smtClean="0">
                          <a:latin typeface="Cambria Math"/>
                        </a:rPr>
                        <m:t>+</m:t>
                      </m:r>
                      <m:r>
                        <a:rPr lang="el-GR" i="1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2" name="Bublina v tvare zaobleného obdĺžnika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84" y="3301565"/>
                <a:ext cx="2088232" cy="828672"/>
              </a:xfrm>
              <a:prstGeom prst="wedgeRoundRectCallou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BlokTextu 15"/>
              <p:cNvSpPr txBox="1"/>
              <p:nvPr/>
            </p:nvSpPr>
            <p:spPr>
              <a:xfrm>
                <a:off x="840638" y="5445224"/>
                <a:ext cx="7054051" cy="1164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sk-SK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Calibri" pitchFamily="34" charset="0"/>
                  </a:rPr>
                  <a:t>La droite d’équation </a:t>
                </a:r>
                <a:r>
                  <a:rPr lang="sk-SK" altLang="sk-SK" sz="24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Calibri" pitchFamily="34" charset="0"/>
                  </a:rPr>
                  <a:t>x</a:t>
                </a:r>
                <a:r>
                  <a:rPr lang="sk-SK" altLang="sk-SK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Calibri" pitchFamily="34" charset="0"/>
                  </a:rPr>
                  <a:t>=0 </a:t>
                </a:r>
                <a:r>
                  <a:rPr lang="fr-FR" altLang="sk-SK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Calibri" pitchFamily="34" charset="0"/>
                  </a:rPr>
                  <a:t>est asymptote </a:t>
                </a:r>
                <a:r>
                  <a:rPr lang="fr-FR" altLang="sk-SK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Calibri" pitchFamily="34" charset="0"/>
                  </a:rPr>
                  <a:t>verticale</a:t>
                </a:r>
                <a:r>
                  <a:rPr lang="sk-SK" altLang="sk-SK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Calibri" pitchFamily="34" charset="0"/>
                  </a:rPr>
                  <a:t> </a:t>
                </a:r>
                <a:r>
                  <a:rPr lang="fr-FR" altLang="sk-SK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Calibri" pitchFamily="34" charset="0"/>
                  </a:rPr>
                  <a:t>à </a:t>
                </a:r>
                <a:r>
                  <a:rPr lang="fr-FR" altLang="sk-SK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ea typeface="Calibri" pitchFamily="34" charset="0"/>
                  </a:rPr>
                  <a:t>la courbe représentative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altLang="sk-SK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k-SK" altLang="sk-SK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sk-SK" altLang="sk-SK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sk-SK" altLang="sk-SK" sz="2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cs typeface="Times New Roman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</m:oMath>
                </a14:m>
                <a:r>
                  <a:rPr lang="sk-SK" altLang="sk-SK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</a:rPr>
                  <a:t> </a:t>
                </a:r>
                <a:r>
                  <a:rPr lang="sk-SK" altLang="sk-SK" sz="24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</a:rPr>
                  <a:t>de</a:t>
                </a:r>
                <a:r>
                  <a:rPr lang="sk-SK" altLang="sk-SK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</a:rPr>
                  <a:t> </a:t>
                </a:r>
                <a:r>
                  <a:rPr lang="sk-SK" altLang="sk-SK" sz="24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</a:rPr>
                  <a:t>f</a:t>
                </a:r>
                <a:r>
                  <a:rPr lang="sk-SK" altLang="sk-SK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</a:rPr>
                  <a:t>.</a:t>
                </a:r>
                <a:endParaRPr lang="fr-FR" altLang="sk-SK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16" name="BlokTextu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638" y="5445224"/>
                <a:ext cx="7054051" cy="1164037"/>
              </a:xfrm>
              <a:prstGeom prst="rect">
                <a:avLst/>
              </a:prstGeom>
              <a:blipFill rotWithShape="1">
                <a:blip r:embed="rId8"/>
                <a:stretch>
                  <a:fillRect l="-1469" t="-4188" r="-181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BlokTextu 17"/>
              <p:cNvSpPr txBox="1"/>
              <p:nvPr/>
            </p:nvSpPr>
            <p:spPr>
              <a:xfrm>
                <a:off x="935155" y="4153028"/>
                <a:ext cx="2637710" cy="1163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</a:rPr>
                  <a:t>On </a:t>
                </a:r>
                <a:r>
                  <a:rPr lang="sk-SK" sz="24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</a:rPr>
                  <a:t>dit</a:t>
                </a:r>
                <a:r>
                  <a:rPr lang="sk-SK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k-SK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k-SK" sz="24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k-SK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sk-SK" sz="2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sk-SK" sz="2400" i="1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sk-SK" sz="24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sk-SK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sk-SK" sz="2400" b="0" i="1" smtClean="0">
                                  <a:latin typeface="Cambria Math"/>
                                  <a:ea typeface="Cambria Math"/>
                                </a:rPr>
                                <m:t>+0.5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sk-SK" sz="24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sk-SK" sz="240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sk-SK" sz="240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sk-SK" sz="2400" i="1" smtClean="0">
                          <a:latin typeface="Cambria Math"/>
                        </a:rPr>
                        <m:t>=</m:t>
                      </m:r>
                      <m:r>
                        <a:rPr lang="sk-SK" sz="2400" b="0" i="1" smtClean="0">
                          <a:latin typeface="Cambria Math"/>
                        </a:rPr>
                        <m:t>+</m:t>
                      </m:r>
                      <m:r>
                        <a:rPr lang="el-GR" sz="240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sk-SK" sz="2400" dirty="0"/>
              </a:p>
            </p:txBody>
          </p:sp>
        </mc:Choice>
        <mc:Fallback xmlns="">
          <p:sp>
            <p:nvSpPr>
              <p:cNvPr id="18" name="BlokTextu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55" y="4153028"/>
                <a:ext cx="2637710" cy="1163075"/>
              </a:xfrm>
              <a:prstGeom prst="rect">
                <a:avLst/>
              </a:prstGeom>
              <a:blipFill rotWithShape="1">
                <a:blip r:embed="rId9"/>
                <a:stretch>
                  <a:fillRect l="-3695" t="-471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Nadpis 3"/>
          <p:cNvSpPr txBox="1">
            <a:spLocks/>
          </p:cNvSpPr>
          <p:nvPr/>
        </p:nvSpPr>
        <p:spPr>
          <a:xfrm>
            <a:off x="935155" y="586073"/>
            <a:ext cx="7466013" cy="5873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sk-SK" sz="2400" dirty="0"/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5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1" grpId="0" animBg="1"/>
      <p:bldP spid="12" grpId="0" animBg="1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6D96E4D8-2F1A-4D55-BC70-A611BC54BC67}" type="slidenum">
              <a:rPr lang="sk-SK" altLang="sk-SK">
                <a:solidFill>
                  <a:srgbClr val="FFFFFF"/>
                </a:solidFill>
              </a:rPr>
              <a:pPr/>
              <a:t>6</a:t>
            </a:fld>
            <a:endParaRPr lang="sk-SK" altLang="sk-SK">
              <a:solidFill>
                <a:srgbClr val="FFFFFF"/>
              </a:solidFill>
            </a:endParaRPr>
          </a:p>
        </p:txBody>
      </p:sp>
      <p:sp>
        <p:nvSpPr>
          <p:cNvPr id="14340" name="Zástupný symbol päty 1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/>
              <a:t>Limites de fonctions                      Gymnázium Jozefa Gregora Tajovského          Banská Bystrica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50900" y="609600"/>
            <a:ext cx="7466013" cy="587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r>
              <a:rPr lang="sk-SK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2:			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 </a:t>
            </a:r>
            <a:r>
              <a:rPr lang="sk-SK" sz="240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infinie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sk-SK" sz="240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endParaRPr lang="sk-SK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hlinkClick r:id="rId2"/>
              </p:cNvPr>
              <p:cNvSpPr txBox="1"/>
              <p:nvPr/>
            </p:nvSpPr>
            <p:spPr>
              <a:xfrm>
                <a:off x="849094" y="2054727"/>
                <a:ext cx="7224176" cy="1110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pt-BR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pt-BR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k-SK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k-SK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k-SK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sk-SK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0,5</m:t>
                          </m:r>
                        </m:num>
                        <m:den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−1</m:t>
                          </m:r>
                        </m:den>
                      </m:f>
                      <m:sSub>
                        <m:sSub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sk-SK" sz="24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 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  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e>
                        <m:sub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𝑓</m:t>
                          </m:r>
                        </m:sub>
                      </m:sSub>
                      <m:r>
                        <a:rPr lang="sk-SK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]"/>
                          <m:endChr m:val="["/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∞;</m:t>
                          </m:r>
                          <m:r>
                            <a:rPr lang="sk-SK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e>
                      </m:d>
                      <m:r>
                        <a:rPr lang="sk-SK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∪</m:t>
                      </m:r>
                      <m:d>
                        <m:dPr>
                          <m:begChr m:val="]"/>
                          <m:endChr m:val="["/>
                          <m:ctrlPr>
                            <a:rPr lang="sk-SK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k-SK" sz="2400" b="0" i="1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;+∞</m:t>
                          </m:r>
                        </m:e>
                      </m:d>
                    </m:oMath>
                  </m:oMathPara>
                </a14:m>
                <a: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k-SK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ZoneTexte 8">
                <a:hlinkClick r:id="rId3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94" y="2054727"/>
                <a:ext cx="7224176" cy="11104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829333" y="3312409"/>
                <a:ext cx="6768752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sk-SK" sz="2000" i="1" dirty="0" smtClean="0"/>
                  <a:t>On </a:t>
                </a:r>
                <a:r>
                  <a:rPr lang="sk-SK" sz="2000" i="1" dirty="0" err="1" smtClean="0"/>
                  <a:t>étudie</a:t>
                </a:r>
                <a:r>
                  <a:rPr lang="sk-SK" sz="2000" i="1" dirty="0" smtClean="0"/>
                  <a:t> la limite éventuelle de f(x) en </a:t>
                </a:r>
                <a14:m>
                  <m:oMath xmlns:m="http://schemas.openxmlformats.org/officeDocument/2006/math">
                    <m:r>
                      <a:rPr lang="sk-SK" sz="2000" b="0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sk-SK" sz="2000" i="1" dirty="0" smtClean="0"/>
                  <a:t>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sk-SK" sz="2000" i="1" dirty="0" smtClean="0"/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sk-SK" sz="2000" i="1" dirty="0" err="1" smtClean="0"/>
                  <a:t>Quel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est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le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comportement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de</a:t>
                </a:r>
                <a:r>
                  <a:rPr lang="sk-SK" sz="2000" i="1" dirty="0" smtClean="0"/>
                  <a:t> la </a:t>
                </a:r>
                <a:r>
                  <a:rPr lang="sk-SK" sz="2000" i="1" dirty="0" err="1" smtClean="0"/>
                  <a:t>fonction</a:t>
                </a:r>
                <a:r>
                  <a:rPr lang="sk-SK" sz="2000" i="1" dirty="0" smtClean="0"/>
                  <a:t> f </a:t>
                </a:r>
                <a:r>
                  <a:rPr lang="sk-SK" sz="2000" i="1" dirty="0" err="1" smtClean="0"/>
                  <a:t>lorsque</a:t>
                </a:r>
                <a:r>
                  <a:rPr lang="sk-SK" sz="2000" i="1" dirty="0" smtClean="0"/>
                  <a:t> x </a:t>
                </a:r>
                <a:r>
                  <a:rPr lang="sk-SK" sz="2000" i="1" dirty="0" err="1" smtClean="0"/>
                  <a:t>s‘approche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de</a:t>
                </a:r>
                <a:r>
                  <a:rPr lang="sk-SK" sz="2000" i="1" dirty="0"/>
                  <a:t> </a:t>
                </a:r>
                <a14:m>
                  <m:oMath xmlns:m="http://schemas.openxmlformats.org/officeDocument/2006/math">
                    <m:r>
                      <a:rPr lang="sk-SK" sz="2000" b="0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sk-SK" sz="2000" i="1" dirty="0" smtClean="0"/>
                  <a:t> par </a:t>
                </a:r>
                <a:r>
                  <a:rPr lang="sk-SK" sz="2000" i="1" dirty="0" err="1" smtClean="0"/>
                  <a:t>valeurs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inférieures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puis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par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valeurs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supérieures</a:t>
                </a:r>
                <a:r>
                  <a:rPr lang="sk-SK" sz="2000" i="1" dirty="0" smtClean="0"/>
                  <a:t>?</a:t>
                </a:r>
                <a:endParaRPr lang="sk-SK" sz="2000" i="1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333" y="3312409"/>
                <a:ext cx="6768752" cy="1631216"/>
              </a:xfrm>
              <a:prstGeom prst="rect">
                <a:avLst/>
              </a:prstGeom>
              <a:blipFill rotWithShape="1">
                <a:blip r:embed="rId5"/>
                <a:stretch>
                  <a:fillRect l="-721" t="-1866" r="-991" b="-559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829333" y="5733256"/>
            <a:ext cx="677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Cliquez sur f(x) pour voir la courbe représentative de f .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211879181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8" r="2136"/>
          <a:stretch/>
        </p:blipFill>
        <p:spPr bwMode="auto">
          <a:xfrm>
            <a:off x="3541014" y="1273306"/>
            <a:ext cx="4572001" cy="4119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197" y="476672"/>
            <a:ext cx="7331193" cy="519493"/>
          </a:xfrm>
        </p:spPr>
        <p:txBody>
          <a:bodyPr>
            <a:normAutofit/>
          </a:bodyPr>
          <a:lstStyle/>
          <a:p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 </a:t>
            </a:r>
            <a:r>
              <a:rPr lang="sk-SK" sz="240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infinie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sk-SK" sz="240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poin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sk-SK" sz="2400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FA616187-1E20-4DBA-81B2-72CBE971D6DF}" type="slidenum">
              <a:rPr lang="sk-SK" altLang="sk-SK">
                <a:solidFill>
                  <a:srgbClr val="FFFFFF"/>
                </a:solidFill>
              </a:rPr>
              <a:pPr/>
              <a:t>7</a:t>
            </a:fld>
            <a:endParaRPr lang="sk-SK" altLang="sk-SK">
              <a:solidFill>
                <a:srgbClr val="FFFFFF"/>
              </a:solidFill>
            </a:endParaRPr>
          </a:p>
        </p:txBody>
      </p:sp>
      <p:sp>
        <p:nvSpPr>
          <p:cNvPr id="17410" name="Zástupný symbol päty 1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/>
              <a:t>Limites de fonctions                      Gymnázium Jozefa Gregora Tajovského          Banská Bystrica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hlinkClick r:id="rId3"/>
              </p:cNvPr>
              <p:cNvSpPr txBox="1"/>
              <p:nvPr/>
            </p:nvSpPr>
            <p:spPr>
              <a:xfrm>
                <a:off x="935155" y="1291166"/>
                <a:ext cx="2376264" cy="1110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pt-BR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pt-BR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k-SK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k-SK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k-SK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sk-SK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0,5</m:t>
                          </m:r>
                        </m:num>
                        <m:den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k-SK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ZoneTexte 16">
                <a:hlinkClick r:id="rId4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55" y="1291166"/>
                <a:ext cx="2376264" cy="11104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BlokTextu 15"/>
              <p:cNvSpPr txBox="1"/>
              <p:nvPr/>
            </p:nvSpPr>
            <p:spPr>
              <a:xfrm>
                <a:off x="935155" y="2692429"/>
                <a:ext cx="2425398" cy="1796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sk-SK" dirty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La droite d’équation </a:t>
                </a:r>
                <a:r>
                  <a:rPr lang="sk-SK" altLang="sk-SK" i="1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x</a:t>
                </a:r>
                <a:r>
                  <a:rPr lang="sk-SK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=1 </a:t>
                </a:r>
                <a:r>
                  <a:rPr lang="fr-FR" altLang="sk-SK" dirty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est asymptote </a:t>
                </a:r>
                <a:r>
                  <a:rPr lang="fr-FR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verticale</a:t>
                </a:r>
                <a:r>
                  <a:rPr lang="sk-SK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 </a:t>
                </a:r>
                <a:r>
                  <a:rPr lang="fr-FR" altLang="sk-SK" dirty="0" smtClean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à </a:t>
                </a:r>
                <a:r>
                  <a:rPr lang="fr-FR" altLang="sk-SK" dirty="0">
                    <a:latin typeface="Arial" pitchFamily="34" charset="0"/>
                    <a:ea typeface="Calibri" pitchFamily="34" charset="0"/>
                    <a:cs typeface="Arial" panose="020B0604020202020204" pitchFamily="34" charset="0"/>
                  </a:rPr>
                  <a:t>la courbe représentative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altLang="sk-SK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k-SK" altLang="sk-SK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sk-SK" altLang="sk-SK" i="1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sk-SK" altLang="sk-SK" i="1">
                                <a:latin typeface="Cambria Math"/>
                                <a:cs typeface="Times New Roman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</m:oMath>
                </a14:m>
                <a:r>
                  <a:rPr lang="sk-SK" altLang="sk-SK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k-SK" altLang="sk-SK" dirty="0" err="1">
                    <a:latin typeface="Arial" pitchFamily="34" charset="0"/>
                    <a:cs typeface="Arial" pitchFamily="34" charset="0"/>
                  </a:rPr>
                  <a:t>de</a:t>
                </a:r>
                <a:r>
                  <a:rPr lang="sk-SK" altLang="sk-SK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k-SK" altLang="sk-SK" i="1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k-SK" altLang="sk-SK" dirty="0">
                    <a:latin typeface="Arial" pitchFamily="34" charset="0"/>
                    <a:cs typeface="Arial" pitchFamily="34" charset="0"/>
                  </a:rPr>
                  <a:t>.</a:t>
                </a:r>
                <a:endParaRPr lang="fr-FR" altLang="sk-SK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sk-SK" dirty="0" smtClean="0"/>
                  <a:t> </a:t>
                </a:r>
              </a:p>
            </p:txBody>
          </p:sp>
        </mc:Choice>
        <mc:Fallback xmlns="">
          <p:sp>
            <p:nvSpPr>
              <p:cNvPr id="16" name="BlokTextu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155" y="2692429"/>
                <a:ext cx="2425398" cy="1796326"/>
              </a:xfrm>
              <a:prstGeom prst="rect">
                <a:avLst/>
              </a:prstGeom>
              <a:blipFill rotWithShape="1">
                <a:blip r:embed="rId6"/>
                <a:stretch>
                  <a:fillRect l="-2010" t="-170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Nadpis 3"/>
          <p:cNvSpPr txBox="1">
            <a:spLocks/>
          </p:cNvSpPr>
          <p:nvPr/>
        </p:nvSpPr>
        <p:spPr>
          <a:xfrm>
            <a:off x="935155" y="586073"/>
            <a:ext cx="7466013" cy="5873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sk-SK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Bublina v tvare zaobleného obdĺžnika 11"/>
              <p:cNvSpPr/>
              <p:nvPr/>
            </p:nvSpPr>
            <p:spPr>
              <a:xfrm>
                <a:off x="5832337" y="4075294"/>
                <a:ext cx="2242569" cy="828672"/>
              </a:xfrm>
              <a:prstGeom prst="wedgeRoundRectCallou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k-SK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k-SK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k-SK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eqArr>
                                <m:eqArrPr>
                                  <m:ctrlPr>
                                    <a:rPr lang="sk-SK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sk-SK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→1</m:t>
                                  </m:r>
                                </m:e>
                                <m:e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&gt;1</m:t>
                                  </m:r>
                                </m:e>
                              </m:eqAr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sk-SK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−0.5</m:t>
                              </m:r>
                            </m:num>
                            <m:den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  <m:r>
                        <a:rPr lang="sk-SK" i="1">
                          <a:latin typeface="Cambria Math"/>
                        </a:rPr>
                        <m:t>=</m:t>
                      </m:r>
                      <m:r>
                        <a:rPr lang="sk-SK" b="0" i="1" smtClean="0">
                          <a:latin typeface="Cambria Math"/>
                        </a:rPr>
                        <m:t>−</m:t>
                      </m:r>
                      <m:r>
                        <a:rPr lang="el-GR" i="1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2" name="Bublina v tvare zaobleného obdĺžnika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337" y="4075294"/>
                <a:ext cx="2242569" cy="828672"/>
              </a:xfrm>
              <a:prstGeom prst="wedgeRoundRectCallou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Bublina v tvare zaobleného obdĺžnika 10"/>
              <p:cNvSpPr/>
              <p:nvPr/>
            </p:nvSpPr>
            <p:spPr>
              <a:xfrm>
                <a:off x="6221875" y="586073"/>
                <a:ext cx="2125020" cy="828672"/>
              </a:xfrm>
              <a:prstGeom prst="wedgeRoundRectCallou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k-SK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k-SK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k-SK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eqArr>
                                <m:eqArrPr>
                                  <m:ctrlPr>
                                    <a:rPr lang="sk-SK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sk-SK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→</m:t>
                                  </m:r>
                                  <m:r>
                                    <a:rPr lang="sk-SK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&gt;1</m:t>
                                  </m:r>
                                </m:e>
                              </m:eqAr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sk-SK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0.5</m:t>
                              </m:r>
                            </m:num>
                            <m:den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  <m:r>
                        <a:rPr lang="sk-SK" i="1">
                          <a:latin typeface="Cambria Math"/>
                        </a:rPr>
                        <m:t>=+</m:t>
                      </m:r>
                      <m:r>
                        <a:rPr lang="el-GR" i="1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1" name="Bublina v tvare zaobleného obdĺžnika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875" y="586073"/>
                <a:ext cx="2125020" cy="828672"/>
              </a:xfrm>
              <a:prstGeom prst="wedgeRoundRectCallou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ĺžnik 3"/>
          <p:cNvSpPr/>
          <p:nvPr/>
        </p:nvSpPr>
        <p:spPr>
          <a:xfrm>
            <a:off x="917613" y="5589240"/>
            <a:ext cx="7151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On </a:t>
            </a:r>
            <a:r>
              <a:rPr lang="sk-SK" dirty="0" err="1"/>
              <a:t>dit</a:t>
            </a:r>
            <a:r>
              <a:rPr lang="sk-SK" dirty="0"/>
              <a:t> </a:t>
            </a:r>
            <a:r>
              <a:rPr lang="sk-SK" dirty="0" err="1"/>
              <a:t>que</a:t>
            </a:r>
            <a:r>
              <a:rPr lang="sk-SK" dirty="0"/>
              <a:t> </a:t>
            </a:r>
            <a:r>
              <a:rPr lang="sk-SK" i="1" dirty="0"/>
              <a:t>f</a:t>
            </a:r>
            <a:r>
              <a:rPr lang="sk-SK" dirty="0"/>
              <a:t> </a:t>
            </a:r>
            <a:r>
              <a:rPr lang="sk-SK" dirty="0" err="1"/>
              <a:t>n‘a</a:t>
            </a:r>
            <a:r>
              <a:rPr lang="sk-SK" dirty="0"/>
              <a:t> pas </a:t>
            </a:r>
            <a:r>
              <a:rPr lang="sk-SK" dirty="0" err="1"/>
              <a:t>de</a:t>
            </a:r>
            <a:r>
              <a:rPr lang="sk-SK" dirty="0"/>
              <a:t> limite en </a:t>
            </a:r>
            <a:r>
              <a:rPr lang="sk-SK" altLang="sk-SK" dirty="0">
                <a:latin typeface="Arial" pitchFamily="34" charset="0"/>
                <a:ea typeface="Calibri" pitchFamily="34" charset="0"/>
              </a:rPr>
              <a:t>1 </a:t>
            </a:r>
            <a:r>
              <a:rPr lang="sk-SK" altLang="sk-SK" dirty="0" err="1">
                <a:latin typeface="Arial" pitchFamily="34" charset="0"/>
                <a:ea typeface="Calibri" pitchFamily="34" charset="0"/>
              </a:rPr>
              <a:t>mais</a:t>
            </a:r>
            <a:r>
              <a:rPr lang="sk-SK" altLang="sk-SK" dirty="0">
                <a:latin typeface="Arial" pitchFamily="34" charset="0"/>
                <a:ea typeface="Calibri" pitchFamily="34" charset="0"/>
              </a:rPr>
              <a:t> </a:t>
            </a:r>
            <a:r>
              <a:rPr lang="sk-SK" altLang="sk-SK" dirty="0" err="1">
                <a:latin typeface="Arial" pitchFamily="34" charset="0"/>
                <a:ea typeface="Calibri" pitchFamily="34" charset="0"/>
              </a:rPr>
              <a:t>q</a:t>
            </a:r>
            <a:r>
              <a:rPr lang="sk-SK" dirty="0" err="1">
                <a:latin typeface="Arial" pitchFamily="34" charset="0"/>
              </a:rPr>
              <a:t>ue</a:t>
            </a:r>
            <a:r>
              <a:rPr lang="sk-SK" dirty="0">
                <a:latin typeface="Arial" pitchFamily="34" charset="0"/>
              </a:rPr>
              <a:t> </a:t>
            </a:r>
          </a:p>
          <a:p>
            <a:r>
              <a:rPr lang="sk-SK" i="1" dirty="0">
                <a:latin typeface="Arial" pitchFamily="34" charset="0"/>
              </a:rPr>
              <a:t>f  </a:t>
            </a:r>
            <a:r>
              <a:rPr lang="sk-SK" dirty="0">
                <a:latin typeface="Arial" pitchFamily="34" charset="0"/>
              </a:rPr>
              <a:t>a </a:t>
            </a:r>
            <a:r>
              <a:rPr lang="sk-SK" dirty="0" err="1">
                <a:latin typeface="Arial" pitchFamily="34" charset="0"/>
              </a:rPr>
              <a:t>une</a:t>
            </a:r>
            <a:r>
              <a:rPr lang="sk-SK" dirty="0">
                <a:latin typeface="Arial" pitchFamily="34" charset="0"/>
              </a:rPr>
              <a:t> limite </a:t>
            </a:r>
            <a:r>
              <a:rPr lang="fr-FR" altLang="sk-SK" dirty="0">
                <a:latin typeface="Arial" pitchFamily="34" charset="0"/>
                <a:ea typeface="Calibri" pitchFamily="34" charset="0"/>
              </a:rPr>
              <a:t>à</a:t>
            </a:r>
            <a:r>
              <a:rPr lang="sk-SK" altLang="sk-SK" dirty="0">
                <a:latin typeface="Arial" pitchFamily="34" charset="0"/>
                <a:ea typeface="Calibri" pitchFamily="34" charset="0"/>
              </a:rPr>
              <a:t> </a:t>
            </a:r>
            <a:r>
              <a:rPr lang="sk-SK" altLang="sk-SK" dirty="0" err="1">
                <a:latin typeface="Arial" pitchFamily="34" charset="0"/>
                <a:ea typeface="Calibri" pitchFamily="34" charset="0"/>
              </a:rPr>
              <a:t>gauche</a:t>
            </a:r>
            <a:r>
              <a:rPr lang="sk-SK" altLang="sk-SK" dirty="0">
                <a:latin typeface="Arial" pitchFamily="34" charset="0"/>
                <a:ea typeface="Calibri" pitchFamily="34" charset="0"/>
              </a:rPr>
              <a:t> </a:t>
            </a:r>
            <a:r>
              <a:rPr lang="sk-SK" dirty="0"/>
              <a:t>en </a:t>
            </a:r>
            <a:r>
              <a:rPr lang="sk-SK" altLang="sk-SK" dirty="0">
                <a:latin typeface="Arial" pitchFamily="34" charset="0"/>
                <a:ea typeface="Calibri" pitchFamily="34" charset="0"/>
              </a:rPr>
              <a:t>1 </a:t>
            </a:r>
            <a:r>
              <a:rPr lang="sk-SK" altLang="sk-SK" dirty="0" err="1">
                <a:latin typeface="Arial" pitchFamily="34" charset="0"/>
                <a:ea typeface="Calibri" pitchFamily="34" charset="0"/>
              </a:rPr>
              <a:t>et</a:t>
            </a:r>
            <a:r>
              <a:rPr lang="sk-SK" altLang="sk-SK" dirty="0">
                <a:latin typeface="Arial" pitchFamily="34" charset="0"/>
                <a:ea typeface="Calibri" pitchFamily="34" charset="0"/>
              </a:rPr>
              <a:t> </a:t>
            </a:r>
            <a:r>
              <a:rPr lang="sk-SK" dirty="0" err="1">
                <a:latin typeface="Arial" pitchFamily="34" charset="0"/>
              </a:rPr>
              <a:t>une</a:t>
            </a:r>
            <a:r>
              <a:rPr lang="sk-SK" dirty="0">
                <a:latin typeface="Arial" pitchFamily="34" charset="0"/>
              </a:rPr>
              <a:t> limite </a:t>
            </a:r>
            <a:r>
              <a:rPr lang="fr-FR" altLang="sk-SK" dirty="0">
                <a:latin typeface="Arial" pitchFamily="34" charset="0"/>
                <a:ea typeface="Calibri" pitchFamily="34" charset="0"/>
              </a:rPr>
              <a:t>à</a:t>
            </a:r>
            <a:r>
              <a:rPr lang="sk-SK" altLang="sk-SK" dirty="0">
                <a:latin typeface="Arial" pitchFamily="34" charset="0"/>
                <a:ea typeface="Calibri" pitchFamily="34" charset="0"/>
              </a:rPr>
              <a:t> </a:t>
            </a:r>
            <a:r>
              <a:rPr lang="sk-SK" altLang="sk-SK" dirty="0" err="1">
                <a:latin typeface="Arial" pitchFamily="34" charset="0"/>
                <a:ea typeface="Calibri" pitchFamily="34" charset="0"/>
              </a:rPr>
              <a:t>droite</a:t>
            </a:r>
            <a:r>
              <a:rPr lang="sk-SK" altLang="sk-SK" dirty="0">
                <a:latin typeface="Arial" pitchFamily="34" charset="0"/>
                <a:ea typeface="Calibri" pitchFamily="34" charset="0"/>
              </a:rPr>
              <a:t> </a:t>
            </a:r>
            <a:r>
              <a:rPr lang="sk-SK" dirty="0"/>
              <a:t>en </a:t>
            </a:r>
            <a:r>
              <a:rPr lang="sk-SK" altLang="sk-SK" dirty="0">
                <a:latin typeface="Arial" pitchFamily="34" charset="0"/>
                <a:ea typeface="Calibri" pitchFamily="34" charset="0"/>
              </a:rPr>
              <a:t>1.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624400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6" grpId="0"/>
      <p:bldP spid="12" grpId="0" animBg="1"/>
      <p:bldP spid="11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6D96E4D8-2F1A-4D55-BC70-A611BC54BC67}" type="slidenum">
              <a:rPr lang="sk-SK" altLang="sk-SK">
                <a:solidFill>
                  <a:srgbClr val="FFFFFF"/>
                </a:solidFill>
              </a:rPr>
              <a:pPr/>
              <a:t>8</a:t>
            </a:fld>
            <a:endParaRPr lang="sk-SK" altLang="sk-SK">
              <a:solidFill>
                <a:srgbClr val="FFFFFF"/>
              </a:solidFill>
            </a:endParaRPr>
          </a:p>
        </p:txBody>
      </p:sp>
      <p:sp>
        <p:nvSpPr>
          <p:cNvPr id="14340" name="Zástupný symbol päty 1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/>
              <a:t>Limites de fonctions                      Gymnázium Jozefa Gregora Tajovského          Banská Bystrica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50900" y="609600"/>
            <a:ext cx="7466013" cy="587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r>
              <a:rPr lang="sk-SK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3:			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finie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sk-SK" sz="240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endParaRPr lang="sk-SK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hlinkClick r:id="rId2"/>
              </p:cNvPr>
              <p:cNvSpPr txBox="1"/>
              <p:nvPr/>
            </p:nvSpPr>
            <p:spPr>
              <a:xfrm>
                <a:off x="849094" y="2054727"/>
                <a:ext cx="7224176" cy="1072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pt-BR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pt-BR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sz="2400" b="0" i="0" smtClean="0">
                              <a:latin typeface="Cambria Math"/>
                              <a:cs typeface="Arial" panose="020B0604020202020204" pitchFamily="34" charset="0"/>
                            </a:rPr>
                            <m:t>sin</m:t>
                          </m:r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⁡(</m:t>
                          </m:r>
                          <m:r>
                            <a:rPr lang="sk-SK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</m:den>
                      </m:f>
                      <m:sSub>
                        <m:sSub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sk-SK" sz="24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 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  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e>
                        <m:sub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𝑓</m:t>
                          </m:r>
                        </m:sub>
                      </m:sSub>
                      <m:r>
                        <a:rPr lang="sk-SK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begChr m:val="]"/>
                          <m:endChr m:val="["/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∞;0</m:t>
                          </m:r>
                        </m:e>
                      </m:d>
                      <m:r>
                        <a:rPr lang="sk-SK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∪</m:t>
                      </m:r>
                      <m:d>
                        <m:dPr>
                          <m:begChr m:val="]"/>
                          <m:endChr m:val="["/>
                          <m:ctrlPr>
                            <a:rPr lang="sk-SK" sz="2400" i="1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0;+∞</m:t>
                          </m:r>
                        </m:e>
                      </m:d>
                    </m:oMath>
                  </m:oMathPara>
                </a14:m>
                <a: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k-SK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ZoneTexte 8">
                <a:hlinkClick r:id="rId3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94" y="2054727"/>
                <a:ext cx="7224176" cy="107285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829333" y="3312409"/>
                <a:ext cx="6768752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sk-SK" sz="2000" i="1" dirty="0" smtClean="0"/>
                  <a:t>On </a:t>
                </a:r>
                <a:r>
                  <a:rPr lang="sk-SK" sz="2000" i="1" dirty="0" err="1" smtClean="0"/>
                  <a:t>étudie</a:t>
                </a:r>
                <a:r>
                  <a:rPr lang="sk-SK" sz="2000" i="1" dirty="0" smtClean="0"/>
                  <a:t> la limite éventuelle de f(x) en </a:t>
                </a:r>
                <a14:m>
                  <m:oMath xmlns:m="http://schemas.openxmlformats.org/officeDocument/2006/math">
                    <m:r>
                      <a:rPr lang="sk-SK" sz="2000" b="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sk-SK" sz="2000" i="1" dirty="0" smtClean="0"/>
                  <a:t>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sk-SK" sz="2000" i="1" dirty="0" smtClean="0"/>
              </a:p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sk-SK" sz="2000" i="1" dirty="0" err="1" smtClean="0"/>
                  <a:t>Quel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est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le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comportement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de</a:t>
                </a:r>
                <a:r>
                  <a:rPr lang="sk-SK" sz="2000" i="1" dirty="0" smtClean="0"/>
                  <a:t> la </a:t>
                </a:r>
                <a:r>
                  <a:rPr lang="sk-SK" sz="2000" i="1" dirty="0" err="1" smtClean="0"/>
                  <a:t>fonction</a:t>
                </a:r>
                <a:r>
                  <a:rPr lang="sk-SK" sz="2000" i="1" dirty="0" smtClean="0"/>
                  <a:t> f </a:t>
                </a:r>
                <a:r>
                  <a:rPr lang="sk-SK" sz="2000" i="1" dirty="0" err="1" smtClean="0"/>
                  <a:t>lorsque</a:t>
                </a:r>
                <a:r>
                  <a:rPr lang="sk-SK" sz="2000" i="1" dirty="0" smtClean="0"/>
                  <a:t> x </a:t>
                </a:r>
                <a:r>
                  <a:rPr lang="sk-SK" sz="2000" i="1" dirty="0" err="1" smtClean="0"/>
                  <a:t>s‘approche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de</a:t>
                </a:r>
                <a:r>
                  <a:rPr lang="sk-SK" sz="2000" i="1" dirty="0"/>
                  <a:t> </a:t>
                </a:r>
                <a14:m>
                  <m:oMath xmlns:m="http://schemas.openxmlformats.org/officeDocument/2006/math">
                    <m:r>
                      <a:rPr lang="sk-SK" sz="2000" i="1" dirty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sk-SK" sz="2000" i="1" dirty="0" smtClean="0"/>
                  <a:t> par </a:t>
                </a:r>
                <a:r>
                  <a:rPr lang="sk-SK" sz="2000" i="1" dirty="0" err="1" smtClean="0"/>
                  <a:t>valeurs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négatives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puis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par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valeurs</a:t>
                </a:r>
                <a:r>
                  <a:rPr lang="sk-SK" sz="2000" i="1" dirty="0" smtClean="0"/>
                  <a:t> </a:t>
                </a:r>
                <a:r>
                  <a:rPr lang="sk-SK" sz="2000" i="1" dirty="0" err="1" smtClean="0"/>
                  <a:t>positives</a:t>
                </a:r>
                <a:r>
                  <a:rPr lang="sk-SK" sz="2000" i="1" dirty="0" smtClean="0"/>
                  <a:t>?</a:t>
                </a:r>
                <a:endParaRPr lang="sk-SK" sz="2000" i="1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333" y="3312409"/>
                <a:ext cx="6768752" cy="1631216"/>
              </a:xfrm>
              <a:prstGeom prst="rect">
                <a:avLst/>
              </a:prstGeom>
              <a:blipFill rotWithShape="1">
                <a:blip r:embed="rId5"/>
                <a:stretch>
                  <a:fillRect l="-721" t="-1866" r="-991" b="-559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829333" y="5733256"/>
            <a:ext cx="677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/>
              <a:t>Cliquez sur f(x) pour voir la courbe représentative de f .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211879181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2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197" y="476672"/>
            <a:ext cx="7331193" cy="519493"/>
          </a:xfrm>
        </p:spPr>
        <p:txBody>
          <a:bodyPr>
            <a:normAutofit/>
          </a:bodyPr>
          <a:lstStyle/>
          <a:p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 </a:t>
            </a:r>
            <a:r>
              <a:rPr lang="sk-SK" sz="2400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finie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sk-SK" sz="240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sk-SK" sz="2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poin</a:t>
            </a:r>
            <a:r>
              <a:rPr lang="sk-SK" sz="2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sk-SK" sz="2400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FA616187-1E20-4DBA-81B2-72CBE971D6DF}" type="slidenum">
              <a:rPr lang="sk-SK" altLang="sk-SK">
                <a:solidFill>
                  <a:srgbClr val="FFFFFF"/>
                </a:solidFill>
              </a:rPr>
              <a:pPr/>
              <a:t>9</a:t>
            </a:fld>
            <a:endParaRPr lang="sk-SK" altLang="sk-SK">
              <a:solidFill>
                <a:srgbClr val="FFFFFF"/>
              </a:solidFill>
            </a:endParaRPr>
          </a:p>
        </p:txBody>
      </p:sp>
      <p:sp>
        <p:nvSpPr>
          <p:cNvPr id="17410" name="Zástupný symbol päty 1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k-SK" altLang="sk-SK"/>
              <a:t>Limites de fonctions                      Gymnázium Jozefa Gregora Tajovského          Banská Bystrica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hlinkClick r:id="rId2"/>
              </p:cNvPr>
              <p:cNvSpPr txBox="1"/>
              <p:nvPr/>
            </p:nvSpPr>
            <p:spPr>
              <a:xfrm>
                <a:off x="939068" y="1277519"/>
                <a:ext cx="2376264" cy="1072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pt-BR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pt-BR" sz="24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sk-SK" sz="240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sz="2400" b="0" i="0" smtClean="0">
                              <a:latin typeface="Cambria Math"/>
                              <a:cs typeface="Arial" panose="020B0604020202020204" pitchFamily="34" charset="0"/>
                            </a:rPr>
                            <m:t>sin</m:t>
                          </m:r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⁡(</m:t>
                          </m:r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sk-SK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sk-SK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k-SK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ZoneTexte 16">
                <a:hlinkClick r:id="rId3"/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068" y="1277519"/>
                <a:ext cx="2376264" cy="107285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BlokTextu 17"/>
              <p:cNvSpPr txBox="1"/>
              <p:nvPr/>
            </p:nvSpPr>
            <p:spPr>
              <a:xfrm>
                <a:off x="939068" y="5589240"/>
                <a:ext cx="7050138" cy="664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400" dirty="0" smtClean="0">
                    <a:latin typeface="Cambria Math"/>
                  </a:rPr>
                  <a:t>On </a:t>
                </a:r>
                <a:r>
                  <a:rPr lang="sk-SK" sz="2400" dirty="0" err="1" smtClean="0">
                    <a:latin typeface="Cambria Math"/>
                  </a:rPr>
                  <a:t>dit</a:t>
                </a:r>
                <a:r>
                  <a:rPr lang="sk-SK" sz="2400" dirty="0" smtClean="0">
                    <a:latin typeface="Cambria Math"/>
                  </a:rPr>
                  <a:t> :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k-SK" sz="24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sk-SK" sz="240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sk-SK" sz="240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sk-SK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sk-SK" sz="2400" i="1">
                                <a:latin typeface="Cambria Math"/>
                                <a:ea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sk-SK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sk-SK" sz="2400" b="0" i="0" smtClean="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  <m:r>
                              <a:rPr lang="sk-SK" sz="2400" b="0" i="1" smtClean="0">
                                <a:latin typeface="Cambria Math"/>
                                <a:ea typeface="Cambria Math"/>
                              </a:rPr>
                              <m:t>⁡(</m:t>
                            </m:r>
                            <m:r>
                              <a:rPr lang="sk-SK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sk-SK" sz="2400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sk-SK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sk-SK" sz="2400" i="1" smtClean="0">
                        <a:latin typeface="Cambria Math"/>
                      </a:rPr>
                      <m:t>=</m:t>
                    </m:r>
                    <m:r>
                      <a:rPr lang="sk-SK" sz="2400" b="0" i="1" smtClean="0">
                        <a:latin typeface="Cambria Math"/>
                      </a:rPr>
                      <m:t>1</m:t>
                    </m:r>
                  </m:oMath>
                </a14:m>
                <a:endParaRPr lang="sk-SK" sz="2400" dirty="0"/>
              </a:p>
            </p:txBody>
          </p:sp>
        </mc:Choice>
        <mc:Fallback xmlns="">
          <p:sp>
            <p:nvSpPr>
              <p:cNvPr id="18" name="BlokTextu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068" y="5589240"/>
                <a:ext cx="7050138" cy="664926"/>
              </a:xfrm>
              <a:prstGeom prst="rect">
                <a:avLst/>
              </a:prstGeom>
              <a:blipFill rotWithShape="1">
                <a:blip r:embed="rId5"/>
                <a:stretch>
                  <a:fillRect l="-1296" b="-183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Nadpis 3"/>
          <p:cNvSpPr txBox="1">
            <a:spLocks/>
          </p:cNvSpPr>
          <p:nvPr/>
        </p:nvSpPr>
        <p:spPr>
          <a:xfrm>
            <a:off x="935155" y="586073"/>
            <a:ext cx="7466013" cy="5873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sk-SK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8" t="14581" r="3714" b="3599"/>
          <a:stretch/>
        </p:blipFill>
        <p:spPr bwMode="auto">
          <a:xfrm>
            <a:off x="940497" y="2306504"/>
            <a:ext cx="6593209" cy="3176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Bublina v tvare zaobleného obdĺžnika 11"/>
              <p:cNvSpPr/>
              <p:nvPr/>
            </p:nvSpPr>
            <p:spPr>
              <a:xfrm>
                <a:off x="1547664" y="2350377"/>
                <a:ext cx="2088232" cy="828672"/>
              </a:xfrm>
              <a:prstGeom prst="wedgeRoundRectCallou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k-SK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k-SK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k-SK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eqArr>
                                <m:eqArrPr>
                                  <m:ctrlPr>
                                    <a:rPr lang="sk-SK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sk-SK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sk-SK" i="1" smtClean="0">
                                      <a:latin typeface="Cambria Math"/>
                                      <a:ea typeface="Cambria Math"/>
                                    </a:rPr>
                                    <m:t>→</m:t>
                                  </m:r>
                                  <m:r>
                                    <a:rPr lang="sk-SK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&lt;0</m:t>
                                  </m:r>
                                </m:e>
                              </m:eqAr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sk-SK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sk-SK" b="0" i="0" smtClean="0"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</a:rPr>
                                <m:t>⁡(</m:t>
                              </m:r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sk-SK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sk-SK" i="1">
                          <a:latin typeface="Cambria Math"/>
                        </a:rPr>
                        <m:t>=</m:t>
                      </m:r>
                      <m:r>
                        <a:rPr lang="sk-SK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2" name="Bublina v tvare zaobleného obdĺžnika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350377"/>
                <a:ext cx="2088232" cy="828672"/>
              </a:xfrm>
              <a:prstGeom prst="wedgeRoundRectCallou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Bublina v tvare zaobleného obdĺžnika 10"/>
              <p:cNvSpPr/>
              <p:nvPr/>
            </p:nvSpPr>
            <p:spPr>
              <a:xfrm>
                <a:off x="4355976" y="1997292"/>
                <a:ext cx="2125020" cy="828672"/>
              </a:xfrm>
              <a:prstGeom prst="wedgeRoundRectCallou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k-SK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k-SK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k-SK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eqArr>
                                <m:eqArrPr>
                                  <m:ctrlPr>
                                    <a:rPr lang="sk-SK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sk-SK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→0</m:t>
                                  </m:r>
                                </m:e>
                                <m:e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sk-SK" b="0" i="1" smtClean="0">
                                      <a:latin typeface="Cambria Math"/>
                                      <a:ea typeface="Cambria Math"/>
                                    </a:rPr>
                                    <m:t>&gt;</m:t>
                                  </m:r>
                                  <m:r>
                                    <a:rPr lang="sk-SK" i="1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e>
                              </m:eqAr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sk-SK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sk-SK"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⁡(</m:t>
                              </m:r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sk-SK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sk-SK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1" name="Bublina v tvare zaobleného obdĺžnika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997292"/>
                <a:ext cx="2125020" cy="828672"/>
              </a:xfrm>
              <a:prstGeom prst="wedgeRoundRectCallou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624400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2" grpId="0" animBg="1"/>
      <p:bldP spid="11" grpId="0" animBg="1"/>
    </p:bldLst>
  </p:timing>
</p:sld>
</file>

<file path=ppt/theme/theme1.xml><?xml version="1.0" encoding="utf-8"?>
<a:theme xmlns:a="http://schemas.openxmlformats.org/drawingml/2006/main" name="Tradeshow">
  <a:themeElements>
    <a:clrScheme name="Vlastná 4">
      <a:dk1>
        <a:srgbClr val="3F3F3F"/>
      </a:dk1>
      <a:lt1>
        <a:srgbClr val="FFFFFF"/>
      </a:lt1>
      <a:dk2>
        <a:srgbClr val="4B8AA4"/>
      </a:dk2>
      <a:lt2>
        <a:srgbClr val="E5E4DF"/>
      </a:lt2>
      <a:accent1>
        <a:srgbClr val="7C959A"/>
      </a:accent1>
      <a:accent2>
        <a:srgbClr val="7C7865"/>
      </a:accent2>
      <a:accent3>
        <a:srgbClr val="E3CC5A"/>
      </a:accent3>
      <a:accent4>
        <a:srgbClr val="ACADA8"/>
      </a:accent4>
      <a:accent5>
        <a:srgbClr val="D8D97E"/>
      </a:accent5>
      <a:accent6>
        <a:srgbClr val="D9E8ED"/>
      </a:accent6>
      <a:hlink>
        <a:srgbClr val="2FC8FF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2589</TotalTime>
  <Words>1108</Words>
  <Application>Microsoft Office PowerPoint</Application>
  <PresentationFormat>Prezentácia na obrazovke (4:3)</PresentationFormat>
  <Paragraphs>128</Paragraphs>
  <Slides>16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Tradeshow</vt:lpstr>
      <vt:lpstr>Limites de fonctions</vt:lpstr>
      <vt:lpstr>Pourquoi calculer les limites de fonctions?</vt:lpstr>
      <vt:lpstr>Étude de limites d‘une fonction   aux bornes de son ensemble de définition    </vt:lpstr>
      <vt:lpstr>Exemple 1:   Limite infinie en un point</vt:lpstr>
      <vt:lpstr>Limite infinie en un point</vt:lpstr>
      <vt:lpstr>Exemple 2:   Limite infinie en un point</vt:lpstr>
      <vt:lpstr>Limite infinie en un point</vt:lpstr>
      <vt:lpstr>Exemple 3:   Limite finie en un point</vt:lpstr>
      <vt:lpstr>Limite finie en un point</vt:lpstr>
      <vt:lpstr>Exemple 4:   Limite finie en l‘infini</vt:lpstr>
      <vt:lpstr>Limite finie en l‘infini</vt:lpstr>
      <vt:lpstr>Exemple 5:   Limite infinie en l‘infini</vt:lpstr>
      <vt:lpstr>Limite infinie en l‘infini</vt:lpstr>
      <vt:lpstr>Petit test : Limites de fonctions usuelles</vt:lpstr>
      <vt:lpstr>encore test : Limites de fonctions usuelles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install</dc:creator>
  <cp:lastModifiedBy>Ľuboš Hrabovský</cp:lastModifiedBy>
  <cp:revision>179</cp:revision>
  <dcterms:created xsi:type="dcterms:W3CDTF">2014-03-07T08:16:08Z</dcterms:created>
  <dcterms:modified xsi:type="dcterms:W3CDTF">2014-06-05T07:56:21Z</dcterms:modified>
</cp:coreProperties>
</file>