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ctiveX/activeX1.xml" ContentType="application/vnd.ms-office.activeX+xml"/>
  <Override PartName="/ppt/activeX/activeX2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75" r:id="rId3"/>
    <p:sldId id="261" r:id="rId4"/>
    <p:sldId id="266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6" r:id="rId15"/>
    <p:sldId id="285" r:id="rId16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6817"/>
    <a:srgbClr val="111111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8" autoAdjust="0"/>
    <p:restoredTop sz="94660"/>
  </p:normalViewPr>
  <p:slideViewPr>
    <p:cSldViewPr>
      <p:cViewPr>
        <p:scale>
          <a:sx n="76" d="100"/>
          <a:sy n="76" d="100"/>
        </p:scale>
        <p:origin x="-654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13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2AD4A4-8096-4F55-8A98-BBC41442396E}" type="datetimeFigureOut">
              <a:rPr lang="sk-SK" smtClean="0"/>
              <a:pPr/>
              <a:t>12. 5. 2014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sk-SK" smtClean="0"/>
              <a:t>Martina Chriašteľová</a:t>
            </a:r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724267-CF56-41AD-9C96-61CFBAE721D4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86739833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ECA0D0-288E-4BF9-B71E-564A99D2E38B}" type="datetimeFigureOut">
              <a:rPr lang="sk-SK" smtClean="0"/>
              <a:pPr/>
              <a:t>12. 5. 2014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sk-SK" smtClean="0"/>
              <a:t>Martina Chriašteľová</a:t>
            </a:r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35896E-A163-40FB-9DC4-8694BADD906B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0861622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35896E-A163-40FB-9DC4-8694BADD906B}" type="slidenum">
              <a:rPr lang="sk-SK" smtClean="0"/>
              <a:pPr/>
              <a:t>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Martina Chriašteľová</a:t>
            </a: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195224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sk-SK" smtClean="0"/>
              <a:t>Martina Chriašteľová</a:t>
            </a:r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35896E-A163-40FB-9DC4-8694BADD906B}" type="slidenum">
              <a:rPr lang="sk-SK" smtClean="0"/>
              <a:pPr/>
              <a:t>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36280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683568" y="548681"/>
            <a:ext cx="7774632" cy="1127719"/>
          </a:xfrm>
        </p:spPr>
        <p:txBody>
          <a:bodyPr/>
          <a:lstStyle>
            <a:lvl1pPr>
              <a:defRPr b="1"/>
            </a:lvl1pPr>
          </a:lstStyle>
          <a:p>
            <a:r>
              <a:rPr lang="sk-SK" dirty="0" smtClean="0"/>
              <a:t>Príklady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dirty="0" smtClean="0"/>
              <a:t>Upravte štýl predlohy podnadpisov</a:t>
            </a:r>
            <a:endParaRPr lang="sk-SK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863D-1DA1-4031-A6DB-77D356F0F5D9}" type="datetimeFigureOut">
              <a:rPr lang="sk-SK" smtClean="0"/>
              <a:pPr/>
              <a:t>12. 5. 2014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06484-8E3E-454D-91C0-FD505C83969E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92683465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863D-1DA1-4031-A6DB-77D356F0F5D9}" type="datetimeFigureOut">
              <a:rPr lang="sk-SK" smtClean="0"/>
              <a:pPr/>
              <a:t>12. 5. 2014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06484-8E3E-454D-91C0-FD505C83969E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28212083"/>
      </p:ext>
    </p:extLst>
  </p:cSld>
  <p:clrMapOvr>
    <a:masterClrMapping/>
  </p:clrMapOvr>
  <p:transition spd="slow" advClick="0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863D-1DA1-4031-A6DB-77D356F0F5D9}" type="datetimeFigureOut">
              <a:rPr lang="sk-SK" smtClean="0"/>
              <a:pPr/>
              <a:t>12. 5. 2014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06484-8E3E-454D-91C0-FD505C83969E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8131828"/>
      </p:ext>
    </p:extLst>
  </p:cSld>
  <p:clrMapOvr>
    <a:masterClrMapping/>
  </p:clrMapOvr>
  <p:transition spd="slow" advClick="0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baseline="0"/>
            </a:lvl1pPr>
          </a:lstStyle>
          <a:p>
            <a:r>
              <a:rPr lang="sk-SK" dirty="0" smtClean="0"/>
              <a:t>Príklad 1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0"/>
            <a:ext cx="6707088" cy="4525963"/>
          </a:xfrm>
        </p:spPr>
        <p:txBody>
          <a:bodyPr/>
          <a:lstStyle/>
          <a:p>
            <a:pPr lvl="0"/>
            <a:r>
              <a:rPr lang="sk-SK" dirty="0" smtClean="0"/>
              <a:t>Upravte štýl predlohy textu.</a:t>
            </a:r>
          </a:p>
          <a:p>
            <a:pPr lvl="1"/>
            <a:r>
              <a:rPr lang="sk-SK" dirty="0" smtClean="0"/>
              <a:t>Druhá úroveň</a:t>
            </a:r>
          </a:p>
          <a:p>
            <a:pPr lvl="2"/>
            <a:r>
              <a:rPr lang="sk-SK" dirty="0" smtClean="0"/>
              <a:t>Tretia úroveň</a:t>
            </a:r>
          </a:p>
          <a:p>
            <a:pPr lvl="3"/>
            <a:r>
              <a:rPr lang="sk-SK" dirty="0" smtClean="0"/>
              <a:t>Štvrtá úroveň</a:t>
            </a:r>
          </a:p>
          <a:p>
            <a:pPr lvl="4"/>
            <a:r>
              <a:rPr lang="sk-SK" dirty="0" smtClean="0"/>
              <a:t>Piata úroveň</a:t>
            </a:r>
            <a:endParaRPr lang="sk-SK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863D-1DA1-4031-A6DB-77D356F0F5D9}" type="datetimeFigureOut">
              <a:rPr lang="sk-SK" smtClean="0"/>
              <a:pPr/>
              <a:t>12. 5. 2014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06484-8E3E-454D-91C0-FD505C83969E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69562830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611560" y="692697"/>
            <a:ext cx="7883153" cy="86409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dirty="0" smtClean="0"/>
              <a:t>Príklad 2</a:t>
            </a: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863D-1DA1-4031-A6DB-77D356F0F5D9}" type="datetimeFigureOut">
              <a:rPr lang="sk-SK" smtClean="0"/>
              <a:pPr/>
              <a:t>12. 5. 2014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06484-8E3E-454D-91C0-FD505C83969E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56742051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dirty="0" smtClean="0"/>
              <a:t>Príklad 3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dirty="0" smtClean="0"/>
              <a:t>Upravte štýl predlohy textu.</a:t>
            </a:r>
          </a:p>
          <a:p>
            <a:pPr lvl="1"/>
            <a:r>
              <a:rPr lang="sk-SK" dirty="0" smtClean="0"/>
              <a:t>Druhá úroveň</a:t>
            </a:r>
          </a:p>
          <a:p>
            <a:pPr lvl="2"/>
            <a:r>
              <a:rPr lang="sk-SK" dirty="0" smtClean="0"/>
              <a:t>Tretia úroveň</a:t>
            </a:r>
          </a:p>
          <a:p>
            <a:pPr lvl="3"/>
            <a:r>
              <a:rPr lang="sk-SK" dirty="0" smtClean="0"/>
              <a:t>Štvrtá úroveň</a:t>
            </a:r>
          </a:p>
          <a:p>
            <a:pPr lvl="4"/>
            <a:r>
              <a:rPr lang="sk-SK" dirty="0" smtClean="0"/>
              <a:t>Piata úroveň</a:t>
            </a:r>
            <a:endParaRPr lang="sk-SK" dirty="0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863D-1DA1-4031-A6DB-77D356F0F5D9}" type="datetimeFigureOut">
              <a:rPr lang="sk-SK" smtClean="0"/>
              <a:pPr/>
              <a:t>12. 5. 2014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06484-8E3E-454D-91C0-FD505C83969E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86353056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863D-1DA1-4031-A6DB-77D356F0F5D9}" type="datetimeFigureOut">
              <a:rPr lang="sk-SK" smtClean="0"/>
              <a:pPr/>
              <a:t>12. 5. 2014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06484-8E3E-454D-91C0-FD505C83969E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61804766"/>
      </p:ext>
    </p:extLst>
  </p:cSld>
  <p:clrMapOvr>
    <a:masterClrMapping/>
  </p:clrMapOvr>
  <p:transition spd="slow" advClick="0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863D-1DA1-4031-A6DB-77D356F0F5D9}" type="datetimeFigureOut">
              <a:rPr lang="sk-SK" smtClean="0"/>
              <a:pPr/>
              <a:t>12. 5. 2014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06484-8E3E-454D-91C0-FD505C83969E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75656481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863D-1DA1-4031-A6DB-77D356F0F5D9}" type="datetimeFigureOut">
              <a:rPr lang="sk-SK" smtClean="0"/>
              <a:pPr/>
              <a:t>12. 5. 2014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06484-8E3E-454D-91C0-FD505C83969E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71409585"/>
      </p:ext>
    </p:extLst>
  </p:cSld>
  <p:clrMapOvr>
    <a:masterClrMapping/>
  </p:clrMapOvr>
  <p:transition spd="slow" advClick="0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863D-1DA1-4031-A6DB-77D356F0F5D9}" type="datetimeFigureOut">
              <a:rPr lang="sk-SK" smtClean="0"/>
              <a:pPr/>
              <a:t>12. 5. 2014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06484-8E3E-454D-91C0-FD505C83969E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78076515"/>
      </p:ext>
    </p:extLst>
  </p:cSld>
  <p:clrMapOvr>
    <a:masterClrMapping/>
  </p:clrMapOvr>
  <p:transition spd="slow" advClick="0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863D-1DA1-4031-A6DB-77D356F0F5D9}" type="datetimeFigureOut">
              <a:rPr lang="sk-SK" smtClean="0"/>
              <a:pPr/>
              <a:t>12. 5. 2014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06484-8E3E-454D-91C0-FD505C83969E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56736110"/>
      </p:ext>
    </p:extLst>
  </p:cSld>
  <p:clrMapOvr>
    <a:masterClrMapping/>
  </p:clrMapOvr>
  <p:transition spd="slow" advClick="0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" Target="../slides/slide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3000"/>
                <a:lumOff val="97000"/>
              </a:schemeClr>
            </a:gs>
            <a:gs pos="100000">
              <a:srgbClr val="92D050">
                <a:lumMod val="65000"/>
                <a:lumOff val="35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dirty="0" smtClean="0"/>
              <a:t>Konverzácie z FJ</a:t>
            </a: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363272" cy="5069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sk-SK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D863D-1DA1-4031-A6DB-77D356F0F5D9}" type="datetimeFigureOut">
              <a:rPr lang="sk-SK" smtClean="0"/>
              <a:pPr/>
              <a:t>12. 5. 2014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D06484-8E3E-454D-91C0-FD505C83969E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7" name="Zaoblený obdĺžnik 6">
            <a:hlinkClick r:id="" action="ppaction://hlinkshowjump?jump=nextslide"/>
          </p:cNvPr>
          <p:cNvSpPr/>
          <p:nvPr userDrawn="1"/>
        </p:nvSpPr>
        <p:spPr>
          <a:xfrm>
            <a:off x="8028384" y="4825864"/>
            <a:ext cx="961256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Ďalšia</a:t>
            </a:r>
            <a:endParaRPr lang="sk-SK" dirty="0"/>
          </a:p>
        </p:txBody>
      </p:sp>
      <p:sp>
        <p:nvSpPr>
          <p:cNvPr id="8" name="Zaoblený obdĺžnik 7">
            <a:hlinkClick r:id="" action="ppaction://hlinkshowjump?jump=previousslide"/>
          </p:cNvPr>
          <p:cNvSpPr/>
          <p:nvPr userDrawn="1"/>
        </p:nvSpPr>
        <p:spPr>
          <a:xfrm>
            <a:off x="8028384" y="5327144"/>
            <a:ext cx="961256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Späť</a:t>
            </a:r>
            <a:endParaRPr lang="sk-SK" dirty="0"/>
          </a:p>
        </p:txBody>
      </p:sp>
      <p:sp>
        <p:nvSpPr>
          <p:cNvPr id="9" name="Zaoblený obdĺžnik 8">
            <a:hlinkClick r:id="" action="ppaction://hlinkshowjump?jump=endshow"/>
          </p:cNvPr>
          <p:cNvSpPr/>
          <p:nvPr userDrawn="1"/>
        </p:nvSpPr>
        <p:spPr>
          <a:xfrm>
            <a:off x="8028384" y="6309320"/>
            <a:ext cx="961256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Kon</a:t>
            </a:r>
            <a:r>
              <a:rPr lang="sk-SK" dirty="0" smtClean="0">
                <a:solidFill>
                  <a:schemeClr val="bg1"/>
                </a:solidFill>
              </a:rPr>
              <a:t>ie</a:t>
            </a:r>
            <a:r>
              <a:rPr lang="sk-SK" dirty="0" smtClean="0"/>
              <a:t>c</a:t>
            </a:r>
            <a:endParaRPr lang="sk-SK" dirty="0"/>
          </a:p>
        </p:txBody>
      </p:sp>
      <p:sp>
        <p:nvSpPr>
          <p:cNvPr id="11" name="Zaoblený obdĺžnik 10">
            <a:hlinkClick r:id="rId13" action="ppaction://hlinksldjump"/>
          </p:cNvPr>
          <p:cNvSpPr/>
          <p:nvPr userDrawn="1"/>
        </p:nvSpPr>
        <p:spPr>
          <a:xfrm>
            <a:off x="8037050" y="5818713"/>
            <a:ext cx="93610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>
                <a:solidFill>
                  <a:schemeClr val="bg1"/>
                </a:solidFill>
              </a:rPr>
              <a:t>Domov</a:t>
            </a:r>
            <a:endParaRPr lang="sk-SK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590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>
    <p:wip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gif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13.xml"/><Relationship Id="rId3" Type="http://schemas.openxmlformats.org/officeDocument/2006/relationships/slide" Target="slide3.xml"/><Relationship Id="rId7" Type="http://schemas.openxmlformats.org/officeDocument/2006/relationships/slide" Target="slide7.xml"/><Relationship Id="rId12" Type="http://schemas.openxmlformats.org/officeDocument/2006/relationships/slide" Target="slide1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11" Type="http://schemas.openxmlformats.org/officeDocument/2006/relationships/slide" Target="slide11.xml"/><Relationship Id="rId5" Type="http://schemas.openxmlformats.org/officeDocument/2006/relationships/slide" Target="slide5.xml"/><Relationship Id="rId10" Type="http://schemas.openxmlformats.org/officeDocument/2006/relationships/slide" Target="slide10.xml"/><Relationship Id="rId4" Type="http://schemas.openxmlformats.org/officeDocument/2006/relationships/slide" Target="slide4.xml"/><Relationship Id="rId9" Type="http://schemas.openxmlformats.org/officeDocument/2006/relationships/slide" Target="slide9.xml"/><Relationship Id="rId14" Type="http://schemas.openxmlformats.org/officeDocument/2006/relationships/slide" Target="slide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46239" y="2204864"/>
            <a:ext cx="7774632" cy="1127719"/>
          </a:xfrm>
        </p:spPr>
        <p:txBody>
          <a:bodyPr>
            <a:normAutofit fontScale="90000"/>
          </a:bodyPr>
          <a:lstStyle/>
          <a:p>
            <a:pPr algn="l"/>
            <a:r>
              <a:rPr lang="sk-SK" dirty="0" smtClean="0"/>
              <a:t>Konverzácie vo francúzskom jazyku</a:t>
            </a:r>
            <a:endParaRPr lang="sk-SK" dirty="0"/>
          </a:p>
        </p:txBody>
      </p:sp>
      <p:sp>
        <p:nvSpPr>
          <p:cNvPr id="4" name="BlokTextu 3"/>
          <p:cNvSpPr txBox="1"/>
          <p:nvPr/>
        </p:nvSpPr>
        <p:spPr>
          <a:xfrm>
            <a:off x="755576" y="4520966"/>
            <a:ext cx="5616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fr-FR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ème: ARGENT et DÉPENSES</a:t>
            </a:r>
            <a:endParaRPr lang="sk-SK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755576" y="3448334"/>
            <a:ext cx="55563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CIVILISATION FRANÇAISE </a:t>
            </a:r>
            <a:endParaRPr lang="sk-SK" b="1" dirty="0">
              <a:solidFill>
                <a:srgbClr val="FFC000"/>
              </a:solidFill>
            </a:endParaRP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Martina Chriašteľová</a:t>
            </a:r>
            <a:endParaRPr lang="sk-SK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171450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0844888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/>
              <a:t>Les </a:t>
            </a:r>
            <a:r>
              <a:rPr lang="sk-SK" dirty="0" err="1"/>
              <a:t>jeux</a:t>
            </a:r>
            <a:r>
              <a:rPr lang="sk-SK" dirty="0"/>
              <a:t> </a:t>
            </a:r>
            <a:r>
              <a:rPr lang="sk-SK" dirty="0" err="1"/>
              <a:t>de</a:t>
            </a:r>
            <a:r>
              <a:rPr lang="sk-SK" dirty="0"/>
              <a:t> </a:t>
            </a:r>
            <a:r>
              <a:rPr lang="sk-SK" dirty="0" err="1" smtClean="0"/>
              <a:t>hasard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3074" name="Picture 2" descr="http://10xl.fr/wp-content/uploads/2014/01/grille-lot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2673936" cy="2028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bingobonus.uk.com/wp-content/uploads/2013/02/bella-bingo-game-imag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381200"/>
            <a:ext cx="2863243" cy="2150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dig.do/screenshot-hires/201306/tierce-magazine.com-accueil-interviews-courses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59" r="33875" b="6820"/>
          <a:stretch/>
        </p:blipFill>
        <p:spPr bwMode="auto">
          <a:xfrm>
            <a:off x="458649" y="3531507"/>
            <a:ext cx="3409324" cy="2580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www.gamblingeggs.com/wp-content/uploads/2013/09/71420178_european-roulett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7193" y="4023817"/>
            <a:ext cx="2863243" cy="2087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Šípka doľava 3"/>
          <p:cNvSpPr/>
          <p:nvPr/>
        </p:nvSpPr>
        <p:spPr>
          <a:xfrm>
            <a:off x="3099731" y="1700808"/>
            <a:ext cx="896205" cy="504056"/>
          </a:xfrm>
          <a:prstGeom prst="lef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>
                <a:solidFill>
                  <a:srgbClr val="111111"/>
                </a:solidFill>
              </a:rPr>
              <a:t>LOTO</a:t>
            </a:r>
            <a:endParaRPr lang="sk-SK" dirty="0">
              <a:solidFill>
                <a:srgbClr val="111111"/>
              </a:solidFill>
            </a:endParaRPr>
          </a:p>
        </p:txBody>
      </p:sp>
      <p:sp>
        <p:nvSpPr>
          <p:cNvPr id="5" name="Šípka doprava 4"/>
          <p:cNvSpPr/>
          <p:nvPr/>
        </p:nvSpPr>
        <p:spPr>
          <a:xfrm>
            <a:off x="4344587" y="1700808"/>
            <a:ext cx="1040221" cy="504056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>
                <a:solidFill>
                  <a:srgbClr val="111111"/>
                </a:solidFill>
              </a:rPr>
              <a:t>BINGO</a:t>
            </a:r>
            <a:endParaRPr lang="sk-SK" dirty="0">
              <a:solidFill>
                <a:srgbClr val="111111"/>
              </a:solidFill>
            </a:endParaRPr>
          </a:p>
        </p:txBody>
      </p:sp>
      <p:sp>
        <p:nvSpPr>
          <p:cNvPr id="7" name="Bublina v tvare šípky dolu 6"/>
          <p:cNvSpPr/>
          <p:nvPr/>
        </p:nvSpPr>
        <p:spPr>
          <a:xfrm>
            <a:off x="3095836" y="2708920"/>
            <a:ext cx="900100" cy="576064"/>
          </a:xfrm>
          <a:prstGeom prst="downArrow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>
                <a:solidFill>
                  <a:srgbClr val="111111"/>
                </a:solidFill>
              </a:rPr>
              <a:t>TIERCÉ</a:t>
            </a:r>
            <a:endParaRPr lang="sk-SK" dirty="0">
              <a:solidFill>
                <a:srgbClr val="111111"/>
              </a:solidFill>
            </a:endParaRPr>
          </a:p>
        </p:txBody>
      </p:sp>
      <p:sp>
        <p:nvSpPr>
          <p:cNvPr id="8" name="Bublina v tvare šípky dolu 7"/>
          <p:cNvSpPr/>
          <p:nvPr/>
        </p:nvSpPr>
        <p:spPr>
          <a:xfrm>
            <a:off x="4139952" y="2708920"/>
            <a:ext cx="1244857" cy="588344"/>
          </a:xfrm>
          <a:prstGeom prst="downArrow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>
                <a:solidFill>
                  <a:srgbClr val="111111"/>
                </a:solidFill>
              </a:rPr>
              <a:t>ROULETTE</a:t>
            </a:r>
            <a:endParaRPr lang="sk-SK" dirty="0">
              <a:solidFill>
                <a:srgbClr val="1111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672220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Le subjonctif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l’explication </a:t>
            </a:r>
            <a:r>
              <a:rPr lang="fr-FR" dirty="0"/>
              <a:t>de </a:t>
            </a:r>
            <a:r>
              <a:rPr lang="fr-FR" dirty="0" smtClean="0"/>
              <a:t>la</a:t>
            </a:r>
            <a:r>
              <a:rPr lang="sk-SK" dirty="0" smtClean="0"/>
              <a:t> </a:t>
            </a:r>
            <a:r>
              <a:rPr lang="sk-SK" dirty="0" err="1" smtClean="0"/>
              <a:t>formation</a:t>
            </a:r>
            <a:endParaRPr lang="sk-SK" dirty="0"/>
          </a:p>
        </p:txBody>
      </p:sp>
      <p:graphicFrame>
        <p:nvGraphicFramePr>
          <p:cNvPr id="5" name="Zástupný symbol obsahu 4"/>
          <p:cNvGraphicFramePr>
            <a:graphicFrameLocks noGrp="1"/>
          </p:cNvGraphicFramePr>
          <p:nvPr>
            <p:ph idx="1"/>
          </p:nvPr>
        </p:nvGraphicFramePr>
        <p:xfrm>
          <a:off x="539552" y="1484782"/>
          <a:ext cx="6984775" cy="5040563"/>
        </p:xfrm>
        <a:graphic>
          <a:graphicData uri="http://schemas.openxmlformats.org/drawingml/2006/table">
            <a:tbl>
              <a:tblPr/>
              <a:tblGrid>
                <a:gridCol w="1816063"/>
                <a:gridCol w="2343964"/>
                <a:gridCol w="1812850"/>
                <a:gridCol w="1011898"/>
              </a:tblGrid>
              <a:tr h="457935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endParaRPr lang="sk-SK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</a:tr>
              <a:tr h="1788742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rgbClr val="00008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Pour former le </a:t>
                      </a:r>
                      <a:r>
                        <a:rPr lang="fr-FR" sz="2000" b="1" dirty="0">
                          <a:solidFill>
                            <a:srgbClr val="00008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subjonctif présent</a:t>
                      </a:r>
                      <a:r>
                        <a:rPr lang="fr-FR" sz="2000" dirty="0">
                          <a:solidFill>
                            <a:srgbClr val="00008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on met le verbe à la 3</a:t>
                      </a:r>
                      <a:r>
                        <a:rPr lang="fr-FR" sz="2000" baseline="30000" dirty="0">
                          <a:solidFill>
                            <a:srgbClr val="00008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e</a:t>
                      </a:r>
                      <a:r>
                        <a:rPr lang="fr-FR" sz="2000" dirty="0">
                          <a:solidFill>
                            <a:srgbClr val="00008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personne du pluriel du présent de l’indicatif, on enlève </a:t>
                      </a:r>
                      <a:r>
                        <a:rPr lang="fr-FR" sz="2000" i="1" dirty="0">
                          <a:solidFill>
                            <a:srgbClr val="00008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ent</a:t>
                      </a:r>
                      <a:r>
                        <a:rPr lang="fr-FR" sz="2000" dirty="0">
                          <a:solidFill>
                            <a:srgbClr val="00008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et on ajoute les terminaisons du </a:t>
                      </a:r>
                      <a:r>
                        <a:rPr lang="fr-FR" sz="2000" dirty="0" smtClean="0">
                          <a:solidFill>
                            <a:srgbClr val="00008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subjonctif présent </a:t>
                      </a:r>
                      <a:endParaRPr lang="sk-SK" sz="2000" dirty="0" smtClean="0">
                        <a:solidFill>
                          <a:srgbClr val="00008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32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‑</a:t>
                      </a:r>
                      <a:r>
                        <a:rPr lang="fr-FR" sz="32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e, ‑es, ‑e, ‑ions, ‑iez, ‑</a:t>
                      </a:r>
                      <a:r>
                        <a:rPr lang="fr-FR" sz="32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ent</a:t>
                      </a:r>
                      <a:endParaRPr lang="sk-SK" sz="3200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</a:tr>
              <a:tr h="3991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regarder</a:t>
                      </a:r>
                      <a:endParaRPr lang="sk-SK" sz="2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solidFill>
                            <a:srgbClr val="3366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ils regard</a:t>
                      </a:r>
                      <a:r>
                        <a:rPr lang="fr-FR" sz="2000" strike="sngStrike">
                          <a:solidFill>
                            <a:srgbClr val="3366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ent</a:t>
                      </a:r>
                      <a:endParaRPr lang="sk-SK" sz="2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solidFill>
                            <a:srgbClr val="00CC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que je regard</a:t>
                      </a:r>
                      <a:endParaRPr lang="sk-SK" sz="2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1" dirty="0">
                          <a:solidFill>
                            <a:srgbClr val="FF66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e</a:t>
                      </a:r>
                      <a:endParaRPr lang="sk-SK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91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finir</a:t>
                      </a:r>
                      <a:endParaRPr lang="sk-SK" sz="2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solidFill>
                            <a:srgbClr val="3366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ils finiss</a:t>
                      </a:r>
                      <a:r>
                        <a:rPr lang="fr-FR" sz="2000" strike="sngStrike">
                          <a:solidFill>
                            <a:srgbClr val="3366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ent</a:t>
                      </a:r>
                      <a:endParaRPr lang="sk-SK" sz="2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solidFill>
                            <a:srgbClr val="00CC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que tu finiss</a:t>
                      </a:r>
                      <a:endParaRPr lang="sk-SK" sz="2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1" dirty="0">
                          <a:solidFill>
                            <a:srgbClr val="FF66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es</a:t>
                      </a:r>
                      <a:endParaRPr lang="sk-SK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91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entendre</a:t>
                      </a:r>
                      <a:endParaRPr lang="sk-SK" sz="2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solidFill>
                            <a:srgbClr val="3366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ils entend</a:t>
                      </a:r>
                      <a:r>
                        <a:rPr lang="fr-FR" sz="2000" strike="sngStrike">
                          <a:solidFill>
                            <a:srgbClr val="3366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ent</a:t>
                      </a:r>
                      <a:endParaRPr lang="sk-SK" sz="2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solidFill>
                            <a:srgbClr val="00CC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qu´il entend</a:t>
                      </a:r>
                      <a:endParaRPr lang="sk-SK" sz="2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1" dirty="0">
                          <a:solidFill>
                            <a:srgbClr val="FF66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e</a:t>
                      </a:r>
                      <a:endParaRPr lang="sk-SK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982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commencer</a:t>
                      </a:r>
                      <a:endParaRPr lang="sk-SK" sz="2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solidFill>
                            <a:srgbClr val="3366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ils commenc</a:t>
                      </a:r>
                      <a:r>
                        <a:rPr lang="fr-FR" sz="2000" strike="sngStrike">
                          <a:solidFill>
                            <a:srgbClr val="3366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ent</a:t>
                      </a:r>
                      <a:endParaRPr lang="sk-SK" sz="2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solidFill>
                            <a:srgbClr val="00CC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que nous commenc</a:t>
                      </a:r>
                      <a:endParaRPr lang="sk-SK" sz="2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1" dirty="0">
                          <a:solidFill>
                            <a:srgbClr val="FF66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ions</a:t>
                      </a:r>
                      <a:endParaRPr lang="sk-SK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91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nager</a:t>
                      </a:r>
                      <a:endParaRPr lang="sk-SK" sz="2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solidFill>
                            <a:srgbClr val="3366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ils nag</a:t>
                      </a:r>
                      <a:r>
                        <a:rPr lang="fr-FR" sz="2000" strike="sngStrike">
                          <a:solidFill>
                            <a:srgbClr val="3366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ent</a:t>
                      </a:r>
                      <a:endParaRPr lang="sk-SK" sz="2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solidFill>
                            <a:srgbClr val="00CC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que vous nag</a:t>
                      </a:r>
                      <a:endParaRPr lang="sk-SK" sz="2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1" dirty="0">
                          <a:solidFill>
                            <a:srgbClr val="FF66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iez</a:t>
                      </a:r>
                      <a:endParaRPr lang="sk-SK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91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dormir</a:t>
                      </a:r>
                      <a:endParaRPr lang="sk-SK" sz="2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solidFill>
                            <a:srgbClr val="3366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ils dorm</a:t>
                      </a:r>
                      <a:r>
                        <a:rPr lang="fr-FR" sz="2000" strike="sngStrike">
                          <a:solidFill>
                            <a:srgbClr val="3366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ent</a:t>
                      </a:r>
                      <a:endParaRPr lang="sk-SK" sz="2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solidFill>
                            <a:srgbClr val="00CC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qu´ils dorm</a:t>
                      </a:r>
                      <a:endParaRPr lang="sk-SK" sz="2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1" dirty="0">
                          <a:solidFill>
                            <a:srgbClr val="FF66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ent</a:t>
                      </a:r>
                      <a:endParaRPr lang="sk-SK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0849440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7715200" cy="1008112"/>
          </a:xfrm>
        </p:spPr>
        <p:txBody>
          <a:bodyPr>
            <a:noAutofit/>
          </a:bodyPr>
          <a:lstStyle/>
          <a:p>
            <a:r>
              <a:rPr lang="fr-FR" sz="3200" dirty="0" smtClean="0"/>
              <a:t/>
            </a:r>
            <a:br>
              <a:rPr lang="fr-FR" sz="3200" dirty="0" smtClean="0"/>
            </a:br>
            <a:r>
              <a:rPr lang="fr-FR" sz="2800" dirty="0" smtClean="0"/>
              <a:t>Le subjonctif</a:t>
            </a:r>
            <a:br>
              <a:rPr lang="fr-FR" sz="2800" dirty="0" smtClean="0"/>
            </a:br>
            <a:r>
              <a:rPr lang="fr-FR" sz="2800" dirty="0" smtClean="0"/>
              <a:t>l’utilisation après l’expression</a:t>
            </a:r>
            <a:br>
              <a:rPr lang="fr-FR" sz="2800" dirty="0" smtClean="0"/>
            </a:br>
            <a:r>
              <a:rPr lang="fr-FR" sz="2800" dirty="0" smtClean="0"/>
              <a:t>« il faut que »</a:t>
            </a:r>
            <a:r>
              <a:rPr lang="fr-FR" sz="3200" dirty="0"/>
              <a:t/>
            </a:r>
            <a:br>
              <a:rPr lang="fr-FR" sz="3200" dirty="0"/>
            </a:br>
            <a:endParaRPr lang="sk-SK" sz="32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28801"/>
            <a:ext cx="7355160" cy="4824536"/>
          </a:xfrm>
        </p:spPr>
        <p:txBody>
          <a:bodyPr>
            <a:normAutofit fontScale="70000" lnSpcReduction="20000"/>
          </a:bodyPr>
          <a:lstStyle/>
          <a:p>
            <a:r>
              <a:rPr lang="sk-SK" i="1" dirty="0" smtClean="0">
                <a:solidFill>
                  <a:srgbClr val="CC0099"/>
                </a:solidFill>
              </a:rPr>
              <a:t>		</a:t>
            </a:r>
            <a:r>
              <a:rPr lang="fr-FR" dirty="0" smtClean="0">
                <a:solidFill>
                  <a:srgbClr val="CC0099"/>
                </a:solidFill>
              </a:rPr>
              <a:t> « </a:t>
            </a:r>
            <a:r>
              <a:rPr lang="fr-FR" i="1" dirty="0" smtClean="0">
                <a:solidFill>
                  <a:srgbClr val="CC0099"/>
                </a:solidFill>
              </a:rPr>
              <a:t>Faut qu´tu craches, faut qu´tu payes</a:t>
            </a:r>
          </a:p>
          <a:p>
            <a:r>
              <a:rPr lang="sk-SK" i="1" dirty="0" smtClean="0">
                <a:solidFill>
                  <a:srgbClr val="CC0099"/>
                </a:solidFill>
              </a:rPr>
              <a:t>		</a:t>
            </a:r>
            <a:r>
              <a:rPr lang="fr-FR" i="1" dirty="0" smtClean="0">
                <a:solidFill>
                  <a:srgbClr val="CC0099"/>
                </a:solidFill>
              </a:rPr>
              <a:t> Faut qu´tu craches, faut qu´tu payes</a:t>
            </a:r>
          </a:p>
          <a:p>
            <a:r>
              <a:rPr lang="fr-FR" i="1" dirty="0" smtClean="0">
                <a:solidFill>
                  <a:srgbClr val="CC0099"/>
                </a:solidFill>
              </a:rPr>
              <a:t> </a:t>
            </a:r>
            <a:r>
              <a:rPr lang="sk-SK" i="1" dirty="0" smtClean="0">
                <a:solidFill>
                  <a:srgbClr val="CC0099"/>
                </a:solidFill>
              </a:rPr>
              <a:t>		</a:t>
            </a:r>
            <a:r>
              <a:rPr lang="fr-FR" i="1" dirty="0" smtClean="0">
                <a:solidFill>
                  <a:srgbClr val="CC0099"/>
                </a:solidFill>
              </a:rPr>
              <a:t>Pas possible que t´en réchappes</a:t>
            </a:r>
          </a:p>
          <a:p>
            <a:r>
              <a:rPr lang="fr-FR" i="1" dirty="0" smtClean="0">
                <a:solidFill>
                  <a:srgbClr val="CC0099"/>
                </a:solidFill>
              </a:rPr>
              <a:t> </a:t>
            </a:r>
            <a:r>
              <a:rPr lang="sk-SK" i="1" dirty="0" smtClean="0">
                <a:solidFill>
                  <a:srgbClr val="CC0099"/>
                </a:solidFill>
              </a:rPr>
              <a:t>		</a:t>
            </a:r>
            <a:r>
              <a:rPr lang="fr-FR" i="1" dirty="0" smtClean="0">
                <a:solidFill>
                  <a:srgbClr val="CC0099"/>
                </a:solidFill>
              </a:rPr>
              <a:t>Nous sommes les frères qui rapent tout</a:t>
            </a:r>
            <a:r>
              <a:rPr lang="sk-SK" i="1" dirty="0" smtClean="0">
                <a:solidFill>
                  <a:srgbClr val="CC0099"/>
                </a:solidFill>
              </a:rPr>
              <a:t>.</a:t>
            </a:r>
            <a:r>
              <a:rPr lang="fr-FR" dirty="0" smtClean="0">
                <a:solidFill>
                  <a:srgbClr val="CC0099"/>
                </a:solidFill>
              </a:rPr>
              <a:t> »</a:t>
            </a:r>
            <a:endParaRPr lang="sk-SK" i="1" dirty="0" smtClean="0">
              <a:solidFill>
                <a:srgbClr val="CC0099"/>
              </a:solidFill>
            </a:endParaRPr>
          </a:p>
          <a:p>
            <a:endParaRPr lang="sk-SK" dirty="0" smtClean="0">
              <a:solidFill>
                <a:srgbClr val="FF0000"/>
              </a:solidFill>
            </a:endParaRPr>
          </a:p>
          <a:p>
            <a:r>
              <a:rPr lang="sk-SK" dirty="0" err="1" smtClean="0">
                <a:solidFill>
                  <a:srgbClr val="FF0000"/>
                </a:solidFill>
              </a:rPr>
              <a:t>Pour</a:t>
            </a:r>
            <a:r>
              <a:rPr lang="sk-SK" dirty="0" smtClean="0">
                <a:solidFill>
                  <a:srgbClr val="FF0000"/>
                </a:solidFill>
              </a:rPr>
              <a:t> </a:t>
            </a:r>
            <a:r>
              <a:rPr lang="sk-SK" dirty="0" err="1" smtClean="0">
                <a:solidFill>
                  <a:srgbClr val="FF0000"/>
                </a:solidFill>
              </a:rPr>
              <a:t>exprimer</a:t>
            </a:r>
            <a:r>
              <a:rPr lang="sk-SK" dirty="0" smtClean="0">
                <a:solidFill>
                  <a:srgbClr val="FF0000"/>
                </a:solidFill>
              </a:rPr>
              <a:t> </a:t>
            </a:r>
            <a:r>
              <a:rPr lang="sk-SK" dirty="0" err="1" smtClean="0">
                <a:solidFill>
                  <a:srgbClr val="FF0000"/>
                </a:solidFill>
              </a:rPr>
              <a:t>une</a:t>
            </a:r>
            <a:r>
              <a:rPr lang="sk-SK" dirty="0" smtClean="0">
                <a:solidFill>
                  <a:srgbClr val="FF0000"/>
                </a:solidFill>
              </a:rPr>
              <a:t> </a:t>
            </a:r>
            <a:r>
              <a:rPr lang="sk-SK" dirty="0" err="1" smtClean="0">
                <a:solidFill>
                  <a:srgbClr val="FF0000"/>
                </a:solidFill>
              </a:rPr>
              <a:t>obligation</a:t>
            </a:r>
            <a:endParaRPr lang="sk-SK" dirty="0" smtClean="0">
              <a:solidFill>
                <a:srgbClr val="FF0000"/>
              </a:solidFill>
            </a:endParaRPr>
          </a:p>
          <a:p>
            <a:r>
              <a:rPr lang="sk-SK" dirty="0" smtClean="0"/>
              <a:t>				</a:t>
            </a:r>
            <a:r>
              <a:rPr lang="sk-SK" dirty="0" err="1" smtClean="0"/>
              <a:t>Il</a:t>
            </a:r>
            <a:r>
              <a:rPr lang="sk-SK" dirty="0" smtClean="0"/>
              <a:t> </a:t>
            </a:r>
            <a:r>
              <a:rPr lang="sk-SK" dirty="0" err="1" smtClean="0"/>
              <a:t>faut</a:t>
            </a:r>
            <a:r>
              <a:rPr lang="sk-SK" dirty="0" smtClean="0"/>
              <a:t> </a:t>
            </a:r>
            <a:r>
              <a:rPr lang="sk-SK" dirty="0" err="1" smtClean="0"/>
              <a:t>finir</a:t>
            </a:r>
            <a:r>
              <a:rPr lang="sk-SK" dirty="0" smtClean="0"/>
              <a:t> </a:t>
            </a:r>
            <a:r>
              <a:rPr lang="sk-SK" dirty="0" err="1" smtClean="0"/>
              <a:t>tes</a:t>
            </a:r>
            <a:r>
              <a:rPr lang="sk-SK" dirty="0" smtClean="0"/>
              <a:t> </a:t>
            </a:r>
            <a:r>
              <a:rPr lang="sk-SK" dirty="0" err="1" smtClean="0"/>
              <a:t>devoirs</a:t>
            </a:r>
            <a:r>
              <a:rPr lang="sk-SK" dirty="0" smtClean="0"/>
              <a:t>.</a:t>
            </a:r>
          </a:p>
          <a:p>
            <a:r>
              <a:rPr lang="sk-SK" dirty="0" smtClean="0"/>
              <a:t>				</a:t>
            </a:r>
            <a:r>
              <a:rPr lang="sk-SK" dirty="0" err="1" smtClean="0"/>
              <a:t>Il</a:t>
            </a:r>
            <a:r>
              <a:rPr lang="sk-SK" dirty="0" smtClean="0"/>
              <a:t> </a:t>
            </a:r>
            <a:r>
              <a:rPr lang="sk-SK" dirty="0" err="1" smtClean="0"/>
              <a:t>faut</a:t>
            </a:r>
            <a:r>
              <a:rPr lang="sk-SK" dirty="0" smtClean="0"/>
              <a:t> </a:t>
            </a:r>
            <a:r>
              <a:rPr lang="sk-SK" dirty="0" err="1" smtClean="0"/>
              <a:t>manger</a:t>
            </a:r>
            <a:r>
              <a:rPr lang="sk-SK" dirty="0" smtClean="0"/>
              <a:t> </a:t>
            </a:r>
            <a:r>
              <a:rPr lang="sk-SK" dirty="0" err="1" smtClean="0"/>
              <a:t>pour</a:t>
            </a:r>
            <a:r>
              <a:rPr lang="sk-SK" dirty="0" smtClean="0"/>
              <a:t> </a:t>
            </a:r>
            <a:r>
              <a:rPr lang="sk-SK" dirty="0" err="1" smtClean="0"/>
              <a:t>vivre</a:t>
            </a:r>
            <a:r>
              <a:rPr lang="sk-SK" dirty="0" smtClean="0"/>
              <a:t>.</a:t>
            </a:r>
          </a:p>
          <a:p>
            <a:r>
              <a:rPr lang="sk-SK" dirty="0" smtClean="0"/>
              <a:t>				</a:t>
            </a:r>
            <a:r>
              <a:rPr lang="sk-SK" dirty="0" err="1" smtClean="0"/>
              <a:t>Il</a:t>
            </a:r>
            <a:r>
              <a:rPr lang="sk-SK" dirty="0" smtClean="0"/>
              <a:t> </a:t>
            </a:r>
            <a:r>
              <a:rPr lang="sk-SK" dirty="0" err="1" smtClean="0"/>
              <a:t>faut</a:t>
            </a:r>
            <a:r>
              <a:rPr lang="sk-SK" dirty="0" smtClean="0"/>
              <a:t> </a:t>
            </a:r>
            <a:r>
              <a:rPr lang="sk-SK" dirty="0" err="1" smtClean="0"/>
              <a:t>dormir</a:t>
            </a:r>
            <a:r>
              <a:rPr lang="sk-SK" dirty="0" smtClean="0"/>
              <a:t>.</a:t>
            </a:r>
          </a:p>
          <a:p>
            <a:r>
              <a:rPr lang="sk-SK" dirty="0" smtClean="0"/>
              <a:t> </a:t>
            </a:r>
          </a:p>
          <a:p>
            <a:r>
              <a:rPr lang="sk-SK" dirty="0" smtClean="0"/>
              <a:t>				</a:t>
            </a:r>
            <a:r>
              <a:rPr lang="sk-SK" dirty="0" err="1" smtClean="0"/>
              <a:t>Il</a:t>
            </a:r>
            <a:r>
              <a:rPr lang="sk-SK" dirty="0" smtClean="0"/>
              <a:t> </a:t>
            </a:r>
            <a:r>
              <a:rPr lang="sk-SK" dirty="0" err="1" smtClean="0"/>
              <a:t>faut</a:t>
            </a:r>
            <a:r>
              <a:rPr lang="sk-SK" dirty="0" smtClean="0"/>
              <a:t> </a:t>
            </a:r>
            <a:r>
              <a:rPr lang="sk-SK" dirty="0" err="1" smtClean="0"/>
              <a:t>que</a:t>
            </a:r>
            <a:r>
              <a:rPr lang="sk-SK" dirty="0" smtClean="0"/>
              <a:t> </a:t>
            </a:r>
            <a:r>
              <a:rPr lang="sk-SK" dirty="0" smtClean="0">
                <a:solidFill>
                  <a:srgbClr val="FF0000"/>
                </a:solidFill>
              </a:rPr>
              <a:t>tu                 </a:t>
            </a:r>
            <a:r>
              <a:rPr lang="sk-SK" dirty="0" err="1" smtClean="0"/>
              <a:t>tes</a:t>
            </a:r>
            <a:r>
              <a:rPr lang="sk-SK" dirty="0" smtClean="0"/>
              <a:t> 				</a:t>
            </a:r>
            <a:r>
              <a:rPr lang="sk-SK" dirty="0" err="1" smtClean="0"/>
              <a:t>devoirs</a:t>
            </a:r>
            <a:r>
              <a:rPr lang="sk-SK" dirty="0" smtClean="0"/>
              <a:t>.</a:t>
            </a:r>
          </a:p>
          <a:p>
            <a:r>
              <a:rPr lang="sk-SK" dirty="0" smtClean="0"/>
              <a:t>				</a:t>
            </a:r>
            <a:r>
              <a:rPr lang="sk-SK" dirty="0" err="1" smtClean="0"/>
              <a:t>Il</a:t>
            </a:r>
            <a:r>
              <a:rPr lang="sk-SK" dirty="0" smtClean="0"/>
              <a:t> </a:t>
            </a:r>
            <a:r>
              <a:rPr lang="sk-SK" dirty="0" err="1" smtClean="0"/>
              <a:t>faut</a:t>
            </a:r>
            <a:r>
              <a:rPr lang="sk-SK" dirty="0" smtClean="0"/>
              <a:t> </a:t>
            </a:r>
            <a:r>
              <a:rPr lang="sk-SK" dirty="0" err="1" smtClean="0"/>
              <a:t>que</a:t>
            </a:r>
            <a:r>
              <a:rPr lang="sk-SK" dirty="0" smtClean="0"/>
              <a:t> </a:t>
            </a:r>
            <a:r>
              <a:rPr lang="sk-SK" dirty="0" err="1" smtClean="0">
                <a:solidFill>
                  <a:srgbClr val="FF0000"/>
                </a:solidFill>
              </a:rPr>
              <a:t>nous</a:t>
            </a:r>
            <a:r>
              <a:rPr lang="sk-SK" dirty="0" smtClean="0">
                <a:solidFill>
                  <a:srgbClr val="FF0000"/>
                </a:solidFill>
              </a:rPr>
              <a:t>	               </a:t>
            </a:r>
            <a:r>
              <a:rPr lang="sk-SK" dirty="0" smtClean="0"/>
              <a:t>	.			</a:t>
            </a:r>
            <a:r>
              <a:rPr lang="sk-SK" dirty="0" err="1" smtClean="0"/>
              <a:t>Il</a:t>
            </a:r>
            <a:r>
              <a:rPr lang="sk-SK" dirty="0" smtClean="0"/>
              <a:t> </a:t>
            </a:r>
            <a:r>
              <a:rPr lang="sk-SK" dirty="0" err="1" smtClean="0"/>
              <a:t>faut</a:t>
            </a:r>
            <a:r>
              <a:rPr lang="sk-SK" dirty="0" smtClean="0"/>
              <a:t> </a:t>
            </a:r>
            <a:r>
              <a:rPr lang="sk-SK" dirty="0" err="1" smtClean="0"/>
              <a:t>que</a:t>
            </a:r>
            <a:r>
              <a:rPr lang="sk-SK" dirty="0" smtClean="0"/>
              <a:t> </a:t>
            </a:r>
            <a:r>
              <a:rPr lang="sk-SK" dirty="0" err="1" smtClean="0">
                <a:solidFill>
                  <a:srgbClr val="FF0000"/>
                </a:solidFill>
              </a:rPr>
              <a:t>vous</a:t>
            </a:r>
            <a:r>
              <a:rPr lang="sk-SK" dirty="0" smtClean="0">
                <a:solidFill>
                  <a:srgbClr val="FF0000"/>
                </a:solidFill>
              </a:rPr>
              <a:t>                 </a:t>
            </a:r>
            <a:r>
              <a:rPr lang="sk-SK" dirty="0" smtClean="0"/>
              <a:t>.</a:t>
            </a:r>
          </a:p>
          <a:p>
            <a:endParaRPr lang="sk-SK" dirty="0"/>
          </a:p>
        </p:txBody>
      </p:sp>
      <p:sp>
        <p:nvSpPr>
          <p:cNvPr id="4" name="Obdĺžnik so šikmým odstrihnutým rohom 3"/>
          <p:cNvSpPr/>
          <p:nvPr/>
        </p:nvSpPr>
        <p:spPr>
          <a:xfrm>
            <a:off x="539552" y="3789040"/>
            <a:ext cx="3168352" cy="864096"/>
          </a:xfrm>
          <a:prstGeom prst="snip2Diag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err="1" smtClean="0">
                <a:solidFill>
                  <a:srgbClr val="0070C0"/>
                </a:solidFill>
              </a:rPr>
              <a:t>Il</a:t>
            </a:r>
            <a:r>
              <a:rPr lang="sk-SK" sz="2400" dirty="0" smtClean="0">
                <a:solidFill>
                  <a:srgbClr val="0070C0"/>
                </a:solidFill>
              </a:rPr>
              <a:t> </a:t>
            </a:r>
            <a:r>
              <a:rPr lang="sk-SK" sz="2400" dirty="0" err="1" smtClean="0">
                <a:solidFill>
                  <a:srgbClr val="0070C0"/>
                </a:solidFill>
              </a:rPr>
              <a:t>faut</a:t>
            </a:r>
            <a:r>
              <a:rPr lang="sk-SK" sz="2400" dirty="0" smtClean="0">
                <a:solidFill>
                  <a:srgbClr val="0070C0"/>
                </a:solidFill>
              </a:rPr>
              <a:t> + </a:t>
            </a:r>
            <a:r>
              <a:rPr lang="sk-SK" sz="2400" dirty="0" err="1" smtClean="0">
                <a:solidFill>
                  <a:srgbClr val="0070C0"/>
                </a:solidFill>
              </a:rPr>
              <a:t>infinitif</a:t>
            </a:r>
            <a:endParaRPr lang="sk-SK" sz="2400" dirty="0">
              <a:solidFill>
                <a:srgbClr val="0070C0"/>
              </a:solidFill>
            </a:endParaRPr>
          </a:p>
        </p:txBody>
      </p:sp>
      <p:sp>
        <p:nvSpPr>
          <p:cNvPr id="5" name="Obdĺžnik so šikmým odstrihnutým rohom 4"/>
          <p:cNvSpPr/>
          <p:nvPr/>
        </p:nvSpPr>
        <p:spPr>
          <a:xfrm>
            <a:off x="539552" y="5229200"/>
            <a:ext cx="3168352" cy="936104"/>
          </a:xfrm>
          <a:prstGeom prst="snip2Diag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err="1" smtClean="0">
                <a:solidFill>
                  <a:srgbClr val="0070C0"/>
                </a:solidFill>
              </a:rPr>
              <a:t>Il</a:t>
            </a:r>
            <a:r>
              <a:rPr lang="sk-SK" sz="2400" dirty="0" smtClean="0">
                <a:solidFill>
                  <a:srgbClr val="0070C0"/>
                </a:solidFill>
              </a:rPr>
              <a:t> </a:t>
            </a:r>
            <a:r>
              <a:rPr lang="sk-SK" sz="2400" dirty="0" err="1" smtClean="0">
                <a:solidFill>
                  <a:srgbClr val="0070C0"/>
                </a:solidFill>
              </a:rPr>
              <a:t>faut</a:t>
            </a:r>
            <a:r>
              <a:rPr lang="sk-SK" sz="2400" dirty="0" smtClean="0">
                <a:solidFill>
                  <a:srgbClr val="0070C0"/>
                </a:solidFill>
              </a:rPr>
              <a:t> </a:t>
            </a:r>
            <a:r>
              <a:rPr lang="sk-SK" sz="2400" dirty="0" err="1" smtClean="0">
                <a:solidFill>
                  <a:srgbClr val="0070C0"/>
                </a:solidFill>
              </a:rPr>
              <a:t>que</a:t>
            </a:r>
            <a:r>
              <a:rPr lang="sk-SK" sz="2400" dirty="0" smtClean="0">
                <a:solidFill>
                  <a:srgbClr val="0070C0"/>
                </a:solidFill>
              </a:rPr>
              <a:t> + </a:t>
            </a:r>
            <a:r>
              <a:rPr lang="sk-SK" sz="2400" dirty="0" err="1" smtClean="0">
                <a:solidFill>
                  <a:srgbClr val="0070C0"/>
                </a:solidFill>
              </a:rPr>
              <a:t>subjonctif</a:t>
            </a:r>
            <a:endParaRPr lang="sk-SK" sz="2400" dirty="0">
              <a:solidFill>
                <a:srgbClr val="0070C0"/>
              </a:solidFill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5652120" y="4941169"/>
            <a:ext cx="101983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200" dirty="0" err="1" smtClean="0">
                <a:solidFill>
                  <a:srgbClr val="FF0000"/>
                </a:solidFill>
              </a:rPr>
              <a:t>finisses</a:t>
            </a:r>
            <a:endParaRPr lang="sk-SK" sz="2200" dirty="0"/>
          </a:p>
        </p:txBody>
      </p:sp>
      <p:sp>
        <p:nvSpPr>
          <p:cNvPr id="7" name="BlokTextu 6"/>
          <p:cNvSpPr txBox="1"/>
          <p:nvPr/>
        </p:nvSpPr>
        <p:spPr>
          <a:xfrm>
            <a:off x="5868144" y="5517232"/>
            <a:ext cx="149592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200" dirty="0" smtClean="0">
                <a:solidFill>
                  <a:srgbClr val="FF0000"/>
                </a:solidFill>
              </a:rPr>
              <a:t> </a:t>
            </a:r>
            <a:r>
              <a:rPr lang="sk-SK" sz="2200" dirty="0" err="1" smtClean="0">
                <a:solidFill>
                  <a:srgbClr val="FF0000"/>
                </a:solidFill>
              </a:rPr>
              <a:t>mangions</a:t>
            </a:r>
            <a:r>
              <a:rPr lang="sk-SK" sz="2200" dirty="0" smtClean="0">
                <a:solidFill>
                  <a:srgbClr val="FF0000"/>
                </a:solidFill>
              </a:rPr>
              <a:t> </a:t>
            </a:r>
            <a:r>
              <a:rPr lang="sk-SK" sz="2200" dirty="0" smtClean="0"/>
              <a:t>.</a:t>
            </a:r>
            <a:endParaRPr lang="sk-SK" sz="2200" dirty="0"/>
          </a:p>
        </p:txBody>
      </p:sp>
      <p:sp>
        <p:nvSpPr>
          <p:cNvPr id="8" name="BlokTextu 7"/>
          <p:cNvSpPr txBox="1"/>
          <p:nvPr/>
        </p:nvSpPr>
        <p:spPr>
          <a:xfrm>
            <a:off x="5940152" y="5805264"/>
            <a:ext cx="111966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200" dirty="0" err="1" smtClean="0">
                <a:solidFill>
                  <a:srgbClr val="FF0000"/>
                </a:solidFill>
              </a:rPr>
              <a:t>dormiez</a:t>
            </a:r>
            <a:endParaRPr lang="sk-SK" sz="2200" dirty="0"/>
          </a:p>
        </p:txBody>
      </p:sp>
      <p:sp>
        <p:nvSpPr>
          <p:cNvPr id="9" name="Usmiata tvár 8"/>
          <p:cNvSpPr/>
          <p:nvPr/>
        </p:nvSpPr>
        <p:spPr>
          <a:xfrm>
            <a:off x="7812360" y="1772816"/>
            <a:ext cx="1080120" cy="1008112"/>
          </a:xfrm>
          <a:prstGeom prst="smileyFac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38331566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/>
            </a:r>
            <a:br>
              <a:rPr lang="sk-SK" dirty="0" smtClean="0"/>
            </a:br>
            <a:r>
              <a:rPr lang="fr-FR" dirty="0" smtClean="0"/>
              <a:t>Le </a:t>
            </a:r>
            <a:r>
              <a:rPr lang="fr-FR" dirty="0"/>
              <a:t>s</a:t>
            </a:r>
            <a:r>
              <a:rPr lang="fr-FR" dirty="0" smtClean="0"/>
              <a:t>ubjonctif </a:t>
            </a:r>
            <a:r>
              <a:rPr lang="fr-FR" dirty="0"/>
              <a:t>– l’exercices</a:t>
            </a:r>
            <a:br>
              <a:rPr lang="fr-FR" dirty="0"/>
            </a:b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95536" y="2307868"/>
            <a:ext cx="5410944" cy="4997152"/>
          </a:xfrm>
        </p:spPr>
        <p:txBody>
          <a:bodyPr>
            <a:normAutofit fontScale="55000" lnSpcReduction="20000"/>
          </a:bodyPr>
          <a:lstStyle/>
          <a:p>
            <a:r>
              <a:rPr lang="sk-SK" dirty="0" smtClean="0">
                <a:solidFill>
                  <a:schemeClr val="tx2">
                    <a:lumMod val="50000"/>
                  </a:schemeClr>
                </a:solidFill>
              </a:rPr>
              <a:t>1. </a:t>
            </a:r>
            <a:r>
              <a:rPr lang="fr-FR" dirty="0" smtClean="0">
                <a:solidFill>
                  <a:schemeClr val="tx2">
                    <a:lumMod val="50000"/>
                  </a:schemeClr>
                </a:solidFill>
              </a:rPr>
              <a:t>Je </a:t>
            </a:r>
            <a:r>
              <a:rPr lang="fr-FR" dirty="0">
                <a:solidFill>
                  <a:schemeClr val="tx2">
                    <a:lumMod val="50000"/>
                  </a:schemeClr>
                </a:solidFill>
              </a:rPr>
              <a:t>ne comprends pas cet exercice, il faut que </a:t>
            </a:r>
            <a:r>
              <a:rPr lang="fr-FR" dirty="0" smtClean="0">
                <a:solidFill>
                  <a:schemeClr val="tx2">
                    <a:lumMod val="50000"/>
                  </a:schemeClr>
                </a:solidFill>
              </a:rPr>
              <a:t>j</a:t>
            </a:r>
            <a:r>
              <a:rPr lang="sk-SK" dirty="0" smtClean="0">
                <a:solidFill>
                  <a:schemeClr val="tx2">
                    <a:lumMod val="50000"/>
                  </a:schemeClr>
                </a:solidFill>
              </a:rPr>
              <a:t>e................................</a:t>
            </a:r>
            <a:r>
              <a:rPr lang="fr-FR" dirty="0">
                <a:solidFill>
                  <a:schemeClr val="tx2">
                    <a:lumMod val="50000"/>
                  </a:schemeClr>
                </a:solidFill>
              </a:rPr>
              <a:t> (</a:t>
            </a:r>
            <a:r>
              <a:rPr lang="fr-FR" i="1" dirty="0">
                <a:solidFill>
                  <a:schemeClr val="tx2">
                    <a:lumMod val="50000"/>
                  </a:schemeClr>
                </a:solidFill>
              </a:rPr>
              <a:t>réfléchir</a:t>
            </a:r>
            <a:r>
              <a:rPr lang="fr-FR" dirty="0" smtClean="0">
                <a:solidFill>
                  <a:schemeClr val="tx2">
                    <a:lumMod val="50000"/>
                  </a:schemeClr>
                </a:solidFill>
              </a:rPr>
              <a:t>)</a:t>
            </a:r>
            <a:r>
              <a:rPr lang="fr-FR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fr-FR" dirty="0">
                <a:solidFill>
                  <a:schemeClr val="tx2">
                    <a:lumMod val="50000"/>
                  </a:schemeClr>
                </a:solidFill>
              </a:rPr>
            </a:br>
            <a:endParaRPr lang="sk-SK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fr-FR" dirty="0" smtClean="0">
                <a:solidFill>
                  <a:schemeClr val="tx2">
                    <a:lumMod val="50000"/>
                  </a:schemeClr>
                </a:solidFill>
              </a:rPr>
              <a:t>2</a:t>
            </a:r>
            <a:r>
              <a:rPr lang="fr-FR" dirty="0">
                <a:solidFill>
                  <a:schemeClr val="tx2">
                    <a:lumMod val="50000"/>
                  </a:schemeClr>
                </a:solidFill>
              </a:rPr>
              <a:t>. Il ne faut pas que vous </a:t>
            </a:r>
            <a:r>
              <a:rPr lang="sk-SK" dirty="0" smtClean="0">
                <a:solidFill>
                  <a:schemeClr val="tx2">
                    <a:lumMod val="50000"/>
                  </a:schemeClr>
                </a:solidFill>
              </a:rPr>
              <a:t>................................</a:t>
            </a:r>
            <a:r>
              <a:rPr lang="fr-FR" dirty="0">
                <a:solidFill>
                  <a:schemeClr val="tx2">
                    <a:lumMod val="50000"/>
                  </a:schemeClr>
                </a:solidFill>
              </a:rPr>
              <a:t> (</a:t>
            </a:r>
            <a:r>
              <a:rPr lang="fr-FR" i="1" dirty="0">
                <a:solidFill>
                  <a:schemeClr val="tx2">
                    <a:lumMod val="50000"/>
                  </a:schemeClr>
                </a:solidFill>
              </a:rPr>
              <a:t>voyager</a:t>
            </a:r>
            <a:r>
              <a:rPr lang="fr-FR" dirty="0">
                <a:solidFill>
                  <a:schemeClr val="tx2">
                    <a:lumMod val="50000"/>
                  </a:schemeClr>
                </a:solidFill>
              </a:rPr>
              <a:t>) seule, mademoiselle, c'est trop dangereux</a:t>
            </a:r>
            <a:r>
              <a:rPr lang="fr-FR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sk-SK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fr-FR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fr-FR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fr-FR" dirty="0">
                <a:solidFill>
                  <a:schemeClr val="tx2">
                    <a:lumMod val="50000"/>
                  </a:schemeClr>
                </a:solidFill>
              </a:rPr>
              <a:t>3. C'est urgent, il faut absolument qu'ils </a:t>
            </a:r>
            <a:r>
              <a:rPr lang="sk-SK" dirty="0" smtClean="0">
                <a:solidFill>
                  <a:schemeClr val="tx2">
                    <a:lumMod val="50000"/>
                  </a:schemeClr>
                </a:solidFill>
              </a:rPr>
              <a:t>..............................</a:t>
            </a:r>
            <a:r>
              <a:rPr lang="fr-FR" dirty="0" smtClean="0">
                <a:solidFill>
                  <a:schemeClr val="tx2">
                    <a:lumMod val="50000"/>
                  </a:schemeClr>
                </a:solidFill>
              </a:rPr>
              <a:t>(</a:t>
            </a:r>
            <a:r>
              <a:rPr lang="fr-FR" i="1" dirty="0">
                <a:solidFill>
                  <a:schemeClr val="tx2">
                    <a:lumMod val="50000"/>
                  </a:schemeClr>
                </a:solidFill>
              </a:rPr>
              <a:t>finir</a:t>
            </a:r>
            <a:r>
              <a:rPr lang="fr-FR" dirty="0">
                <a:solidFill>
                  <a:schemeClr val="tx2">
                    <a:lumMod val="50000"/>
                  </a:schemeClr>
                </a:solidFill>
              </a:rPr>
              <a:t>) ce travail ce soir</a:t>
            </a:r>
            <a:r>
              <a:rPr lang="fr-FR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sk-SK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fr-FR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fr-FR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sk-SK" dirty="0">
                <a:solidFill>
                  <a:schemeClr val="tx2">
                    <a:lumMod val="50000"/>
                  </a:schemeClr>
                </a:solidFill>
              </a:rPr>
              <a:t>4</a:t>
            </a:r>
            <a:r>
              <a:rPr lang="fr-FR" dirty="0" smtClean="0">
                <a:solidFill>
                  <a:schemeClr val="tx2">
                    <a:lumMod val="50000"/>
                  </a:schemeClr>
                </a:solidFill>
              </a:rPr>
              <a:t>. </a:t>
            </a:r>
            <a:r>
              <a:rPr lang="fr-FR" dirty="0">
                <a:solidFill>
                  <a:schemeClr val="tx2">
                    <a:lumMod val="50000"/>
                  </a:schemeClr>
                </a:solidFill>
              </a:rPr>
              <a:t>Il faut que tu </a:t>
            </a:r>
            <a:r>
              <a:rPr lang="sk-SK" dirty="0" smtClean="0">
                <a:solidFill>
                  <a:schemeClr val="tx2">
                    <a:lumMod val="50000"/>
                  </a:schemeClr>
                </a:solidFill>
              </a:rPr>
              <a:t>.........................</a:t>
            </a:r>
            <a:r>
              <a:rPr lang="fr-FR" dirty="0" smtClean="0">
                <a:solidFill>
                  <a:schemeClr val="tx2">
                    <a:lumMod val="50000"/>
                  </a:schemeClr>
                </a:solidFill>
              </a:rPr>
              <a:t>(</a:t>
            </a:r>
            <a:r>
              <a:rPr lang="fr-FR" i="1" dirty="0">
                <a:solidFill>
                  <a:schemeClr val="tx2">
                    <a:lumMod val="50000"/>
                  </a:schemeClr>
                </a:solidFill>
              </a:rPr>
              <a:t>venir</a:t>
            </a:r>
            <a:r>
              <a:rPr lang="fr-FR" dirty="0">
                <a:solidFill>
                  <a:schemeClr val="tx2">
                    <a:lumMod val="50000"/>
                  </a:schemeClr>
                </a:solidFill>
              </a:rPr>
              <a:t>) chez moi pour voir mon nouveau vélo </a:t>
            </a:r>
            <a:r>
              <a:rPr lang="fr-FR" dirty="0" smtClean="0">
                <a:solidFill>
                  <a:schemeClr val="tx2">
                    <a:lumMod val="50000"/>
                  </a:schemeClr>
                </a:solidFill>
              </a:rPr>
              <a:t>!</a:t>
            </a:r>
            <a:endParaRPr lang="sk-SK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fr-FR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fr-FR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sk-SK" dirty="0">
                <a:solidFill>
                  <a:schemeClr val="tx2">
                    <a:lumMod val="50000"/>
                  </a:schemeClr>
                </a:solidFill>
              </a:rPr>
              <a:t>5</a:t>
            </a:r>
            <a:r>
              <a:rPr lang="fr-FR" dirty="0" smtClean="0">
                <a:solidFill>
                  <a:schemeClr val="tx2">
                    <a:lumMod val="50000"/>
                  </a:schemeClr>
                </a:solidFill>
              </a:rPr>
              <a:t>. </a:t>
            </a:r>
            <a:r>
              <a:rPr lang="fr-FR" dirty="0">
                <a:solidFill>
                  <a:schemeClr val="tx2">
                    <a:lumMod val="50000"/>
                  </a:schemeClr>
                </a:solidFill>
              </a:rPr>
              <a:t>Il faut que </a:t>
            </a:r>
            <a:r>
              <a:rPr lang="fr-FR" dirty="0" smtClean="0">
                <a:solidFill>
                  <a:schemeClr val="tx2">
                    <a:lumMod val="50000"/>
                  </a:schemeClr>
                </a:solidFill>
              </a:rPr>
              <a:t>tu</a:t>
            </a:r>
            <a:r>
              <a:rPr lang="sk-SK" dirty="0" smtClean="0">
                <a:solidFill>
                  <a:schemeClr val="tx2">
                    <a:lumMod val="50000"/>
                  </a:schemeClr>
                </a:solidFill>
              </a:rPr>
              <a:t> .............................</a:t>
            </a:r>
            <a:r>
              <a:rPr lang="fr-FR" dirty="0">
                <a:solidFill>
                  <a:schemeClr val="tx2">
                    <a:lumMod val="50000"/>
                  </a:schemeClr>
                </a:solidFill>
              </a:rPr>
              <a:t>  (</a:t>
            </a:r>
            <a:r>
              <a:rPr lang="fr-FR" i="1" dirty="0">
                <a:solidFill>
                  <a:schemeClr val="tx2">
                    <a:lumMod val="50000"/>
                  </a:schemeClr>
                </a:solidFill>
              </a:rPr>
              <a:t>sourire</a:t>
            </a:r>
            <a:r>
              <a:rPr lang="fr-FR" dirty="0">
                <a:solidFill>
                  <a:schemeClr val="tx2">
                    <a:lumMod val="50000"/>
                  </a:schemeClr>
                </a:solidFill>
              </a:rPr>
              <a:t>) plus souvent, tu es encore plus jolie quand tu souris</a:t>
            </a:r>
            <a:r>
              <a:rPr lang="fr-FR" dirty="0" smtClean="0">
                <a:solidFill>
                  <a:schemeClr val="tx2">
                    <a:lumMod val="50000"/>
                  </a:schemeClr>
                </a:solidFill>
              </a:rPr>
              <a:t>...</a:t>
            </a:r>
            <a:endParaRPr lang="sk-SK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fr-FR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fr-FR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sk-SK" dirty="0">
                <a:solidFill>
                  <a:schemeClr val="tx2">
                    <a:lumMod val="50000"/>
                  </a:schemeClr>
                </a:solidFill>
              </a:rPr>
              <a:t>6</a:t>
            </a:r>
            <a:r>
              <a:rPr lang="fr-FR" dirty="0" smtClean="0">
                <a:solidFill>
                  <a:schemeClr val="tx2">
                    <a:lumMod val="50000"/>
                  </a:schemeClr>
                </a:solidFill>
              </a:rPr>
              <a:t>. </a:t>
            </a:r>
            <a:r>
              <a:rPr lang="fr-FR" dirty="0">
                <a:solidFill>
                  <a:schemeClr val="tx2">
                    <a:lumMod val="50000"/>
                  </a:schemeClr>
                </a:solidFill>
              </a:rPr>
              <a:t>Il ne faut pas que </a:t>
            </a:r>
            <a:r>
              <a:rPr lang="fr-FR" dirty="0" smtClean="0">
                <a:solidFill>
                  <a:schemeClr val="tx2">
                    <a:lumMod val="50000"/>
                  </a:schemeClr>
                </a:solidFill>
              </a:rPr>
              <a:t>nous</a:t>
            </a:r>
            <a:r>
              <a:rPr lang="sk-SK" dirty="0" smtClean="0">
                <a:solidFill>
                  <a:schemeClr val="tx2">
                    <a:lumMod val="50000"/>
                  </a:schemeClr>
                </a:solidFill>
              </a:rPr>
              <a:t> .........................</a:t>
            </a:r>
            <a:r>
              <a:rPr lang="fr-FR" dirty="0">
                <a:solidFill>
                  <a:schemeClr val="tx2">
                    <a:lumMod val="50000"/>
                  </a:schemeClr>
                </a:solidFill>
              </a:rPr>
              <a:t>  (</a:t>
            </a:r>
            <a:r>
              <a:rPr lang="fr-FR" i="1" dirty="0">
                <a:solidFill>
                  <a:schemeClr val="tx2">
                    <a:lumMod val="50000"/>
                  </a:schemeClr>
                </a:solidFill>
              </a:rPr>
              <a:t>passer</a:t>
            </a:r>
            <a:r>
              <a:rPr lang="fr-FR" dirty="0">
                <a:solidFill>
                  <a:schemeClr val="tx2">
                    <a:lumMod val="50000"/>
                  </a:schemeClr>
                </a:solidFill>
              </a:rPr>
              <a:t>) devant chez Pierre, je ne veux pas le voir aujourd'hui.</a:t>
            </a:r>
            <a:endParaRPr lang="sk-SK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BlokTextu 3"/>
          <p:cNvSpPr txBox="1"/>
          <p:nvPr/>
        </p:nvSpPr>
        <p:spPr>
          <a:xfrm>
            <a:off x="6012160" y="2492896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err="1" smtClean="0">
                <a:solidFill>
                  <a:srgbClr val="FF0000"/>
                </a:solidFill>
              </a:rPr>
              <a:t>réfléchisse</a:t>
            </a:r>
            <a:endParaRPr lang="sk-SK" dirty="0">
              <a:solidFill>
                <a:srgbClr val="FF0000"/>
              </a:solidFill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6022388" y="2956302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err="1" smtClean="0">
                <a:solidFill>
                  <a:srgbClr val="FF0000"/>
                </a:solidFill>
              </a:rPr>
              <a:t>voyagiez</a:t>
            </a:r>
            <a:endParaRPr lang="sk-SK" dirty="0">
              <a:solidFill>
                <a:srgbClr val="FF0000"/>
              </a:solidFill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6022388" y="3861048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err="1" smtClean="0">
                <a:solidFill>
                  <a:srgbClr val="FF0000"/>
                </a:solidFill>
              </a:rPr>
              <a:t>finissent</a:t>
            </a:r>
            <a:endParaRPr lang="sk-SK" dirty="0">
              <a:solidFill>
                <a:srgbClr val="FF0000"/>
              </a:solidFill>
            </a:endParaRPr>
          </a:p>
        </p:txBody>
      </p:sp>
      <p:sp>
        <p:nvSpPr>
          <p:cNvPr id="7" name="BlokTextu 6"/>
          <p:cNvSpPr txBox="1"/>
          <p:nvPr/>
        </p:nvSpPr>
        <p:spPr>
          <a:xfrm>
            <a:off x="6022388" y="4396462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err="1" smtClean="0">
                <a:solidFill>
                  <a:srgbClr val="FF0000"/>
                </a:solidFill>
              </a:rPr>
              <a:t>viennes</a:t>
            </a:r>
            <a:endParaRPr lang="sk-SK" dirty="0">
              <a:solidFill>
                <a:srgbClr val="FF0000"/>
              </a:solidFill>
            </a:endParaRPr>
          </a:p>
        </p:txBody>
      </p:sp>
      <p:sp>
        <p:nvSpPr>
          <p:cNvPr id="8" name="BlokTextu 7"/>
          <p:cNvSpPr txBox="1"/>
          <p:nvPr/>
        </p:nvSpPr>
        <p:spPr>
          <a:xfrm>
            <a:off x="6012160" y="5064425"/>
            <a:ext cx="991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err="1" smtClean="0">
                <a:solidFill>
                  <a:srgbClr val="FF0000"/>
                </a:solidFill>
              </a:rPr>
              <a:t>souries</a:t>
            </a:r>
            <a:endParaRPr lang="sk-SK" dirty="0">
              <a:solidFill>
                <a:srgbClr val="FF0000"/>
              </a:solidFill>
            </a:endParaRPr>
          </a:p>
        </p:txBody>
      </p:sp>
      <p:sp>
        <p:nvSpPr>
          <p:cNvPr id="9" name="BlokTextu 8"/>
          <p:cNvSpPr txBox="1"/>
          <p:nvPr/>
        </p:nvSpPr>
        <p:spPr>
          <a:xfrm>
            <a:off x="6003063" y="5770294"/>
            <a:ext cx="1125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err="1" smtClean="0">
                <a:solidFill>
                  <a:srgbClr val="FF0000"/>
                </a:solidFill>
              </a:rPr>
              <a:t>passions</a:t>
            </a:r>
            <a:endParaRPr lang="sk-SK" dirty="0">
              <a:solidFill>
                <a:srgbClr val="FF0000"/>
              </a:solidFill>
            </a:endParaRPr>
          </a:p>
        </p:txBody>
      </p:sp>
      <p:sp>
        <p:nvSpPr>
          <p:cNvPr id="10" name="Usmiata tvár 9"/>
          <p:cNvSpPr/>
          <p:nvPr/>
        </p:nvSpPr>
        <p:spPr>
          <a:xfrm>
            <a:off x="8028384" y="1124744"/>
            <a:ext cx="792088" cy="867352"/>
          </a:xfrm>
          <a:prstGeom prst="smileyFac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2" name="BlokTextu 11"/>
          <p:cNvSpPr txBox="1"/>
          <p:nvPr/>
        </p:nvSpPr>
        <p:spPr>
          <a:xfrm>
            <a:off x="467544" y="1388879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Mettez les mots entre parenthèses  en forme correcte:</a:t>
            </a:r>
            <a:endParaRPr lang="sk-SK" sz="2400" b="1" dirty="0"/>
          </a:p>
        </p:txBody>
      </p:sp>
    </p:spTree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rmAutofit fontScale="90000"/>
          </a:bodyPr>
          <a:lstStyle/>
          <a:p>
            <a:r>
              <a:rPr lang="sk-SK" dirty="0"/>
              <a:t>Les </a:t>
            </a:r>
            <a:r>
              <a:rPr lang="sk-SK" dirty="0" err="1"/>
              <a:t>fraséologismes</a:t>
            </a:r>
            <a:r>
              <a:rPr lang="sk-SK" dirty="0"/>
              <a:t> </a:t>
            </a:r>
            <a:r>
              <a:rPr lang="sk-SK" dirty="0" err="1"/>
              <a:t>sur</a:t>
            </a:r>
            <a:r>
              <a:rPr lang="sk-SK" dirty="0"/>
              <a:t> </a:t>
            </a:r>
            <a:r>
              <a:rPr lang="sk-SK" dirty="0" err="1"/>
              <a:t>le</a:t>
            </a:r>
            <a:r>
              <a:rPr lang="sk-SK" dirty="0"/>
              <a:t> </a:t>
            </a:r>
            <a:r>
              <a:rPr lang="sk-SK" dirty="0" err="1"/>
              <a:t>th</a:t>
            </a:r>
            <a:r>
              <a:rPr lang="fr-FR" dirty="0" smtClean="0"/>
              <a:t>è</a:t>
            </a:r>
            <a:r>
              <a:rPr lang="sk-SK" dirty="0" err="1" smtClean="0"/>
              <a:t>me</a:t>
            </a:r>
            <a:r>
              <a:rPr lang="sk-SK" dirty="0" smtClean="0"/>
              <a:t> </a:t>
            </a:r>
            <a:r>
              <a:rPr lang="fr-FR" dirty="0"/>
              <a:t>«</a:t>
            </a:r>
            <a:r>
              <a:rPr lang="sk-SK" dirty="0" err="1" smtClean="0"/>
              <a:t>l´argent</a:t>
            </a:r>
            <a:r>
              <a:rPr lang="fr-FR" dirty="0" smtClean="0"/>
              <a:t> »</a:t>
            </a:r>
            <a:r>
              <a:rPr lang="sk-SK" dirty="0"/>
              <a:t/>
            </a:r>
            <a:br>
              <a:rPr lang="sk-SK" dirty="0"/>
            </a:b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0"/>
            <a:ext cx="6707088" cy="4853136"/>
          </a:xfrm>
        </p:spPr>
        <p:txBody>
          <a:bodyPr/>
          <a:lstStyle/>
          <a:p>
            <a:endParaRPr lang="sk-SK" dirty="0"/>
          </a:p>
        </p:txBody>
      </p:sp>
      <p:sp>
        <p:nvSpPr>
          <p:cNvPr id="4" name="Obdĺžnik so šikmým odstrihnutým rohom 3"/>
          <p:cNvSpPr/>
          <p:nvPr/>
        </p:nvSpPr>
        <p:spPr>
          <a:xfrm>
            <a:off x="467544" y="1521159"/>
            <a:ext cx="2016224" cy="648072"/>
          </a:xfrm>
          <a:prstGeom prst="snip2Diag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err="1" smtClean="0">
                <a:solidFill>
                  <a:schemeClr val="tx1"/>
                </a:solidFill>
              </a:rPr>
              <a:t>Jeter</a:t>
            </a:r>
            <a:r>
              <a:rPr lang="sk-SK" dirty="0" smtClean="0">
                <a:solidFill>
                  <a:schemeClr val="tx1"/>
                </a:solidFill>
              </a:rPr>
              <a:t> </a:t>
            </a:r>
            <a:r>
              <a:rPr lang="sk-SK" dirty="0" err="1" smtClean="0">
                <a:solidFill>
                  <a:schemeClr val="tx1"/>
                </a:solidFill>
              </a:rPr>
              <a:t>l´argent</a:t>
            </a:r>
            <a:r>
              <a:rPr lang="sk-SK" dirty="0" smtClean="0">
                <a:solidFill>
                  <a:schemeClr val="tx1"/>
                </a:solidFill>
              </a:rPr>
              <a:t> par les </a:t>
            </a:r>
            <a:r>
              <a:rPr lang="sk-SK" dirty="0" err="1" smtClean="0">
                <a:solidFill>
                  <a:schemeClr val="tx1"/>
                </a:solidFill>
              </a:rPr>
              <a:t>fen</a:t>
            </a:r>
            <a:r>
              <a:rPr lang="fr-FR" dirty="0" smtClean="0">
                <a:solidFill>
                  <a:schemeClr val="tx1"/>
                </a:solidFill>
              </a:rPr>
              <a:t>êtres</a:t>
            </a:r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5" name="Obdĺžnik so šikmým odstrihnutým rohom 4"/>
          <p:cNvSpPr/>
          <p:nvPr/>
        </p:nvSpPr>
        <p:spPr>
          <a:xfrm>
            <a:off x="2627784" y="1533913"/>
            <a:ext cx="2119630" cy="648072"/>
          </a:xfrm>
          <a:prstGeom prst="snip2Diag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Ramasser l’argent à la pelle</a:t>
            </a:r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6" name="Obdĺžnik so šikmým odstrihnutým rohom 5"/>
          <p:cNvSpPr/>
          <p:nvPr/>
        </p:nvSpPr>
        <p:spPr>
          <a:xfrm>
            <a:off x="4860032" y="1533913"/>
            <a:ext cx="2232248" cy="635318"/>
          </a:xfrm>
          <a:prstGeom prst="snip2Diag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Coûter les yeux de la tête</a:t>
            </a:r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7" name="Obdĺžnik so šikmým odstrihnutým rohom 6"/>
          <p:cNvSpPr/>
          <p:nvPr/>
        </p:nvSpPr>
        <p:spPr>
          <a:xfrm>
            <a:off x="441795" y="5036259"/>
            <a:ext cx="2185989" cy="720080"/>
          </a:xfrm>
          <a:prstGeom prst="snip2Diag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Le temps c’est de l’argent</a:t>
            </a:r>
            <a:endParaRPr lang="sk-SK" dirty="0">
              <a:solidFill>
                <a:schemeClr val="tx1"/>
              </a:solidFill>
            </a:endParaRPr>
          </a:p>
        </p:txBody>
      </p:sp>
      <p:pic>
        <p:nvPicPr>
          <p:cNvPr id="4098" name="Picture 2" descr="http://www.tv5.org/TV5Site/upload_image/publication/publi_media/3154_file_jeterarge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428875"/>
            <a:ext cx="2633857" cy="178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encrypted-tbn0.gstatic.com/images?q=tbn:ANd9GcSpjxD3SHt4oeEwkBeM_kTc5KZlgu90GPLQM3Tc9JJfmq9wxL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401" y="2673287"/>
            <a:ext cx="1666875" cy="129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p3.storage.canalblog.com/33/17/426594/2249719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7532" y="2316083"/>
            <a:ext cx="1997248" cy="2009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2.bp.blogspot.com/-a2LsxLZYQ7U/T31yjlHB56I/AAAAAAAACBU/5igi3omePYc/s1600/temps+c'est+de+l'argent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1616" y="5223885"/>
            <a:ext cx="1902647" cy="1157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bdĺžnik 8"/>
          <p:cNvSpPr/>
          <p:nvPr/>
        </p:nvSpPr>
        <p:spPr>
          <a:xfrm>
            <a:off x="467544" y="4227877"/>
            <a:ext cx="2160240" cy="7053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>
                <a:solidFill>
                  <a:srgbClr val="111111"/>
                </a:solidFill>
              </a:rPr>
              <a:t>Vyhadzovať peniaze von oknom</a:t>
            </a:r>
            <a:endParaRPr lang="sk-SK" dirty="0">
              <a:solidFill>
                <a:srgbClr val="111111"/>
              </a:solidFill>
            </a:endParaRPr>
          </a:p>
        </p:txBody>
      </p:sp>
      <p:sp>
        <p:nvSpPr>
          <p:cNvPr id="10" name="Obdĺžnik 9"/>
          <p:cNvSpPr/>
          <p:nvPr/>
        </p:nvSpPr>
        <p:spPr>
          <a:xfrm>
            <a:off x="491564" y="5949280"/>
            <a:ext cx="2232248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>
                <a:solidFill>
                  <a:srgbClr val="111111"/>
                </a:solidFill>
              </a:rPr>
              <a:t>Čas sú peniaze</a:t>
            </a:r>
            <a:endParaRPr lang="sk-SK" dirty="0">
              <a:solidFill>
                <a:srgbClr val="111111"/>
              </a:solidFill>
            </a:endParaRPr>
          </a:p>
        </p:txBody>
      </p:sp>
      <p:sp>
        <p:nvSpPr>
          <p:cNvPr id="11" name="Obdĺžnik 10"/>
          <p:cNvSpPr/>
          <p:nvPr/>
        </p:nvSpPr>
        <p:spPr>
          <a:xfrm>
            <a:off x="2915817" y="4227877"/>
            <a:ext cx="1831598" cy="69058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>
                <a:solidFill>
                  <a:srgbClr val="111111"/>
                </a:solidFill>
              </a:rPr>
              <a:t>Mať peňazí ako smetí /pliev</a:t>
            </a:r>
            <a:endParaRPr lang="sk-SK" dirty="0">
              <a:solidFill>
                <a:srgbClr val="111111"/>
              </a:solidFill>
            </a:endParaRPr>
          </a:p>
        </p:txBody>
      </p:sp>
      <p:sp>
        <p:nvSpPr>
          <p:cNvPr id="12" name="Obdĺžnik 11"/>
          <p:cNvSpPr/>
          <p:nvPr/>
        </p:nvSpPr>
        <p:spPr>
          <a:xfrm>
            <a:off x="4977532" y="4227877"/>
            <a:ext cx="2114748" cy="80838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>
                <a:solidFill>
                  <a:srgbClr val="111111"/>
                </a:solidFill>
              </a:rPr>
              <a:t>Stáť hriešne/</a:t>
            </a:r>
          </a:p>
          <a:p>
            <a:pPr algn="ctr"/>
            <a:r>
              <a:rPr lang="sk-SK" dirty="0" smtClean="0">
                <a:solidFill>
                  <a:srgbClr val="111111"/>
                </a:solidFill>
              </a:rPr>
              <a:t>nekresťanské peniaze</a:t>
            </a:r>
            <a:endParaRPr lang="sk-SK" dirty="0">
              <a:solidFill>
                <a:srgbClr val="111111"/>
              </a:solidFill>
            </a:endParaRPr>
          </a:p>
        </p:txBody>
      </p:sp>
      <p:sp>
        <p:nvSpPr>
          <p:cNvPr id="8" name="Usmiata tvár 7"/>
          <p:cNvSpPr/>
          <p:nvPr/>
        </p:nvSpPr>
        <p:spPr>
          <a:xfrm>
            <a:off x="7884368" y="1628800"/>
            <a:ext cx="936104" cy="936104"/>
          </a:xfrm>
          <a:prstGeom prst="smileyFac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61688519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268760"/>
            <a:ext cx="8229600" cy="1800200"/>
          </a:xfrm>
        </p:spPr>
        <p:txBody>
          <a:bodyPr>
            <a:normAutofit fontScale="90000"/>
          </a:bodyPr>
          <a:lstStyle/>
          <a:p>
            <a:r>
              <a:rPr lang="sk-SK" dirty="0" err="1" smtClean="0">
                <a:solidFill>
                  <a:srgbClr val="00B050"/>
                </a:solidFill>
              </a:rPr>
              <a:t>Il</a:t>
            </a:r>
            <a:r>
              <a:rPr lang="sk-SK" dirty="0" smtClean="0">
                <a:solidFill>
                  <a:srgbClr val="00B050"/>
                </a:solidFill>
              </a:rPr>
              <a:t> </a:t>
            </a:r>
            <a:r>
              <a:rPr lang="sk-SK" dirty="0" err="1" smtClean="0">
                <a:solidFill>
                  <a:srgbClr val="00B050"/>
                </a:solidFill>
              </a:rPr>
              <a:t>faut</a:t>
            </a:r>
            <a:r>
              <a:rPr lang="sk-SK" dirty="0" smtClean="0">
                <a:solidFill>
                  <a:srgbClr val="00B050"/>
                </a:solidFill>
              </a:rPr>
              <a:t> </a:t>
            </a:r>
            <a:r>
              <a:rPr lang="sk-SK" dirty="0" err="1" smtClean="0">
                <a:solidFill>
                  <a:srgbClr val="00B050"/>
                </a:solidFill>
              </a:rPr>
              <a:t>que</a:t>
            </a:r>
            <a:r>
              <a:rPr lang="sk-SK" dirty="0" smtClean="0">
                <a:solidFill>
                  <a:srgbClr val="00B050"/>
                </a:solidFill>
              </a:rPr>
              <a:t> je </a:t>
            </a:r>
            <a:r>
              <a:rPr lang="sk-SK" dirty="0" err="1" smtClean="0">
                <a:solidFill>
                  <a:srgbClr val="00B050"/>
                </a:solidFill>
              </a:rPr>
              <a:t>vous</a:t>
            </a:r>
            <a:r>
              <a:rPr lang="sk-SK" dirty="0" smtClean="0">
                <a:solidFill>
                  <a:srgbClr val="00B050"/>
                </a:solidFill>
              </a:rPr>
              <a:t> </a:t>
            </a:r>
            <a:r>
              <a:rPr lang="sk-SK" dirty="0" err="1" smtClean="0">
                <a:solidFill>
                  <a:srgbClr val="00B050"/>
                </a:solidFill>
              </a:rPr>
              <a:t>remercie</a:t>
            </a:r>
            <a:r>
              <a:rPr lang="sk-SK" dirty="0" smtClean="0">
                <a:solidFill>
                  <a:srgbClr val="00B050"/>
                </a:solidFill>
              </a:rPr>
              <a:t> </a:t>
            </a:r>
            <a:r>
              <a:rPr lang="sk-SK" dirty="0" err="1" smtClean="0">
                <a:solidFill>
                  <a:srgbClr val="00B050"/>
                </a:solidFill>
              </a:rPr>
              <a:t>de</a:t>
            </a:r>
            <a:r>
              <a:rPr lang="sk-SK" dirty="0" smtClean="0">
                <a:solidFill>
                  <a:srgbClr val="00B050"/>
                </a:solidFill>
              </a:rPr>
              <a:t> </a:t>
            </a:r>
            <a:r>
              <a:rPr lang="sk-SK" dirty="0" err="1" smtClean="0">
                <a:solidFill>
                  <a:srgbClr val="00B050"/>
                </a:solidFill>
              </a:rPr>
              <a:t>votre</a:t>
            </a:r>
            <a:r>
              <a:rPr lang="sk-SK" dirty="0" smtClean="0">
                <a:solidFill>
                  <a:srgbClr val="00B050"/>
                </a:solidFill>
              </a:rPr>
              <a:t> </a:t>
            </a:r>
            <a:r>
              <a:rPr lang="sk-SK" dirty="0" err="1" smtClean="0">
                <a:solidFill>
                  <a:srgbClr val="00B050"/>
                </a:solidFill>
              </a:rPr>
              <a:t>attention</a:t>
            </a:r>
            <a:r>
              <a:rPr lang="sk-SK" dirty="0" smtClean="0">
                <a:solidFill>
                  <a:srgbClr val="00B050"/>
                </a:solidFill>
              </a:rPr>
              <a:t/>
            </a:r>
            <a:br>
              <a:rPr lang="sk-SK" dirty="0" smtClean="0">
                <a:solidFill>
                  <a:srgbClr val="00B050"/>
                </a:solidFill>
              </a:rPr>
            </a:br>
            <a:endParaRPr lang="sk-SK" dirty="0">
              <a:solidFill>
                <a:srgbClr val="00B05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475656" y="2936701"/>
            <a:ext cx="5688632" cy="2292499"/>
          </a:xfrm>
        </p:spPr>
        <p:txBody>
          <a:bodyPr/>
          <a:lstStyle/>
          <a:p>
            <a:pPr algn="ctr"/>
            <a:r>
              <a:rPr lang="sk-SK" dirty="0" smtClean="0">
                <a:solidFill>
                  <a:srgbClr val="046817"/>
                </a:solidFill>
              </a:rPr>
              <a:t>Je </a:t>
            </a:r>
            <a:r>
              <a:rPr lang="sk-SK" dirty="0" err="1" smtClean="0">
                <a:solidFill>
                  <a:srgbClr val="046817"/>
                </a:solidFill>
              </a:rPr>
              <a:t>vous</a:t>
            </a:r>
            <a:r>
              <a:rPr lang="sk-SK" dirty="0" smtClean="0">
                <a:solidFill>
                  <a:srgbClr val="046817"/>
                </a:solidFill>
              </a:rPr>
              <a:t> </a:t>
            </a:r>
            <a:r>
              <a:rPr lang="sk-SK" dirty="0" err="1" smtClean="0">
                <a:solidFill>
                  <a:srgbClr val="046817"/>
                </a:solidFill>
              </a:rPr>
              <a:t>remercie</a:t>
            </a:r>
            <a:r>
              <a:rPr lang="sk-SK" dirty="0" smtClean="0">
                <a:solidFill>
                  <a:srgbClr val="046817"/>
                </a:solidFill>
              </a:rPr>
              <a:t> </a:t>
            </a:r>
            <a:r>
              <a:rPr lang="sk-SK" dirty="0" err="1" smtClean="0">
                <a:solidFill>
                  <a:srgbClr val="046817"/>
                </a:solidFill>
              </a:rPr>
              <a:t>aussi</a:t>
            </a:r>
            <a:r>
              <a:rPr lang="sk-SK" dirty="0" smtClean="0">
                <a:solidFill>
                  <a:srgbClr val="046817"/>
                </a:solidFill>
              </a:rPr>
              <a:t> </a:t>
            </a:r>
            <a:r>
              <a:rPr lang="sk-SK" dirty="0" err="1" smtClean="0">
                <a:solidFill>
                  <a:srgbClr val="046817"/>
                </a:solidFill>
              </a:rPr>
              <a:t>de</a:t>
            </a:r>
            <a:r>
              <a:rPr lang="sk-SK" dirty="0" smtClean="0">
                <a:solidFill>
                  <a:srgbClr val="046817"/>
                </a:solidFill>
              </a:rPr>
              <a:t> </a:t>
            </a:r>
            <a:r>
              <a:rPr lang="sk-SK" dirty="0" err="1" smtClean="0">
                <a:solidFill>
                  <a:srgbClr val="046817"/>
                </a:solidFill>
              </a:rPr>
              <a:t>récompenser</a:t>
            </a:r>
            <a:r>
              <a:rPr lang="sk-SK" dirty="0" smtClean="0">
                <a:solidFill>
                  <a:srgbClr val="046817"/>
                </a:solidFill>
              </a:rPr>
              <a:t> ma </a:t>
            </a:r>
            <a:r>
              <a:rPr lang="sk-SK" dirty="0" err="1" smtClean="0">
                <a:solidFill>
                  <a:srgbClr val="046817"/>
                </a:solidFill>
              </a:rPr>
              <a:t>présentation</a:t>
            </a:r>
            <a:r>
              <a:rPr lang="sk-SK" dirty="0" smtClean="0">
                <a:solidFill>
                  <a:srgbClr val="046817"/>
                </a:solidFill>
              </a:rPr>
              <a:t>  par des </a:t>
            </a:r>
            <a:r>
              <a:rPr lang="sk-SK" dirty="0" err="1" smtClean="0">
                <a:solidFill>
                  <a:srgbClr val="046817"/>
                </a:solidFill>
              </a:rPr>
              <a:t>dons</a:t>
            </a:r>
            <a:r>
              <a:rPr lang="sk-SK" dirty="0" smtClean="0">
                <a:solidFill>
                  <a:srgbClr val="046817"/>
                </a:solidFill>
              </a:rPr>
              <a:t> </a:t>
            </a:r>
            <a:r>
              <a:rPr lang="sk-SK" dirty="0" err="1" smtClean="0">
                <a:solidFill>
                  <a:srgbClr val="046817"/>
                </a:solidFill>
              </a:rPr>
              <a:t>financiers</a:t>
            </a:r>
            <a:r>
              <a:rPr lang="sk-SK" dirty="0" smtClean="0">
                <a:solidFill>
                  <a:srgbClr val="046817"/>
                </a:solidFill>
              </a:rPr>
              <a:t>.</a:t>
            </a:r>
          </a:p>
          <a:p>
            <a:endParaRPr lang="sk-SK" dirty="0"/>
          </a:p>
        </p:txBody>
      </p:sp>
      <p:sp>
        <p:nvSpPr>
          <p:cNvPr id="6" name="Stuha hore 5"/>
          <p:cNvSpPr/>
          <p:nvPr/>
        </p:nvSpPr>
        <p:spPr>
          <a:xfrm>
            <a:off x="1187624" y="5157192"/>
            <a:ext cx="6264696" cy="1008112"/>
          </a:xfrm>
          <a:prstGeom prst="ribbon2">
            <a:avLst/>
          </a:prstGeom>
          <a:noFill/>
          <a:ln>
            <a:solidFill>
              <a:srgbClr val="0468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b="1" dirty="0" smtClean="0">
              <a:solidFill>
                <a:srgbClr val="046817"/>
              </a:solidFill>
            </a:endParaRPr>
          </a:p>
          <a:p>
            <a:pPr algn="ctr"/>
            <a:r>
              <a:rPr lang="sk-SK" sz="2400" b="1" dirty="0" smtClean="0">
                <a:solidFill>
                  <a:srgbClr val="046817"/>
                </a:solidFill>
              </a:rPr>
              <a:t>AU </a:t>
            </a:r>
            <a:r>
              <a:rPr lang="sk-SK" sz="2400" b="1" dirty="0">
                <a:solidFill>
                  <a:srgbClr val="046817"/>
                </a:solidFill>
              </a:rPr>
              <a:t>REVOIR</a:t>
            </a:r>
          </a:p>
          <a:p>
            <a:pPr algn="ctr"/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743333908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600" dirty="0" err="1" smtClean="0"/>
              <a:t>Travail</a:t>
            </a:r>
            <a:r>
              <a:rPr lang="sk-SK" sz="3600" dirty="0" smtClean="0"/>
              <a:t> </a:t>
            </a:r>
            <a:r>
              <a:rPr lang="sk-SK" sz="3600" dirty="0" err="1" smtClean="0"/>
              <a:t>sur</a:t>
            </a:r>
            <a:r>
              <a:rPr lang="sk-SK" sz="3600" dirty="0" smtClean="0"/>
              <a:t> la </a:t>
            </a:r>
            <a:r>
              <a:rPr lang="sk-SK" sz="3600" dirty="0" err="1" smtClean="0"/>
              <a:t>chanson</a:t>
            </a:r>
            <a:endParaRPr lang="sk-SK" sz="36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796136" y="3645024"/>
            <a:ext cx="2890664" cy="2481139"/>
          </a:xfrm>
        </p:spPr>
        <p:txBody>
          <a:bodyPr>
            <a:normAutofit/>
          </a:bodyPr>
          <a:lstStyle/>
          <a:p>
            <a:endParaRPr lang="sk-SK" dirty="0" smtClean="0"/>
          </a:p>
          <a:p>
            <a:pPr algn="ctr"/>
            <a:endParaRPr lang="sk-SK" dirty="0" smtClean="0"/>
          </a:p>
          <a:p>
            <a:pPr algn="ctr"/>
            <a:endParaRPr lang="sk-SK" dirty="0"/>
          </a:p>
          <a:p>
            <a:pPr algn="ctr"/>
            <a:endParaRPr lang="sk-SK" dirty="0" smtClean="0"/>
          </a:p>
          <a:p>
            <a:endParaRPr lang="sk-SK" dirty="0"/>
          </a:p>
        </p:txBody>
      </p:sp>
      <p:sp>
        <p:nvSpPr>
          <p:cNvPr id="4" name="Obdĺžnik 3"/>
          <p:cNvSpPr/>
          <p:nvPr/>
        </p:nvSpPr>
        <p:spPr>
          <a:xfrm>
            <a:off x="0" y="1412776"/>
            <a:ext cx="914400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sk-SK" sz="2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Groupe</a:t>
            </a:r>
            <a:r>
              <a:rPr lang="sk-SK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 Les </a:t>
            </a:r>
            <a:r>
              <a:rPr lang="sk-SK" sz="2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Inconnus</a:t>
            </a:r>
            <a:endParaRPr lang="sk-SK" sz="28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sk-SK" sz="2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Titre</a:t>
            </a:r>
            <a:r>
              <a:rPr lang="sk-SK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 RAP TOUT - VAMPIRES</a:t>
            </a:r>
            <a:endParaRPr lang="sk-SK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755577" y="2492896"/>
            <a:ext cx="561662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sk-SK" dirty="0" smtClean="0">
                <a:hlinkClick r:id="rId3" action="ppaction://hlinksldjump"/>
              </a:rPr>
              <a:t>La </a:t>
            </a:r>
            <a:r>
              <a:rPr lang="sk-SK" dirty="0" err="1" smtClean="0">
                <a:hlinkClick r:id="rId3" action="ppaction://hlinksldjump"/>
              </a:rPr>
              <a:t>chanson</a:t>
            </a:r>
            <a:r>
              <a:rPr lang="sk-SK" dirty="0" smtClean="0">
                <a:hlinkClick r:id="rId3" action="ppaction://hlinksldjump"/>
              </a:rPr>
              <a:t> –</a:t>
            </a:r>
            <a:r>
              <a:rPr lang="fr-FR" dirty="0" smtClean="0">
                <a:hlinkClick r:id="rId3" action="ppaction://hlinksldjump"/>
              </a:rPr>
              <a:t>la </a:t>
            </a:r>
            <a:r>
              <a:rPr lang="sk-SK" dirty="0" err="1" smtClean="0">
                <a:hlinkClick r:id="rId3" action="ppaction://hlinksldjump"/>
              </a:rPr>
              <a:t>vidéo</a:t>
            </a:r>
            <a:endParaRPr lang="sk-SK" dirty="0" smtClean="0"/>
          </a:p>
          <a:p>
            <a:pPr marL="342900" indent="-342900">
              <a:buAutoNum type="arabicPeriod"/>
            </a:pPr>
            <a:r>
              <a:rPr lang="sk-SK" dirty="0" smtClean="0">
                <a:hlinkClick r:id="rId4" action="ppaction://hlinksldjump"/>
              </a:rPr>
              <a:t>Les </a:t>
            </a:r>
            <a:r>
              <a:rPr lang="sk-SK" dirty="0" err="1" smtClean="0">
                <a:hlinkClick r:id="rId4" action="ppaction://hlinksldjump"/>
              </a:rPr>
              <a:t>paroles</a:t>
            </a:r>
            <a:r>
              <a:rPr lang="sk-SK" dirty="0" smtClean="0">
                <a:hlinkClick r:id="rId4" action="ppaction://hlinksldjump"/>
              </a:rPr>
              <a:t> – </a:t>
            </a:r>
            <a:r>
              <a:rPr lang="fr-FR" dirty="0" smtClean="0">
                <a:hlinkClick r:id="rId4" action="ppaction://hlinksldjump"/>
              </a:rPr>
              <a:t>la </a:t>
            </a:r>
            <a:r>
              <a:rPr lang="sk-SK" dirty="0" err="1" smtClean="0">
                <a:hlinkClick r:id="rId4" action="ppaction://hlinksldjump"/>
              </a:rPr>
              <a:t>vidéo</a:t>
            </a:r>
            <a:endParaRPr lang="sk-SK" dirty="0" smtClean="0"/>
          </a:p>
          <a:p>
            <a:pPr marL="342900" indent="-342900">
              <a:buAutoNum type="arabicPeriod"/>
            </a:pPr>
            <a:r>
              <a:rPr lang="sk-SK" dirty="0" smtClean="0">
                <a:hlinkClick r:id="rId5" action="ppaction://hlinksldjump"/>
              </a:rPr>
              <a:t>L</a:t>
            </a:r>
            <a:r>
              <a:rPr lang="fr-FR" dirty="0" smtClean="0">
                <a:hlinkClick r:id="rId5" action="ppaction://hlinksldjump"/>
              </a:rPr>
              <a:t>’a</a:t>
            </a:r>
            <a:r>
              <a:rPr lang="sk-SK" dirty="0" err="1" smtClean="0">
                <a:hlinkClick r:id="rId5" action="ppaction://hlinksldjump"/>
              </a:rPr>
              <a:t>rgent</a:t>
            </a:r>
            <a:r>
              <a:rPr lang="sk-SK" dirty="0" smtClean="0">
                <a:hlinkClick r:id="rId5" action="ppaction://hlinksldjump"/>
              </a:rPr>
              <a:t> – les </a:t>
            </a:r>
            <a:r>
              <a:rPr lang="sk-SK" dirty="0" err="1" smtClean="0">
                <a:hlinkClick r:id="rId5" action="ppaction://hlinksldjump"/>
              </a:rPr>
              <a:t>synonymes</a:t>
            </a:r>
            <a:r>
              <a:rPr lang="sk-SK" dirty="0">
                <a:hlinkClick r:id="rId5" action="ppaction://hlinksldjump"/>
              </a:rPr>
              <a:t> </a:t>
            </a:r>
            <a:r>
              <a:rPr lang="sk-SK" dirty="0" smtClean="0">
                <a:hlinkClick r:id="rId5" action="ppaction://hlinksldjump"/>
              </a:rPr>
              <a:t>(</a:t>
            </a:r>
            <a:r>
              <a:rPr lang="sk-SK" dirty="0" err="1" smtClean="0">
                <a:hlinkClick r:id="rId5" action="ppaction://hlinksldjump"/>
              </a:rPr>
              <a:t>travail</a:t>
            </a:r>
            <a:r>
              <a:rPr lang="sk-SK" dirty="0" smtClean="0">
                <a:hlinkClick r:id="rId5" action="ppaction://hlinksldjump"/>
              </a:rPr>
              <a:t> </a:t>
            </a:r>
            <a:r>
              <a:rPr lang="sk-SK" dirty="0" err="1" smtClean="0">
                <a:hlinkClick r:id="rId5" action="ppaction://hlinksldjump"/>
              </a:rPr>
              <a:t>sur</a:t>
            </a:r>
            <a:r>
              <a:rPr lang="sk-SK" dirty="0" smtClean="0">
                <a:hlinkClick r:id="rId5" action="ppaction://hlinksldjump"/>
              </a:rPr>
              <a:t> </a:t>
            </a:r>
            <a:r>
              <a:rPr lang="sk-SK" dirty="0" err="1" smtClean="0">
                <a:hlinkClick r:id="rId5" action="ppaction://hlinksldjump"/>
              </a:rPr>
              <a:t>le</a:t>
            </a:r>
            <a:r>
              <a:rPr lang="sk-SK" dirty="0" smtClean="0">
                <a:hlinkClick r:id="rId5" action="ppaction://hlinksldjump"/>
              </a:rPr>
              <a:t> </a:t>
            </a:r>
            <a:r>
              <a:rPr lang="sk-SK" dirty="0" err="1" smtClean="0">
                <a:hlinkClick r:id="rId5" action="ppaction://hlinksldjump"/>
              </a:rPr>
              <a:t>vocabulaire</a:t>
            </a:r>
            <a:r>
              <a:rPr lang="sk-SK" dirty="0" smtClean="0">
                <a:hlinkClick r:id="rId5" action="ppaction://hlinksldjump"/>
              </a:rPr>
              <a:t>)</a:t>
            </a:r>
            <a:endParaRPr lang="sk-SK" dirty="0" smtClean="0"/>
          </a:p>
          <a:p>
            <a:pPr marL="342900" indent="-342900">
              <a:buAutoNum type="arabicPeriod"/>
            </a:pPr>
            <a:r>
              <a:rPr lang="sk-SK" dirty="0">
                <a:hlinkClick r:id="rId6" action="ppaction://hlinksldjump"/>
              </a:rPr>
              <a:t>L</a:t>
            </a:r>
            <a:r>
              <a:rPr lang="sk-SK" dirty="0" smtClean="0">
                <a:hlinkClick r:id="rId6" action="ppaction://hlinksldjump"/>
              </a:rPr>
              <a:t>es </a:t>
            </a:r>
            <a:r>
              <a:rPr lang="sk-SK" dirty="0" err="1" smtClean="0">
                <a:hlinkClick r:id="rId6" action="ppaction://hlinksldjump"/>
              </a:rPr>
              <a:t>registres</a:t>
            </a:r>
            <a:r>
              <a:rPr lang="sk-SK" dirty="0" smtClean="0">
                <a:hlinkClick r:id="rId6" action="ppaction://hlinksldjump"/>
              </a:rPr>
              <a:t> </a:t>
            </a:r>
            <a:r>
              <a:rPr lang="sk-SK" dirty="0" err="1" smtClean="0">
                <a:hlinkClick r:id="rId6" action="ppaction://hlinksldjump"/>
              </a:rPr>
              <a:t>de</a:t>
            </a:r>
            <a:r>
              <a:rPr lang="sk-SK" dirty="0" smtClean="0">
                <a:hlinkClick r:id="rId6" action="ppaction://hlinksldjump"/>
              </a:rPr>
              <a:t> la </a:t>
            </a:r>
            <a:r>
              <a:rPr lang="sk-SK" dirty="0" err="1" smtClean="0">
                <a:hlinkClick r:id="rId6" action="ppaction://hlinksldjump"/>
              </a:rPr>
              <a:t>langue</a:t>
            </a:r>
            <a:endParaRPr lang="sk-SK" dirty="0" smtClean="0"/>
          </a:p>
          <a:p>
            <a:pPr marL="342900" indent="-342900">
              <a:buAutoNum type="arabicPeriod"/>
            </a:pPr>
            <a:r>
              <a:rPr lang="sk-SK" dirty="0" smtClean="0">
                <a:hlinkClick r:id="rId7" action="ppaction://hlinksldjump"/>
              </a:rPr>
              <a:t>Les </a:t>
            </a:r>
            <a:r>
              <a:rPr lang="sk-SK" dirty="0" err="1" smtClean="0">
                <a:hlinkClick r:id="rId7" action="ppaction://hlinksldjump"/>
              </a:rPr>
              <a:t>taxes</a:t>
            </a:r>
            <a:r>
              <a:rPr lang="sk-SK" dirty="0" smtClean="0">
                <a:hlinkClick r:id="rId7" action="ppaction://hlinksldjump"/>
              </a:rPr>
              <a:t> – </a:t>
            </a:r>
            <a:r>
              <a:rPr lang="fr-FR" dirty="0" smtClean="0">
                <a:hlinkClick r:id="rId7" action="ppaction://hlinksldjump"/>
              </a:rPr>
              <a:t>chercher </a:t>
            </a:r>
            <a:r>
              <a:rPr lang="sk-SK" dirty="0" smtClean="0">
                <a:hlinkClick r:id="rId7" action="ppaction://hlinksldjump"/>
              </a:rPr>
              <a:t>les </a:t>
            </a:r>
            <a:r>
              <a:rPr lang="sk-SK" dirty="0" err="1" smtClean="0">
                <a:hlinkClick r:id="rId7" action="ppaction://hlinksldjump"/>
              </a:rPr>
              <a:t>définitions</a:t>
            </a:r>
            <a:endParaRPr lang="sk-SK" dirty="0" smtClean="0"/>
          </a:p>
          <a:p>
            <a:pPr marL="342900" indent="-342900">
              <a:buAutoNum type="arabicPeriod"/>
            </a:pPr>
            <a:r>
              <a:rPr lang="sk-SK" dirty="0" smtClean="0">
                <a:hlinkClick r:id="rId8" action="ppaction://hlinksldjump"/>
              </a:rPr>
              <a:t>Les </a:t>
            </a:r>
            <a:r>
              <a:rPr lang="sk-SK" dirty="0" err="1" smtClean="0">
                <a:hlinkClick r:id="rId8" action="ppaction://hlinksldjump"/>
              </a:rPr>
              <a:t>dépenses</a:t>
            </a:r>
            <a:endParaRPr lang="sk-SK" dirty="0" smtClean="0"/>
          </a:p>
          <a:p>
            <a:pPr marL="342900" indent="-342900">
              <a:buAutoNum type="arabicPeriod"/>
            </a:pPr>
            <a:r>
              <a:rPr lang="sk-SK" dirty="0" smtClean="0">
                <a:hlinkClick r:id="rId9" action="ppaction://hlinksldjump"/>
              </a:rPr>
              <a:t>Les </a:t>
            </a:r>
            <a:r>
              <a:rPr lang="sk-SK" dirty="0" err="1" smtClean="0">
                <a:hlinkClick r:id="rId9" action="ppaction://hlinksldjump"/>
              </a:rPr>
              <a:t>sigles</a:t>
            </a:r>
            <a:r>
              <a:rPr lang="sk-SK" dirty="0" smtClean="0">
                <a:hlinkClick r:id="rId9" action="ppaction://hlinksldjump"/>
              </a:rPr>
              <a:t> </a:t>
            </a:r>
            <a:endParaRPr lang="sk-SK" dirty="0" smtClean="0"/>
          </a:p>
          <a:p>
            <a:pPr marL="342900" indent="-342900">
              <a:buAutoNum type="arabicPeriod"/>
            </a:pPr>
            <a:r>
              <a:rPr lang="sk-SK" dirty="0" smtClean="0">
                <a:hlinkClick r:id="rId10" action="ppaction://hlinksldjump"/>
              </a:rPr>
              <a:t>Les </a:t>
            </a:r>
            <a:r>
              <a:rPr lang="sk-SK" dirty="0" err="1" smtClean="0">
                <a:hlinkClick r:id="rId10" action="ppaction://hlinksldjump"/>
              </a:rPr>
              <a:t>jeux</a:t>
            </a:r>
            <a:r>
              <a:rPr lang="sk-SK" dirty="0" smtClean="0">
                <a:hlinkClick r:id="rId10" action="ppaction://hlinksldjump"/>
              </a:rPr>
              <a:t> </a:t>
            </a:r>
            <a:r>
              <a:rPr lang="sk-SK" dirty="0" err="1" smtClean="0">
                <a:hlinkClick r:id="rId10" action="ppaction://hlinksldjump"/>
              </a:rPr>
              <a:t>de</a:t>
            </a:r>
            <a:r>
              <a:rPr lang="sk-SK" dirty="0" smtClean="0">
                <a:hlinkClick r:id="rId10" action="ppaction://hlinksldjump"/>
              </a:rPr>
              <a:t> </a:t>
            </a:r>
            <a:r>
              <a:rPr lang="sk-SK" dirty="0" err="1" smtClean="0">
                <a:hlinkClick r:id="rId10" action="ppaction://hlinksldjump"/>
              </a:rPr>
              <a:t>hasard</a:t>
            </a:r>
            <a:endParaRPr lang="sk-SK" dirty="0" smtClean="0"/>
          </a:p>
          <a:p>
            <a:pPr marL="342900" indent="-342900">
              <a:buFontTx/>
              <a:buAutoNum type="arabicPeriod"/>
            </a:pPr>
            <a:r>
              <a:rPr lang="fr-FR" dirty="0" smtClean="0">
                <a:hlinkClick r:id="rId11" action="ppaction://hlinksldjump"/>
              </a:rPr>
              <a:t>Le </a:t>
            </a:r>
            <a:r>
              <a:rPr lang="fr-FR" dirty="0">
                <a:hlinkClick r:id="rId11" action="ppaction://hlinksldjump"/>
              </a:rPr>
              <a:t>subjonctif – l’explication de la </a:t>
            </a:r>
            <a:r>
              <a:rPr lang="sk-SK" dirty="0" err="1" smtClean="0">
                <a:hlinkClick r:id="rId11" action="ppaction://hlinksldjump"/>
              </a:rPr>
              <a:t>formation</a:t>
            </a:r>
            <a:endParaRPr lang="sk-SK" u="sng" dirty="0"/>
          </a:p>
          <a:p>
            <a:pPr marL="342900" indent="-342900">
              <a:buAutoNum type="arabicPeriod"/>
            </a:pPr>
            <a:r>
              <a:rPr lang="fr-FR" dirty="0" smtClean="0">
                <a:hlinkClick r:id="rId12" action="ppaction://hlinksldjump"/>
              </a:rPr>
              <a:t>Le subjonctif</a:t>
            </a:r>
            <a:r>
              <a:rPr lang="sk-SK" dirty="0" smtClean="0">
                <a:hlinkClick r:id="rId12" action="ppaction://hlinksldjump"/>
              </a:rPr>
              <a:t> - </a:t>
            </a:r>
            <a:r>
              <a:rPr lang="fr-FR" dirty="0" smtClean="0">
                <a:hlinkClick r:id="rId12" action="ppaction://hlinksldjump"/>
              </a:rPr>
              <a:t>l’utilisation après l’expression</a:t>
            </a:r>
            <a:br>
              <a:rPr lang="fr-FR" dirty="0" smtClean="0">
                <a:hlinkClick r:id="rId12" action="ppaction://hlinksldjump"/>
              </a:rPr>
            </a:br>
            <a:r>
              <a:rPr lang="fr-FR" dirty="0" smtClean="0">
                <a:hlinkClick r:id="rId12" action="ppaction://hlinksldjump"/>
              </a:rPr>
              <a:t>« il faut que »</a:t>
            </a:r>
            <a:endParaRPr lang="fr-FR" dirty="0" smtClean="0"/>
          </a:p>
          <a:p>
            <a:pPr marL="342900" indent="-342900">
              <a:buAutoNum type="arabicPeriod"/>
            </a:pPr>
            <a:r>
              <a:rPr lang="fr-FR" dirty="0" smtClean="0">
                <a:hlinkClick r:id="rId13" action="ppaction://hlinksldjump"/>
              </a:rPr>
              <a:t>Le subjonctif – l’exercices</a:t>
            </a:r>
            <a:endParaRPr lang="fr-FR" dirty="0" smtClean="0"/>
          </a:p>
          <a:p>
            <a:pPr marL="342900" indent="-342900">
              <a:buFontTx/>
              <a:buAutoNum type="arabicPeriod"/>
            </a:pPr>
            <a:r>
              <a:rPr lang="sk-SK" dirty="0">
                <a:hlinkClick r:id="rId14" action="ppaction://hlinksldjump"/>
              </a:rPr>
              <a:t>Les </a:t>
            </a:r>
            <a:r>
              <a:rPr lang="sk-SK" dirty="0" err="1">
                <a:hlinkClick r:id="rId14" action="ppaction://hlinksldjump"/>
              </a:rPr>
              <a:t>fraséologismes</a:t>
            </a:r>
            <a:r>
              <a:rPr lang="sk-SK" dirty="0">
                <a:hlinkClick r:id="rId14" action="ppaction://hlinksldjump"/>
              </a:rPr>
              <a:t> </a:t>
            </a:r>
            <a:r>
              <a:rPr lang="sk-SK" dirty="0" err="1">
                <a:hlinkClick r:id="rId14" action="ppaction://hlinksldjump"/>
              </a:rPr>
              <a:t>sur</a:t>
            </a:r>
            <a:r>
              <a:rPr lang="sk-SK" dirty="0">
                <a:hlinkClick r:id="rId14" action="ppaction://hlinksldjump"/>
              </a:rPr>
              <a:t> </a:t>
            </a:r>
            <a:r>
              <a:rPr lang="sk-SK" dirty="0" err="1">
                <a:hlinkClick r:id="rId14" action="ppaction://hlinksldjump"/>
              </a:rPr>
              <a:t>le</a:t>
            </a:r>
            <a:r>
              <a:rPr lang="sk-SK" dirty="0">
                <a:hlinkClick r:id="rId14" action="ppaction://hlinksldjump"/>
              </a:rPr>
              <a:t> </a:t>
            </a:r>
            <a:r>
              <a:rPr lang="sk-SK" dirty="0" err="1">
                <a:hlinkClick r:id="rId14" action="ppaction://hlinksldjump"/>
              </a:rPr>
              <a:t>th</a:t>
            </a:r>
            <a:r>
              <a:rPr lang="fr-FR" dirty="0">
                <a:hlinkClick r:id="rId14" action="ppaction://hlinksldjump"/>
              </a:rPr>
              <a:t>è</a:t>
            </a:r>
            <a:r>
              <a:rPr lang="sk-SK" dirty="0" err="1">
                <a:hlinkClick r:id="rId14" action="ppaction://hlinksldjump"/>
              </a:rPr>
              <a:t>me</a:t>
            </a:r>
            <a:r>
              <a:rPr lang="sk-SK" dirty="0">
                <a:hlinkClick r:id="rId14" action="ppaction://hlinksldjump"/>
              </a:rPr>
              <a:t> </a:t>
            </a:r>
            <a:r>
              <a:rPr lang="fr-FR" dirty="0">
                <a:hlinkClick r:id="rId14" action="ppaction://hlinksldjump"/>
              </a:rPr>
              <a:t>«</a:t>
            </a:r>
            <a:r>
              <a:rPr lang="sk-SK" dirty="0" err="1">
                <a:hlinkClick r:id="rId14" action="ppaction://hlinksldjump"/>
              </a:rPr>
              <a:t>l´argent</a:t>
            </a:r>
            <a:r>
              <a:rPr lang="fr-FR" dirty="0">
                <a:hlinkClick r:id="rId14" action="ppaction://hlinksldjump"/>
              </a:rPr>
              <a:t> »</a:t>
            </a:r>
            <a:endParaRPr lang="sk-SK" dirty="0"/>
          </a:p>
          <a:p>
            <a:pPr marL="342900" indent="-342900">
              <a:buAutoNum type="arabicPeriod"/>
            </a:pPr>
            <a:endParaRPr lang="sk-SK" dirty="0" smtClean="0"/>
          </a:p>
          <a:p>
            <a:pPr marL="342900" indent="-342900">
              <a:buAutoNum type="arabicPeriod"/>
            </a:pPr>
            <a:endParaRPr lang="sk-SK" dirty="0" smtClean="0"/>
          </a:p>
          <a:p>
            <a:pPr marL="342900" indent="-342900">
              <a:buAutoNum type="arabicPeriod"/>
            </a:pPr>
            <a:endParaRPr lang="sk-SK" dirty="0" smtClean="0"/>
          </a:p>
          <a:p>
            <a:pPr marL="342900" indent="-342900">
              <a:buAutoNum type="arabicPeriod"/>
            </a:pPr>
            <a:endParaRPr lang="sk-SK" dirty="0" smtClean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946399343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Vid</a:t>
            </a:r>
            <a:r>
              <a:rPr lang="fr-FR" dirty="0" smtClean="0"/>
              <a:t>é</a:t>
            </a:r>
            <a:r>
              <a:rPr lang="sk-SK" dirty="0" smtClean="0"/>
              <a:t>o</a:t>
            </a:r>
            <a:endParaRPr lang="sk-SK" dirty="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49" name="ShockwaveFlash1" r:id="rId2" imgW="6551640" imgH="5111640"/>
        </mc:Choice>
        <mc:Fallback>
          <p:control name="ShockwaveFlash1" r:id="rId2" imgW="6551640" imgH="5111640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55650" y="1341438"/>
                  <a:ext cx="6551613" cy="51117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451631246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Paroles</a:t>
            </a:r>
            <a:endParaRPr lang="sk-SK" dirty="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2066" name="ShockwaveFlash1" r:id="rId2" imgW="6694560" imgH="4608360"/>
        </mc:Choice>
        <mc:Fallback>
          <p:control name="ShockwaveFlash1" r:id="rId2" imgW="6694560" imgH="4608360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68313" y="1773238"/>
                  <a:ext cx="6694487" cy="46085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4272310178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k-SK" dirty="0"/>
              <a:t>L</a:t>
            </a:r>
            <a:r>
              <a:rPr lang="fr-FR" dirty="0"/>
              <a:t>’a</a:t>
            </a:r>
            <a:r>
              <a:rPr lang="sk-SK" dirty="0" err="1"/>
              <a:t>rgent</a:t>
            </a:r>
            <a:r>
              <a:rPr lang="sk-SK" dirty="0"/>
              <a:t> – les </a:t>
            </a:r>
            <a:r>
              <a:rPr lang="sk-SK" dirty="0" err="1" smtClean="0"/>
              <a:t>synonymes</a:t>
            </a:r>
            <a:r>
              <a:rPr lang="fr-FR" dirty="0" smtClean="0"/>
              <a:t/>
            </a:r>
            <a:br>
              <a:rPr lang="fr-FR" dirty="0" smtClean="0"/>
            </a:br>
            <a:endParaRPr lang="sk-SK" dirty="0"/>
          </a:p>
        </p:txBody>
      </p:sp>
      <p:graphicFrame>
        <p:nvGraphicFramePr>
          <p:cNvPr id="5" name="Zástupný symbol obsah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3989191"/>
              </p:ext>
            </p:extLst>
          </p:nvPr>
        </p:nvGraphicFramePr>
        <p:xfrm>
          <a:off x="590872" y="1666067"/>
          <a:ext cx="82296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La forme</a:t>
                      </a:r>
                      <a:r>
                        <a:rPr lang="fr-FR" baseline="0" dirty="0" smtClean="0"/>
                        <a:t> </a:t>
                      </a:r>
                      <a:r>
                        <a:rPr lang="fr-FR" baseline="0" dirty="0" smtClean="0">
                          <a:solidFill>
                            <a:srgbClr val="FF0000"/>
                          </a:solidFill>
                        </a:rPr>
                        <a:t>officielle</a:t>
                      </a:r>
                      <a:endParaRPr lang="sk-SK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 smtClean="0">
                        <a:solidFill>
                          <a:srgbClr val="92D050"/>
                        </a:solidFill>
                      </a:endParaRPr>
                    </a:p>
                    <a:p>
                      <a:r>
                        <a:rPr lang="fr-FR" dirty="0" smtClean="0">
                          <a:solidFill>
                            <a:srgbClr val="00B050"/>
                          </a:solidFill>
                        </a:rPr>
                        <a:t>familière</a:t>
                      </a:r>
                      <a:endParaRPr lang="sk-SK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r>
                        <a:rPr lang="fr-FR" dirty="0" smtClean="0">
                          <a:solidFill>
                            <a:schemeClr val="tx2"/>
                          </a:solidFill>
                        </a:rPr>
                        <a:t>populaire</a:t>
                      </a:r>
                      <a:endParaRPr lang="sk-SK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r>
                        <a:rPr lang="fr-FR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figurée</a:t>
                      </a:r>
                      <a:endParaRPr lang="sk-SK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r>
                        <a:rPr lang="fr-FR" dirty="0" smtClean="0">
                          <a:solidFill>
                            <a:srgbClr val="111111"/>
                          </a:solidFill>
                        </a:rPr>
                        <a:t>argot</a:t>
                      </a:r>
                      <a:endParaRPr lang="sk-SK" dirty="0">
                        <a:solidFill>
                          <a:srgbClr val="11111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6" name="BlokTextu 5"/>
          <p:cNvSpPr txBox="1"/>
          <p:nvPr/>
        </p:nvSpPr>
        <p:spPr>
          <a:xfrm>
            <a:off x="5584706" y="4833078"/>
            <a:ext cx="1514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les économies</a:t>
            </a:r>
            <a:endParaRPr lang="sk-SK" dirty="0"/>
          </a:p>
        </p:txBody>
      </p:sp>
      <p:sp>
        <p:nvSpPr>
          <p:cNvPr id="7" name="BlokTextu 6"/>
          <p:cNvSpPr txBox="1"/>
          <p:nvPr/>
        </p:nvSpPr>
        <p:spPr>
          <a:xfrm>
            <a:off x="554328" y="4496249"/>
            <a:ext cx="842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l</a:t>
            </a:r>
            <a:r>
              <a:rPr lang="fr-FR" dirty="0" smtClean="0"/>
              <a:t>e pèze</a:t>
            </a:r>
            <a:endParaRPr lang="sk-SK" dirty="0"/>
          </a:p>
        </p:txBody>
      </p:sp>
      <p:sp>
        <p:nvSpPr>
          <p:cNvPr id="8" name="BlokTextu 7"/>
          <p:cNvSpPr txBox="1"/>
          <p:nvPr/>
        </p:nvSpPr>
        <p:spPr>
          <a:xfrm>
            <a:off x="505726" y="4833078"/>
            <a:ext cx="939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l</a:t>
            </a:r>
            <a:r>
              <a:rPr lang="fr-FR" dirty="0" smtClean="0"/>
              <a:t>e lingot</a:t>
            </a:r>
            <a:endParaRPr lang="sk-SK" dirty="0"/>
          </a:p>
        </p:txBody>
      </p:sp>
      <p:sp>
        <p:nvSpPr>
          <p:cNvPr id="9" name="BlokTextu 8"/>
          <p:cNvSpPr txBox="1"/>
          <p:nvPr/>
        </p:nvSpPr>
        <p:spPr>
          <a:xfrm>
            <a:off x="505726" y="5164179"/>
            <a:ext cx="918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l</a:t>
            </a:r>
            <a:r>
              <a:rPr lang="fr-FR" dirty="0" smtClean="0"/>
              <a:t>es sous</a:t>
            </a:r>
            <a:endParaRPr lang="sk-SK" dirty="0"/>
          </a:p>
        </p:txBody>
      </p:sp>
      <p:sp>
        <p:nvSpPr>
          <p:cNvPr id="10" name="BlokTextu 9"/>
          <p:cNvSpPr txBox="1"/>
          <p:nvPr/>
        </p:nvSpPr>
        <p:spPr>
          <a:xfrm>
            <a:off x="505726" y="5533511"/>
            <a:ext cx="1045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l</a:t>
            </a:r>
            <a:r>
              <a:rPr lang="fr-FR" dirty="0" smtClean="0"/>
              <a:t>e liquide</a:t>
            </a:r>
            <a:endParaRPr lang="sk-SK" dirty="0"/>
          </a:p>
        </p:txBody>
      </p:sp>
      <p:sp>
        <p:nvSpPr>
          <p:cNvPr id="11" name="BlokTextu 10"/>
          <p:cNvSpPr txBox="1"/>
          <p:nvPr/>
        </p:nvSpPr>
        <p:spPr>
          <a:xfrm>
            <a:off x="505726" y="5795972"/>
            <a:ext cx="862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l</a:t>
            </a:r>
            <a:r>
              <a:rPr lang="fr-FR" dirty="0" smtClean="0"/>
              <a:t>e flous</a:t>
            </a:r>
            <a:endParaRPr lang="sk-SK" dirty="0"/>
          </a:p>
        </p:txBody>
      </p:sp>
      <p:sp>
        <p:nvSpPr>
          <p:cNvPr id="12" name="BlokTextu 11"/>
          <p:cNvSpPr txBox="1"/>
          <p:nvPr/>
        </p:nvSpPr>
        <p:spPr>
          <a:xfrm>
            <a:off x="5584706" y="4492561"/>
            <a:ext cx="1088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l</a:t>
            </a:r>
            <a:r>
              <a:rPr lang="fr-FR" dirty="0" smtClean="0"/>
              <a:t>es Napos</a:t>
            </a:r>
            <a:endParaRPr lang="sk-SK" dirty="0"/>
          </a:p>
        </p:txBody>
      </p:sp>
      <p:sp>
        <p:nvSpPr>
          <p:cNvPr id="13" name="BlokTextu 12"/>
          <p:cNvSpPr txBox="1"/>
          <p:nvPr/>
        </p:nvSpPr>
        <p:spPr>
          <a:xfrm>
            <a:off x="2491975" y="4503388"/>
            <a:ext cx="1007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l</a:t>
            </a:r>
            <a:r>
              <a:rPr lang="fr-FR" dirty="0" smtClean="0"/>
              <a:t>e magot</a:t>
            </a:r>
            <a:endParaRPr lang="sk-SK" dirty="0"/>
          </a:p>
        </p:txBody>
      </p:sp>
      <p:sp>
        <p:nvSpPr>
          <p:cNvPr id="14" name="BlokTextu 13"/>
          <p:cNvSpPr txBox="1"/>
          <p:nvPr/>
        </p:nvSpPr>
        <p:spPr>
          <a:xfrm>
            <a:off x="2483768" y="4833078"/>
            <a:ext cx="7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l</a:t>
            </a:r>
            <a:r>
              <a:rPr lang="fr-FR" dirty="0" smtClean="0"/>
              <a:t>e fric</a:t>
            </a:r>
            <a:endParaRPr lang="sk-SK" dirty="0"/>
          </a:p>
        </p:txBody>
      </p:sp>
      <p:sp>
        <p:nvSpPr>
          <p:cNvPr id="15" name="BlokTextu 14"/>
          <p:cNvSpPr txBox="1"/>
          <p:nvPr/>
        </p:nvSpPr>
        <p:spPr>
          <a:xfrm>
            <a:off x="2486584" y="5164179"/>
            <a:ext cx="879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l</a:t>
            </a:r>
            <a:r>
              <a:rPr lang="fr-FR" dirty="0" smtClean="0"/>
              <a:t>’oseille</a:t>
            </a:r>
            <a:endParaRPr lang="sk-SK" dirty="0"/>
          </a:p>
        </p:txBody>
      </p:sp>
      <p:sp>
        <p:nvSpPr>
          <p:cNvPr id="16" name="BlokTextu 15"/>
          <p:cNvSpPr txBox="1"/>
          <p:nvPr/>
        </p:nvSpPr>
        <p:spPr>
          <a:xfrm>
            <a:off x="2483768" y="5616078"/>
            <a:ext cx="1015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l</a:t>
            </a:r>
            <a:r>
              <a:rPr lang="fr-FR" dirty="0" smtClean="0"/>
              <a:t>e salaire</a:t>
            </a:r>
            <a:endParaRPr lang="sk-SK" dirty="0"/>
          </a:p>
        </p:txBody>
      </p:sp>
      <p:sp>
        <p:nvSpPr>
          <p:cNvPr id="17" name="BlokTextu 16"/>
          <p:cNvSpPr txBox="1"/>
          <p:nvPr/>
        </p:nvSpPr>
        <p:spPr>
          <a:xfrm>
            <a:off x="2489378" y="5897542"/>
            <a:ext cx="696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l</a:t>
            </a:r>
            <a:r>
              <a:rPr lang="fr-FR" dirty="0" smtClean="0"/>
              <a:t>e blé</a:t>
            </a:r>
            <a:endParaRPr lang="sk-SK" dirty="0"/>
          </a:p>
        </p:txBody>
      </p:sp>
      <p:sp>
        <p:nvSpPr>
          <p:cNvPr id="18" name="BlokTextu 17"/>
          <p:cNvSpPr txBox="1"/>
          <p:nvPr/>
        </p:nvSpPr>
        <p:spPr>
          <a:xfrm>
            <a:off x="5720680" y="5164179"/>
            <a:ext cx="1524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l</a:t>
            </a:r>
            <a:r>
              <a:rPr lang="fr-FR" dirty="0" smtClean="0"/>
              <a:t>e bas de laine</a:t>
            </a:r>
            <a:endParaRPr lang="sk-SK" dirty="0"/>
          </a:p>
        </p:txBody>
      </p:sp>
      <p:sp>
        <p:nvSpPr>
          <p:cNvPr id="19" name="BlokTextu 18"/>
          <p:cNvSpPr txBox="1"/>
          <p:nvPr/>
        </p:nvSpPr>
        <p:spPr>
          <a:xfrm>
            <a:off x="3856120" y="4503388"/>
            <a:ext cx="948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l</a:t>
            </a:r>
            <a:r>
              <a:rPr lang="fr-FR" dirty="0" smtClean="0"/>
              <a:t>e bénéf</a:t>
            </a:r>
            <a:endParaRPr lang="sk-SK" dirty="0"/>
          </a:p>
        </p:txBody>
      </p:sp>
      <p:sp>
        <p:nvSpPr>
          <p:cNvPr id="20" name="BlokTextu 19"/>
          <p:cNvSpPr txBox="1"/>
          <p:nvPr/>
        </p:nvSpPr>
        <p:spPr>
          <a:xfrm>
            <a:off x="3856120" y="4833078"/>
            <a:ext cx="958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l</a:t>
            </a:r>
            <a:r>
              <a:rPr lang="fr-FR" dirty="0" smtClean="0"/>
              <a:t>a thune</a:t>
            </a:r>
            <a:endParaRPr lang="sk-SK" dirty="0"/>
          </a:p>
        </p:txBody>
      </p:sp>
      <p:sp>
        <p:nvSpPr>
          <p:cNvPr id="21" name="BlokTextu 20"/>
          <p:cNvSpPr txBox="1"/>
          <p:nvPr/>
        </p:nvSpPr>
        <p:spPr>
          <a:xfrm>
            <a:off x="3856120" y="5164179"/>
            <a:ext cx="1167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l</a:t>
            </a:r>
            <a:r>
              <a:rPr lang="fr-FR" dirty="0" smtClean="0"/>
              <a:t>es actions</a:t>
            </a:r>
            <a:endParaRPr lang="sk-SK" dirty="0"/>
          </a:p>
        </p:txBody>
      </p:sp>
      <p:sp>
        <p:nvSpPr>
          <p:cNvPr id="22" name="BlokTextu 21"/>
          <p:cNvSpPr txBox="1"/>
          <p:nvPr/>
        </p:nvSpPr>
        <p:spPr>
          <a:xfrm>
            <a:off x="3856120" y="5533511"/>
            <a:ext cx="1124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l</a:t>
            </a:r>
            <a:r>
              <a:rPr lang="fr-FR" dirty="0" smtClean="0"/>
              <a:t>e pognon</a:t>
            </a:r>
            <a:endParaRPr lang="sk-SK" dirty="0"/>
          </a:p>
        </p:txBody>
      </p:sp>
      <p:sp>
        <p:nvSpPr>
          <p:cNvPr id="23" name="BlokTextu 22"/>
          <p:cNvSpPr txBox="1"/>
          <p:nvPr/>
        </p:nvSpPr>
        <p:spPr>
          <a:xfrm>
            <a:off x="3856120" y="5916760"/>
            <a:ext cx="1728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</a:t>
            </a:r>
            <a:r>
              <a:rPr lang="fr-FR" dirty="0" smtClean="0"/>
              <a:t>es pourliches</a:t>
            </a:r>
            <a:endParaRPr lang="sk-SK" dirty="0"/>
          </a:p>
        </p:txBody>
      </p:sp>
      <p:sp>
        <p:nvSpPr>
          <p:cNvPr id="28" name="BlokTextu 27"/>
          <p:cNvSpPr txBox="1"/>
          <p:nvPr/>
        </p:nvSpPr>
        <p:spPr>
          <a:xfrm>
            <a:off x="594786" y="2351957"/>
            <a:ext cx="154735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Le </a:t>
            </a:r>
            <a:r>
              <a:rPr lang="fr-FR" dirty="0" smtClean="0">
                <a:solidFill>
                  <a:srgbClr val="FF0000"/>
                </a:solidFill>
              </a:rPr>
              <a:t>liquide</a:t>
            </a:r>
          </a:p>
          <a:p>
            <a:r>
              <a:rPr lang="fr-FR" dirty="0">
                <a:solidFill>
                  <a:srgbClr val="FF0000"/>
                </a:solidFill>
              </a:rPr>
              <a:t>Le </a:t>
            </a:r>
            <a:r>
              <a:rPr lang="fr-FR" dirty="0" smtClean="0">
                <a:solidFill>
                  <a:srgbClr val="FF0000"/>
                </a:solidFill>
              </a:rPr>
              <a:t>salaire</a:t>
            </a:r>
          </a:p>
          <a:p>
            <a:r>
              <a:rPr lang="fr-FR" dirty="0" smtClean="0">
                <a:solidFill>
                  <a:srgbClr val="FF0000"/>
                </a:solidFill>
              </a:rPr>
              <a:t>Le bénéf</a:t>
            </a:r>
          </a:p>
          <a:p>
            <a:r>
              <a:rPr lang="fr-FR" dirty="0" smtClean="0">
                <a:solidFill>
                  <a:srgbClr val="FF0000"/>
                </a:solidFill>
              </a:rPr>
              <a:t>Les actions</a:t>
            </a:r>
          </a:p>
          <a:p>
            <a:r>
              <a:rPr lang="fr-FR" dirty="0" smtClean="0">
                <a:solidFill>
                  <a:srgbClr val="FF0000"/>
                </a:solidFill>
              </a:rPr>
              <a:t>Les économies</a:t>
            </a:r>
            <a:endParaRPr lang="sk-SK" dirty="0">
              <a:solidFill>
                <a:srgbClr val="FF0000"/>
              </a:solidFill>
            </a:endParaRPr>
          </a:p>
          <a:p>
            <a:endParaRPr lang="sk-SK" dirty="0">
              <a:solidFill>
                <a:srgbClr val="FF0000"/>
              </a:solidFill>
            </a:endParaRPr>
          </a:p>
        </p:txBody>
      </p:sp>
      <p:sp>
        <p:nvSpPr>
          <p:cNvPr id="30" name="BlokTextu 29"/>
          <p:cNvSpPr txBox="1"/>
          <p:nvPr/>
        </p:nvSpPr>
        <p:spPr>
          <a:xfrm>
            <a:off x="2430339" y="2358172"/>
            <a:ext cx="137235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46817"/>
                </a:solidFill>
              </a:rPr>
              <a:t>Les sous</a:t>
            </a:r>
          </a:p>
          <a:p>
            <a:r>
              <a:rPr lang="fr-FR" dirty="0" smtClean="0">
                <a:solidFill>
                  <a:srgbClr val="046817"/>
                </a:solidFill>
              </a:rPr>
              <a:t>Le magot</a:t>
            </a:r>
          </a:p>
          <a:p>
            <a:r>
              <a:rPr lang="fr-FR" dirty="0" smtClean="0">
                <a:solidFill>
                  <a:srgbClr val="046817"/>
                </a:solidFill>
              </a:rPr>
              <a:t>Le fric</a:t>
            </a:r>
          </a:p>
          <a:p>
            <a:r>
              <a:rPr lang="fr-FR" dirty="0" smtClean="0">
                <a:solidFill>
                  <a:srgbClr val="046817"/>
                </a:solidFill>
              </a:rPr>
              <a:t>L’oseille</a:t>
            </a:r>
          </a:p>
          <a:p>
            <a:r>
              <a:rPr lang="fr-FR" dirty="0" smtClean="0">
                <a:solidFill>
                  <a:srgbClr val="046817"/>
                </a:solidFill>
              </a:rPr>
              <a:t>Le blé</a:t>
            </a:r>
          </a:p>
          <a:p>
            <a:r>
              <a:rPr lang="fr-FR" dirty="0" smtClean="0">
                <a:solidFill>
                  <a:srgbClr val="046817"/>
                </a:solidFill>
              </a:rPr>
              <a:t>La thune</a:t>
            </a:r>
          </a:p>
          <a:p>
            <a:r>
              <a:rPr lang="fr-FR" dirty="0" smtClean="0">
                <a:solidFill>
                  <a:srgbClr val="046817"/>
                </a:solidFill>
              </a:rPr>
              <a:t>Le pognon</a:t>
            </a:r>
            <a:endParaRPr lang="sk-SK" dirty="0">
              <a:solidFill>
                <a:srgbClr val="046817"/>
              </a:solidFill>
            </a:endParaRPr>
          </a:p>
        </p:txBody>
      </p:sp>
      <p:sp>
        <p:nvSpPr>
          <p:cNvPr id="31" name="BlokTextu 30"/>
          <p:cNvSpPr txBox="1"/>
          <p:nvPr/>
        </p:nvSpPr>
        <p:spPr>
          <a:xfrm>
            <a:off x="7195100" y="2499662"/>
            <a:ext cx="15750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Le pèze</a:t>
            </a:r>
          </a:p>
          <a:p>
            <a:r>
              <a:rPr lang="fr-FR" dirty="0" smtClean="0"/>
              <a:t>Les pourliches</a:t>
            </a:r>
          </a:p>
          <a:p>
            <a:r>
              <a:rPr lang="fr-FR" dirty="0" smtClean="0"/>
              <a:t>Les Napos</a:t>
            </a:r>
            <a:endParaRPr lang="sk-SK" dirty="0"/>
          </a:p>
        </p:txBody>
      </p:sp>
      <p:sp>
        <p:nvSpPr>
          <p:cNvPr id="32" name="BlokTextu 31"/>
          <p:cNvSpPr txBox="1"/>
          <p:nvPr/>
        </p:nvSpPr>
        <p:spPr>
          <a:xfrm>
            <a:off x="5436096" y="2499662"/>
            <a:ext cx="1663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Le lingot</a:t>
            </a:r>
          </a:p>
          <a:p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Le bas de laine</a:t>
            </a:r>
            <a:endParaRPr lang="sk-SK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3" name="BlokTextu 32"/>
          <p:cNvSpPr txBox="1"/>
          <p:nvPr/>
        </p:nvSpPr>
        <p:spPr>
          <a:xfrm>
            <a:off x="3974591" y="2453496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70C0"/>
                </a:solidFill>
              </a:rPr>
              <a:t>Le flous</a:t>
            </a:r>
            <a:endParaRPr lang="sk-SK" dirty="0">
              <a:solidFill>
                <a:srgbClr val="0070C0"/>
              </a:solidFill>
            </a:endParaRPr>
          </a:p>
        </p:txBody>
      </p:sp>
      <p:sp>
        <p:nvSpPr>
          <p:cNvPr id="34" name="Usmiata tvár 33"/>
          <p:cNvSpPr/>
          <p:nvPr/>
        </p:nvSpPr>
        <p:spPr>
          <a:xfrm>
            <a:off x="6267820" y="5616078"/>
            <a:ext cx="1184500" cy="909266"/>
          </a:xfrm>
          <a:prstGeom prst="smileyFac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5" name="BlokTextu 34"/>
          <p:cNvSpPr txBox="1"/>
          <p:nvPr/>
        </p:nvSpPr>
        <p:spPr>
          <a:xfrm>
            <a:off x="594786" y="1124744"/>
            <a:ext cx="74381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Triez les mots suivants d’après leurs registres:</a:t>
            </a:r>
            <a:endParaRPr lang="sk-SK" sz="2400" b="1" dirty="0"/>
          </a:p>
        </p:txBody>
      </p:sp>
    </p:spTree>
    <p:extLst>
      <p:ext uri="{BB962C8B-B14F-4D97-AF65-F5344CB8AC3E}">
        <p14:creationId xmlns:p14="http://schemas.microsoft.com/office/powerpoint/2010/main" val="3873744759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000" dirty="0" smtClean="0"/>
              <a:t>Les </a:t>
            </a:r>
            <a:r>
              <a:rPr lang="sk-SK" sz="4000" dirty="0" err="1" smtClean="0"/>
              <a:t>registres</a:t>
            </a:r>
            <a:r>
              <a:rPr lang="sk-SK" sz="4000" dirty="0" smtClean="0"/>
              <a:t> </a:t>
            </a:r>
            <a:r>
              <a:rPr lang="sk-SK" sz="4000" dirty="0" err="1" smtClean="0"/>
              <a:t>de</a:t>
            </a:r>
            <a:r>
              <a:rPr lang="sk-SK" sz="4000" dirty="0" smtClean="0"/>
              <a:t> la </a:t>
            </a:r>
            <a:r>
              <a:rPr lang="sk-SK" sz="4000" dirty="0" err="1" smtClean="0"/>
              <a:t>langue</a:t>
            </a:r>
            <a:endParaRPr lang="sk-SK" sz="40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1268760"/>
            <a:ext cx="8352928" cy="5184576"/>
          </a:xfrm>
        </p:spPr>
        <p:txBody>
          <a:bodyPr>
            <a:normAutofit fontScale="62500" lnSpcReduction="20000"/>
          </a:bodyPr>
          <a:lstStyle/>
          <a:p>
            <a:r>
              <a:rPr lang="sk-SK" sz="2800" b="1" dirty="0" err="1" smtClean="0"/>
              <a:t>Remplacez</a:t>
            </a:r>
            <a:r>
              <a:rPr lang="sk-SK" sz="2800" b="1" dirty="0" smtClean="0"/>
              <a:t> les </a:t>
            </a:r>
            <a:r>
              <a:rPr lang="sk-SK" sz="2800" b="1" dirty="0" err="1" smtClean="0"/>
              <a:t>mots</a:t>
            </a:r>
            <a:r>
              <a:rPr lang="sk-SK" sz="2800" b="1" dirty="0" smtClean="0"/>
              <a:t>  </a:t>
            </a:r>
            <a:r>
              <a:rPr lang="sk-SK" sz="2800" b="1" dirty="0" err="1" smtClean="0"/>
              <a:t>ou</a:t>
            </a:r>
            <a:r>
              <a:rPr lang="sk-SK" sz="2800" b="1" dirty="0" smtClean="0"/>
              <a:t> </a:t>
            </a:r>
            <a:r>
              <a:rPr lang="sk-SK" sz="2800" b="1" dirty="0" err="1" smtClean="0"/>
              <a:t>les</a:t>
            </a:r>
            <a:r>
              <a:rPr lang="sk-SK" sz="2800" b="1" dirty="0" smtClean="0"/>
              <a:t> </a:t>
            </a:r>
            <a:r>
              <a:rPr lang="sk-SK" sz="2800" b="1" dirty="0" err="1" smtClean="0"/>
              <a:t>expressions</a:t>
            </a:r>
            <a:r>
              <a:rPr lang="sk-SK" sz="2800" b="1" dirty="0" smtClean="0"/>
              <a:t>  </a:t>
            </a:r>
            <a:r>
              <a:rPr lang="sk-SK" sz="2800" b="1" dirty="0" err="1" smtClean="0"/>
              <a:t>soulignés</a:t>
            </a:r>
            <a:r>
              <a:rPr lang="sk-SK" sz="2800" b="1" dirty="0" smtClean="0"/>
              <a:t> (la </a:t>
            </a:r>
            <a:r>
              <a:rPr lang="sk-SK" sz="2800" b="1" dirty="0" err="1" smtClean="0"/>
              <a:t>langue</a:t>
            </a:r>
            <a:r>
              <a:rPr lang="sk-SK" sz="2800" b="1" dirty="0" smtClean="0"/>
              <a:t> </a:t>
            </a:r>
            <a:r>
              <a:rPr lang="sk-SK" sz="2800" b="1" dirty="0" err="1" smtClean="0"/>
              <a:t>famil</a:t>
            </a:r>
            <a:r>
              <a:rPr lang="fr-FR" sz="2800" b="1" dirty="0" smtClean="0"/>
              <a:t>ière) par les mots</a:t>
            </a:r>
            <a:r>
              <a:rPr lang="sk-SK" sz="2800" b="1" dirty="0" smtClean="0"/>
              <a:t> </a:t>
            </a:r>
            <a:r>
              <a:rPr lang="sk-SK" sz="2800" b="1" dirty="0" err="1" smtClean="0"/>
              <a:t>ou</a:t>
            </a:r>
            <a:r>
              <a:rPr lang="sk-SK" sz="2800" b="1" dirty="0" smtClean="0"/>
              <a:t> par les </a:t>
            </a:r>
            <a:r>
              <a:rPr lang="sk-SK" sz="2800" b="1" dirty="0" err="1" smtClean="0"/>
              <a:t>expressions</a:t>
            </a:r>
            <a:r>
              <a:rPr lang="fr-FR" sz="2800" b="1" dirty="0" smtClean="0"/>
              <a:t> proposés (la langue officielle):</a:t>
            </a:r>
          </a:p>
          <a:p>
            <a:endParaRPr lang="fr-FR" sz="2400" dirty="0">
              <a:solidFill>
                <a:srgbClr val="FF0000"/>
              </a:solidFill>
            </a:endParaRPr>
          </a:p>
          <a:p>
            <a:r>
              <a:rPr lang="fr-FR" sz="3800" dirty="0" smtClean="0">
                <a:solidFill>
                  <a:srgbClr val="FF0000"/>
                </a:solidFill>
              </a:rPr>
              <a:t>Salut </a:t>
            </a:r>
            <a:r>
              <a:rPr lang="fr-FR" sz="3800" u="sng" dirty="0">
                <a:solidFill>
                  <a:srgbClr val="FF0000"/>
                </a:solidFill>
              </a:rPr>
              <a:t>mec</a:t>
            </a:r>
            <a:r>
              <a:rPr lang="fr-FR" sz="3800" dirty="0">
                <a:solidFill>
                  <a:srgbClr val="FF0000"/>
                </a:solidFill>
              </a:rPr>
              <a:t>, ça va, tu vas </a:t>
            </a:r>
            <a:r>
              <a:rPr lang="fr-FR" sz="3800" dirty="0" smtClean="0">
                <a:solidFill>
                  <a:srgbClr val="FF0000"/>
                </a:solidFill>
              </a:rPr>
              <a:t>bien?</a:t>
            </a:r>
            <a:r>
              <a:rPr lang="fr-FR" sz="3800" dirty="0">
                <a:solidFill>
                  <a:srgbClr val="FF0000"/>
                </a:solidFill>
              </a:rPr>
              <a:t> </a:t>
            </a:r>
            <a:r>
              <a:rPr lang="fr-FR" sz="3800" dirty="0" smtClean="0">
                <a:solidFill>
                  <a:srgbClr val="FF0000"/>
                </a:solidFill>
              </a:rPr>
              <a:t>On </a:t>
            </a:r>
            <a:r>
              <a:rPr lang="fr-FR" sz="3800" dirty="0">
                <a:solidFill>
                  <a:srgbClr val="FF0000"/>
                </a:solidFill>
              </a:rPr>
              <a:t>est </a:t>
            </a:r>
            <a:r>
              <a:rPr lang="fr-FR" sz="3800" dirty="0" smtClean="0">
                <a:solidFill>
                  <a:srgbClr val="FF0000"/>
                </a:solidFill>
              </a:rPr>
              <a:t>là </a:t>
            </a:r>
            <a:r>
              <a:rPr lang="fr-FR" sz="3800" dirty="0">
                <a:solidFill>
                  <a:srgbClr val="FF0000"/>
                </a:solidFill>
              </a:rPr>
              <a:t>pour </a:t>
            </a:r>
            <a:r>
              <a:rPr lang="fr-FR" sz="3800" dirty="0" smtClean="0">
                <a:solidFill>
                  <a:srgbClr val="FF0000"/>
                </a:solidFill>
              </a:rPr>
              <a:t> te </a:t>
            </a:r>
            <a:r>
              <a:rPr lang="fr-FR" sz="3800" u="sng" dirty="0" smtClean="0">
                <a:solidFill>
                  <a:srgbClr val="FF0000"/>
                </a:solidFill>
              </a:rPr>
              <a:t>pomper</a:t>
            </a:r>
            <a:r>
              <a:rPr lang="fr-FR" sz="3800" dirty="0" smtClean="0">
                <a:solidFill>
                  <a:srgbClr val="FF0000"/>
                </a:solidFill>
              </a:rPr>
              <a:t>, t´imposer </a:t>
            </a:r>
            <a:r>
              <a:rPr lang="fr-FR" sz="3800" u="sng" dirty="0">
                <a:solidFill>
                  <a:srgbClr val="FF0000"/>
                </a:solidFill>
              </a:rPr>
              <a:t>sans répit </a:t>
            </a:r>
            <a:r>
              <a:rPr lang="fr-FR" sz="3800" dirty="0">
                <a:solidFill>
                  <a:srgbClr val="FF0000"/>
                </a:solidFill>
              </a:rPr>
              <a:t>et sans </a:t>
            </a:r>
            <a:r>
              <a:rPr lang="fr-FR" sz="3800" dirty="0" smtClean="0">
                <a:solidFill>
                  <a:srgbClr val="FF0000"/>
                </a:solidFill>
              </a:rPr>
              <a:t>repos</a:t>
            </a:r>
            <a:r>
              <a:rPr lang="sk-SK" sz="3800" dirty="0" smtClean="0">
                <a:solidFill>
                  <a:srgbClr val="FF0000"/>
                </a:solidFill>
              </a:rPr>
              <a:t>,</a:t>
            </a:r>
            <a:r>
              <a:rPr lang="fr-FR" sz="3800" dirty="0">
                <a:solidFill>
                  <a:srgbClr val="FF0000"/>
                </a:solidFill>
              </a:rPr>
              <a:t> </a:t>
            </a:r>
            <a:r>
              <a:rPr lang="sk-SK" sz="3800" dirty="0" smtClean="0">
                <a:solidFill>
                  <a:srgbClr val="FF0000"/>
                </a:solidFill>
              </a:rPr>
              <a:t>p</a:t>
            </a:r>
            <a:r>
              <a:rPr lang="fr-FR" sz="3800" dirty="0" smtClean="0">
                <a:solidFill>
                  <a:srgbClr val="FF0000"/>
                </a:solidFill>
              </a:rPr>
              <a:t>our </a:t>
            </a:r>
            <a:r>
              <a:rPr lang="fr-FR" sz="3800" dirty="0">
                <a:solidFill>
                  <a:srgbClr val="FF0000"/>
                </a:solidFill>
              </a:rPr>
              <a:t>te </a:t>
            </a:r>
            <a:r>
              <a:rPr lang="fr-FR" sz="3800" u="sng" dirty="0">
                <a:solidFill>
                  <a:srgbClr val="FF0000"/>
                </a:solidFill>
              </a:rPr>
              <a:t>sucer</a:t>
            </a:r>
            <a:r>
              <a:rPr lang="fr-FR" sz="3800" dirty="0">
                <a:solidFill>
                  <a:srgbClr val="FF0000"/>
                </a:solidFill>
              </a:rPr>
              <a:t> ton </a:t>
            </a:r>
            <a:r>
              <a:rPr lang="fr-FR" sz="3800" u="sng" dirty="0" smtClean="0">
                <a:solidFill>
                  <a:srgbClr val="FF0000"/>
                </a:solidFill>
              </a:rPr>
              <a:t>fric</a:t>
            </a:r>
            <a:r>
              <a:rPr lang="fr-FR" sz="3800" dirty="0" smtClean="0">
                <a:solidFill>
                  <a:srgbClr val="FF0000"/>
                </a:solidFill>
              </a:rPr>
              <a:t>.</a:t>
            </a:r>
            <a:r>
              <a:rPr lang="fr-FR" sz="3800" dirty="0">
                <a:solidFill>
                  <a:srgbClr val="FF0000"/>
                </a:solidFill>
              </a:rPr>
              <a:t> </a:t>
            </a:r>
            <a:r>
              <a:rPr lang="fr-FR" sz="3800" dirty="0" smtClean="0">
                <a:solidFill>
                  <a:srgbClr val="FF0000"/>
                </a:solidFill>
              </a:rPr>
              <a:t>Il faut que </a:t>
            </a:r>
            <a:r>
              <a:rPr lang="fr-FR" sz="3800" u="sng" dirty="0" smtClean="0">
                <a:solidFill>
                  <a:srgbClr val="FF0000"/>
                </a:solidFill>
              </a:rPr>
              <a:t>tu craches</a:t>
            </a:r>
            <a:r>
              <a:rPr lang="fr-FR" sz="3800" dirty="0" smtClean="0">
                <a:solidFill>
                  <a:srgbClr val="FF0000"/>
                </a:solidFill>
              </a:rPr>
              <a:t>, il n’est pas </a:t>
            </a:r>
            <a:r>
              <a:rPr lang="fr-FR" sz="3800" dirty="0">
                <a:solidFill>
                  <a:srgbClr val="FF0000"/>
                </a:solidFill>
              </a:rPr>
              <a:t>possible </a:t>
            </a:r>
            <a:r>
              <a:rPr lang="fr-FR" sz="3800" dirty="0" smtClean="0">
                <a:solidFill>
                  <a:srgbClr val="FF0000"/>
                </a:solidFill>
              </a:rPr>
              <a:t>que </a:t>
            </a:r>
            <a:r>
              <a:rPr lang="fr-FR" sz="3800" u="sng" dirty="0" smtClean="0">
                <a:solidFill>
                  <a:srgbClr val="FF0000"/>
                </a:solidFill>
              </a:rPr>
              <a:t>t’ en réchappes</a:t>
            </a:r>
            <a:r>
              <a:rPr lang="fr-FR" sz="3800" dirty="0" smtClean="0">
                <a:solidFill>
                  <a:srgbClr val="FF0000"/>
                </a:solidFill>
              </a:rPr>
              <a:t>. </a:t>
            </a:r>
            <a:r>
              <a:rPr lang="fr-FR" sz="3800" u="sng" dirty="0" smtClean="0">
                <a:solidFill>
                  <a:srgbClr val="FF0000"/>
                </a:solidFill>
              </a:rPr>
              <a:t>T’as</a:t>
            </a:r>
            <a:r>
              <a:rPr lang="fr-FR" sz="3800" dirty="0" smtClean="0">
                <a:solidFill>
                  <a:srgbClr val="FF0000"/>
                </a:solidFill>
              </a:rPr>
              <a:t> pensé à payer ta taxe sur </a:t>
            </a:r>
            <a:r>
              <a:rPr lang="fr-FR" sz="3800" u="sng" dirty="0" smtClean="0">
                <a:solidFill>
                  <a:srgbClr val="FF0000"/>
                </a:solidFill>
              </a:rPr>
              <a:t>tes clopes</a:t>
            </a:r>
            <a:r>
              <a:rPr lang="fr-FR" sz="3800" dirty="0" smtClean="0">
                <a:solidFill>
                  <a:srgbClr val="FF0000"/>
                </a:solidFill>
              </a:rPr>
              <a:t>.</a:t>
            </a:r>
            <a:endParaRPr lang="fr-FR" sz="3800" dirty="0">
              <a:solidFill>
                <a:srgbClr val="FF0000"/>
              </a:solidFill>
            </a:endParaRPr>
          </a:p>
          <a:p>
            <a:endParaRPr lang="fr-FR" sz="2400" dirty="0" smtClean="0">
              <a:solidFill>
                <a:srgbClr val="0070C0"/>
              </a:solidFill>
            </a:endParaRPr>
          </a:p>
          <a:p>
            <a:r>
              <a:rPr lang="fr-FR" sz="3800" dirty="0" smtClean="0">
                <a:solidFill>
                  <a:srgbClr val="0070C0"/>
                </a:solidFill>
              </a:rPr>
              <a:t>Salut ............., </a:t>
            </a:r>
            <a:r>
              <a:rPr lang="fr-FR" sz="3800" dirty="0">
                <a:solidFill>
                  <a:srgbClr val="0070C0"/>
                </a:solidFill>
              </a:rPr>
              <a:t>ça va, tu vas </a:t>
            </a:r>
            <a:r>
              <a:rPr lang="fr-FR" sz="3800" dirty="0" smtClean="0">
                <a:solidFill>
                  <a:srgbClr val="0070C0"/>
                </a:solidFill>
              </a:rPr>
              <a:t>bien? On </a:t>
            </a:r>
            <a:r>
              <a:rPr lang="fr-FR" sz="3800" dirty="0">
                <a:solidFill>
                  <a:srgbClr val="0070C0"/>
                </a:solidFill>
              </a:rPr>
              <a:t>est là pour  </a:t>
            </a:r>
            <a:r>
              <a:rPr lang="fr-FR" sz="3800" dirty="0" smtClean="0">
                <a:solidFill>
                  <a:srgbClr val="0070C0"/>
                </a:solidFill>
              </a:rPr>
              <a:t>te................., t´imposer ......................et </a:t>
            </a:r>
            <a:r>
              <a:rPr lang="fr-FR" sz="3800" dirty="0">
                <a:solidFill>
                  <a:srgbClr val="0070C0"/>
                </a:solidFill>
              </a:rPr>
              <a:t>sans repos</a:t>
            </a:r>
            <a:r>
              <a:rPr lang="sk-SK" sz="3800" dirty="0" smtClean="0">
                <a:solidFill>
                  <a:srgbClr val="0070C0"/>
                </a:solidFill>
              </a:rPr>
              <a:t>,</a:t>
            </a:r>
            <a:r>
              <a:rPr lang="fr-FR" sz="3800" dirty="0" smtClean="0">
                <a:solidFill>
                  <a:srgbClr val="0070C0"/>
                </a:solidFill>
              </a:rPr>
              <a:t> </a:t>
            </a:r>
            <a:r>
              <a:rPr lang="sk-SK" sz="3800" dirty="0" smtClean="0">
                <a:solidFill>
                  <a:srgbClr val="0070C0"/>
                </a:solidFill>
              </a:rPr>
              <a:t>p</a:t>
            </a:r>
            <a:r>
              <a:rPr lang="fr-FR" sz="3800" dirty="0">
                <a:solidFill>
                  <a:srgbClr val="0070C0"/>
                </a:solidFill>
              </a:rPr>
              <a:t>our </a:t>
            </a:r>
            <a:r>
              <a:rPr lang="fr-FR" sz="3800" dirty="0" smtClean="0">
                <a:solidFill>
                  <a:srgbClr val="0070C0"/>
                </a:solidFill>
              </a:rPr>
              <a:t>te..................... ton .................</a:t>
            </a:r>
          </a:p>
          <a:p>
            <a:r>
              <a:rPr lang="fr-FR" sz="3800" dirty="0" smtClean="0">
                <a:solidFill>
                  <a:srgbClr val="0070C0"/>
                </a:solidFill>
              </a:rPr>
              <a:t>Il </a:t>
            </a:r>
            <a:r>
              <a:rPr lang="fr-FR" sz="3800" dirty="0">
                <a:solidFill>
                  <a:srgbClr val="0070C0"/>
                </a:solidFill>
              </a:rPr>
              <a:t>faut </a:t>
            </a:r>
            <a:r>
              <a:rPr lang="fr-FR" sz="3800" dirty="0" smtClean="0">
                <a:solidFill>
                  <a:srgbClr val="0070C0"/>
                </a:solidFill>
              </a:rPr>
              <a:t>que ....................., </a:t>
            </a:r>
            <a:r>
              <a:rPr lang="fr-FR" sz="3800" dirty="0">
                <a:solidFill>
                  <a:srgbClr val="0070C0"/>
                </a:solidFill>
              </a:rPr>
              <a:t>il n’est pas possible </a:t>
            </a:r>
            <a:r>
              <a:rPr lang="fr-FR" sz="3800" dirty="0" smtClean="0">
                <a:solidFill>
                  <a:srgbClr val="0070C0"/>
                </a:solidFill>
              </a:rPr>
              <a:t>que ..........................</a:t>
            </a:r>
          </a:p>
          <a:p>
            <a:r>
              <a:rPr lang="fr-FR" sz="3800" dirty="0" smtClean="0">
                <a:solidFill>
                  <a:srgbClr val="0070C0"/>
                </a:solidFill>
              </a:rPr>
              <a:t> ................pensé </a:t>
            </a:r>
            <a:r>
              <a:rPr lang="fr-FR" sz="3800" dirty="0">
                <a:solidFill>
                  <a:srgbClr val="0070C0"/>
                </a:solidFill>
              </a:rPr>
              <a:t>à payer ta taxe </a:t>
            </a:r>
            <a:r>
              <a:rPr lang="fr-FR" sz="3800" dirty="0" smtClean="0">
                <a:solidFill>
                  <a:srgbClr val="0070C0"/>
                </a:solidFill>
              </a:rPr>
              <a:t>sur ..............................</a:t>
            </a:r>
            <a:endParaRPr lang="fr-FR" sz="3800" dirty="0">
              <a:solidFill>
                <a:srgbClr val="0070C0"/>
              </a:solidFill>
            </a:endParaRPr>
          </a:p>
          <a:p>
            <a:endParaRPr lang="fr-FR" sz="2400" dirty="0"/>
          </a:p>
          <a:p>
            <a:r>
              <a:rPr lang="sk-SK" sz="3800" dirty="0" smtClean="0"/>
              <a:t>1. </a:t>
            </a:r>
            <a:r>
              <a:rPr lang="fr-FR" sz="3800" dirty="0" smtClean="0"/>
              <a:t>tu as</a:t>
            </a:r>
            <a:r>
              <a:rPr lang="sk-SK" sz="3800" dirty="0"/>
              <a:t> </a:t>
            </a:r>
            <a:r>
              <a:rPr lang="fr-FR" sz="3800" dirty="0" smtClean="0"/>
              <a:t> </a:t>
            </a:r>
            <a:r>
              <a:rPr lang="sk-SK" sz="3800" dirty="0" smtClean="0"/>
              <a:t>	2.</a:t>
            </a:r>
            <a:r>
              <a:rPr lang="fr-FR" sz="3800" dirty="0" smtClean="0"/>
              <a:t>le mégot de cigarette </a:t>
            </a:r>
            <a:r>
              <a:rPr lang="sk-SK" sz="3800" dirty="0" smtClean="0"/>
              <a:t>	3.</a:t>
            </a:r>
            <a:r>
              <a:rPr lang="fr-FR" sz="3800" dirty="0" smtClean="0"/>
              <a:t>vider </a:t>
            </a:r>
            <a:endParaRPr lang="sk-SK" sz="3800" dirty="0" smtClean="0"/>
          </a:p>
          <a:p>
            <a:r>
              <a:rPr lang="sk-SK" sz="3800" dirty="0" smtClean="0"/>
              <a:t>4.</a:t>
            </a:r>
            <a:r>
              <a:rPr lang="fr-FR" sz="3800" dirty="0" smtClean="0"/>
              <a:t>absorber </a:t>
            </a:r>
            <a:r>
              <a:rPr lang="sk-SK" sz="3800" dirty="0" smtClean="0"/>
              <a:t>	5.</a:t>
            </a:r>
            <a:r>
              <a:rPr lang="fr-FR" sz="3800" dirty="0" smtClean="0"/>
              <a:t>sans arrêt</a:t>
            </a:r>
            <a:r>
              <a:rPr lang="sk-SK" sz="3800" dirty="0" smtClean="0"/>
              <a:t>			6.</a:t>
            </a:r>
            <a:r>
              <a:rPr lang="fr-FR" sz="3800" dirty="0" smtClean="0"/>
              <a:t>tu dépenses </a:t>
            </a:r>
            <a:r>
              <a:rPr lang="sk-SK" sz="3800" dirty="0" smtClean="0"/>
              <a:t>7.</a:t>
            </a:r>
            <a:r>
              <a:rPr lang="fr-FR" sz="3800" dirty="0" smtClean="0"/>
              <a:t>argent</a:t>
            </a:r>
            <a:r>
              <a:rPr lang="sk-SK" sz="3800" dirty="0" smtClean="0"/>
              <a:t>	8.</a:t>
            </a:r>
            <a:r>
              <a:rPr lang="fr-FR" sz="3800" dirty="0" smtClean="0"/>
              <a:t>tu t’en sorts</a:t>
            </a:r>
            <a:r>
              <a:rPr lang="sk-SK" sz="3800" dirty="0" smtClean="0"/>
              <a:t>	</a:t>
            </a:r>
            <a:r>
              <a:rPr lang="fr-FR" sz="3800" dirty="0" smtClean="0"/>
              <a:t> </a:t>
            </a:r>
            <a:r>
              <a:rPr lang="sk-SK" sz="3800" dirty="0" smtClean="0"/>
              <a:t>		9.</a:t>
            </a:r>
            <a:r>
              <a:rPr lang="fr-FR" sz="3800" dirty="0" smtClean="0"/>
              <a:t>le copin</a:t>
            </a:r>
            <a:endParaRPr lang="sk-SK" sz="3800" dirty="0"/>
          </a:p>
        </p:txBody>
      </p:sp>
      <p:sp>
        <p:nvSpPr>
          <p:cNvPr id="6" name="Usmiata tvár 5"/>
          <p:cNvSpPr/>
          <p:nvPr/>
        </p:nvSpPr>
        <p:spPr>
          <a:xfrm>
            <a:off x="7956376" y="332656"/>
            <a:ext cx="864096" cy="792088"/>
          </a:xfrm>
          <a:prstGeom prst="smileyFac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BlokTextu 4"/>
          <p:cNvSpPr txBox="1"/>
          <p:nvPr/>
        </p:nvSpPr>
        <p:spPr>
          <a:xfrm>
            <a:off x="2015716" y="3356992"/>
            <a:ext cx="396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9.</a:t>
            </a:r>
            <a:endParaRPr lang="sk-SK" dirty="0"/>
          </a:p>
        </p:txBody>
      </p:sp>
      <p:sp>
        <p:nvSpPr>
          <p:cNvPr id="10" name="BlokTextu 9"/>
          <p:cNvSpPr txBox="1"/>
          <p:nvPr/>
        </p:nvSpPr>
        <p:spPr>
          <a:xfrm>
            <a:off x="7972368" y="3356992"/>
            <a:ext cx="416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3.</a:t>
            </a:r>
            <a:endParaRPr lang="sk-SK" dirty="0"/>
          </a:p>
        </p:txBody>
      </p:sp>
      <p:sp>
        <p:nvSpPr>
          <p:cNvPr id="11" name="BlokTextu 10"/>
          <p:cNvSpPr txBox="1"/>
          <p:nvPr/>
        </p:nvSpPr>
        <p:spPr>
          <a:xfrm>
            <a:off x="3131840" y="3726324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5.</a:t>
            </a:r>
            <a:endParaRPr lang="sk-SK" dirty="0"/>
          </a:p>
        </p:txBody>
      </p:sp>
      <p:sp>
        <p:nvSpPr>
          <p:cNvPr id="12" name="BlokTextu 11"/>
          <p:cNvSpPr txBox="1"/>
          <p:nvPr/>
        </p:nvSpPr>
        <p:spPr>
          <a:xfrm>
            <a:off x="7452320" y="3726324"/>
            <a:ext cx="376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4.</a:t>
            </a:r>
            <a:endParaRPr lang="sk-SK" dirty="0"/>
          </a:p>
        </p:txBody>
      </p:sp>
      <p:sp>
        <p:nvSpPr>
          <p:cNvPr id="13" name="BlokTextu 12"/>
          <p:cNvSpPr txBox="1"/>
          <p:nvPr/>
        </p:nvSpPr>
        <p:spPr>
          <a:xfrm>
            <a:off x="1871700" y="4095656"/>
            <a:ext cx="468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7.</a:t>
            </a:r>
            <a:endParaRPr lang="sk-SK" dirty="0"/>
          </a:p>
        </p:txBody>
      </p:sp>
      <p:sp>
        <p:nvSpPr>
          <p:cNvPr id="14" name="BlokTextu 13"/>
          <p:cNvSpPr txBox="1"/>
          <p:nvPr/>
        </p:nvSpPr>
        <p:spPr>
          <a:xfrm>
            <a:off x="3131840" y="4280322"/>
            <a:ext cx="468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6.</a:t>
            </a:r>
            <a:endParaRPr lang="sk-SK" dirty="0"/>
          </a:p>
        </p:txBody>
      </p:sp>
      <p:sp>
        <p:nvSpPr>
          <p:cNvPr id="15" name="BlokTextu 14"/>
          <p:cNvSpPr txBox="1"/>
          <p:nvPr/>
        </p:nvSpPr>
        <p:spPr>
          <a:xfrm>
            <a:off x="8130047" y="4291430"/>
            <a:ext cx="484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8.</a:t>
            </a:r>
            <a:endParaRPr lang="sk-SK" dirty="0"/>
          </a:p>
        </p:txBody>
      </p:sp>
      <p:sp>
        <p:nvSpPr>
          <p:cNvPr id="16" name="BlokTextu 15"/>
          <p:cNvSpPr txBox="1"/>
          <p:nvPr/>
        </p:nvSpPr>
        <p:spPr>
          <a:xfrm>
            <a:off x="1475656" y="4730767"/>
            <a:ext cx="370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1.</a:t>
            </a:r>
            <a:endParaRPr lang="sk-SK" dirty="0"/>
          </a:p>
        </p:txBody>
      </p:sp>
      <p:sp>
        <p:nvSpPr>
          <p:cNvPr id="17" name="BlokTextu 16"/>
          <p:cNvSpPr txBox="1"/>
          <p:nvPr/>
        </p:nvSpPr>
        <p:spPr>
          <a:xfrm>
            <a:off x="7092280" y="4694852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2.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20046034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sk-SK" dirty="0" smtClean="0"/>
              <a:t>Les </a:t>
            </a:r>
            <a:r>
              <a:rPr lang="sk-SK" dirty="0" err="1"/>
              <a:t>taxes</a:t>
            </a:r>
            <a:r>
              <a:rPr lang="sk-SK" dirty="0"/>
              <a:t> – </a:t>
            </a:r>
            <a:r>
              <a:rPr lang="fr-FR" dirty="0"/>
              <a:t>chercher </a:t>
            </a:r>
            <a:r>
              <a:rPr lang="sk-SK" dirty="0"/>
              <a:t>les </a:t>
            </a:r>
            <a:r>
              <a:rPr lang="sk-SK" dirty="0" err="1"/>
              <a:t>définitions</a:t>
            </a:r>
            <a:r>
              <a:rPr lang="sk-SK" dirty="0"/>
              <a:t/>
            </a:r>
            <a:br>
              <a:rPr lang="sk-SK" dirty="0"/>
            </a:b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fr-FR" sz="2400" dirty="0" smtClean="0"/>
          </a:p>
          <a:p>
            <a:endParaRPr lang="fr-FR" sz="2400" dirty="0" smtClean="0"/>
          </a:p>
          <a:p>
            <a:endParaRPr lang="fr-FR" sz="2400" dirty="0" smtClean="0"/>
          </a:p>
          <a:p>
            <a:endParaRPr lang="fr-FR" sz="2400" dirty="0" smtClean="0"/>
          </a:p>
          <a:p>
            <a:endParaRPr lang="fr-FR" sz="2400" dirty="0" smtClean="0"/>
          </a:p>
          <a:p>
            <a:endParaRPr lang="fr-FR" sz="2400" dirty="0" smtClean="0"/>
          </a:p>
        </p:txBody>
      </p:sp>
      <p:sp>
        <p:nvSpPr>
          <p:cNvPr id="4" name="Ovál 3"/>
          <p:cNvSpPr/>
          <p:nvPr/>
        </p:nvSpPr>
        <p:spPr>
          <a:xfrm>
            <a:off x="363129" y="1196752"/>
            <a:ext cx="1512168" cy="64807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111111"/>
                </a:solidFill>
              </a:rPr>
              <a:t>foncière</a:t>
            </a:r>
            <a:endParaRPr lang="sk-SK" dirty="0">
              <a:solidFill>
                <a:srgbClr val="111111"/>
              </a:solidFill>
            </a:endParaRPr>
          </a:p>
        </p:txBody>
      </p:sp>
      <p:sp>
        <p:nvSpPr>
          <p:cNvPr id="5" name="Ovál 4"/>
          <p:cNvSpPr/>
          <p:nvPr/>
        </p:nvSpPr>
        <p:spPr>
          <a:xfrm>
            <a:off x="368780" y="2678015"/>
            <a:ext cx="1898964" cy="67897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111111"/>
                </a:solidFill>
              </a:rPr>
              <a:t>i</a:t>
            </a:r>
            <a:r>
              <a:rPr lang="fr-FR" dirty="0" smtClean="0">
                <a:solidFill>
                  <a:srgbClr val="111111"/>
                </a:solidFill>
              </a:rPr>
              <a:t>mmobilière</a:t>
            </a:r>
            <a:endParaRPr lang="sk-SK" dirty="0">
              <a:solidFill>
                <a:srgbClr val="111111"/>
              </a:solidFill>
            </a:endParaRPr>
          </a:p>
        </p:txBody>
      </p:sp>
      <p:sp>
        <p:nvSpPr>
          <p:cNvPr id="6" name="Ovál 5"/>
          <p:cNvSpPr/>
          <p:nvPr/>
        </p:nvSpPr>
        <p:spPr>
          <a:xfrm>
            <a:off x="368780" y="1988840"/>
            <a:ext cx="2304256" cy="60558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111111"/>
                </a:solidFill>
              </a:rPr>
              <a:t>professionnelle</a:t>
            </a:r>
            <a:endParaRPr lang="sk-SK" dirty="0">
              <a:solidFill>
                <a:srgbClr val="111111"/>
              </a:solidFill>
            </a:endParaRPr>
          </a:p>
        </p:txBody>
      </p:sp>
      <p:sp>
        <p:nvSpPr>
          <p:cNvPr id="8" name="Ovál 7"/>
          <p:cNvSpPr/>
          <p:nvPr/>
        </p:nvSpPr>
        <p:spPr>
          <a:xfrm>
            <a:off x="368780" y="3440110"/>
            <a:ext cx="2526762" cy="69330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111111"/>
                </a:solidFill>
              </a:rPr>
              <a:t>d’apprentissange</a:t>
            </a:r>
            <a:endParaRPr lang="sk-SK" dirty="0">
              <a:solidFill>
                <a:srgbClr val="111111"/>
              </a:solidFill>
            </a:endParaRPr>
          </a:p>
        </p:txBody>
      </p:sp>
      <p:sp>
        <p:nvSpPr>
          <p:cNvPr id="9" name="Ovál 8"/>
          <p:cNvSpPr/>
          <p:nvPr/>
        </p:nvSpPr>
        <p:spPr>
          <a:xfrm>
            <a:off x="363129" y="4293096"/>
            <a:ext cx="2651807" cy="86409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111111"/>
                </a:solidFill>
              </a:rPr>
              <a:t>à</a:t>
            </a:r>
            <a:r>
              <a:rPr lang="fr-FR" dirty="0" smtClean="0">
                <a:solidFill>
                  <a:srgbClr val="111111"/>
                </a:solidFill>
              </a:rPr>
              <a:t> valeur ajoutée (T.V.A.)</a:t>
            </a:r>
            <a:endParaRPr lang="sk-SK" dirty="0">
              <a:solidFill>
                <a:srgbClr val="111111"/>
              </a:solidFill>
            </a:endParaRPr>
          </a:p>
        </p:txBody>
      </p:sp>
      <p:sp>
        <p:nvSpPr>
          <p:cNvPr id="10" name="Obdĺžnik 9"/>
          <p:cNvSpPr/>
          <p:nvPr/>
        </p:nvSpPr>
        <p:spPr>
          <a:xfrm>
            <a:off x="4283968" y="1484785"/>
            <a:ext cx="4104456" cy="806848"/>
          </a:xfrm>
          <a:prstGeom prst="rect">
            <a:avLst/>
          </a:prstGeom>
          <a:solidFill>
            <a:srgbClr val="FF00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Taxe payéé par les entreprises industrielles </a:t>
            </a:r>
            <a:r>
              <a:rPr lang="fr-FR" dirty="0" smtClean="0">
                <a:solidFill>
                  <a:schemeClr val="bg1"/>
                </a:solidFill>
              </a:rPr>
              <a:t>ou économiques </a:t>
            </a:r>
            <a:r>
              <a:rPr lang="fr-FR" dirty="0" smtClean="0"/>
              <a:t>à chaque circuit économique</a:t>
            </a:r>
            <a:endParaRPr lang="sk-SK" dirty="0"/>
          </a:p>
        </p:txBody>
      </p:sp>
      <p:sp>
        <p:nvSpPr>
          <p:cNvPr id="11" name="Obdĺžnik 10"/>
          <p:cNvSpPr/>
          <p:nvPr/>
        </p:nvSpPr>
        <p:spPr>
          <a:xfrm>
            <a:off x="4283968" y="2361635"/>
            <a:ext cx="4104456" cy="72008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Taxe qui a pour objet un immeuble, des immeubles</a:t>
            </a:r>
            <a:endParaRPr lang="sk-SK" dirty="0"/>
          </a:p>
        </p:txBody>
      </p:sp>
      <p:sp>
        <p:nvSpPr>
          <p:cNvPr id="12" name="Obdĺžnik 11"/>
          <p:cNvSpPr/>
          <p:nvPr/>
        </p:nvSpPr>
        <p:spPr>
          <a:xfrm>
            <a:off x="4283968" y="3196030"/>
            <a:ext cx="2858616" cy="64650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Taxe relative à un bien-fonds</a:t>
            </a:r>
            <a:endParaRPr lang="sk-SK" dirty="0"/>
          </a:p>
        </p:txBody>
      </p:sp>
      <p:sp>
        <p:nvSpPr>
          <p:cNvPr id="13" name="Obdĺžnik 12"/>
          <p:cNvSpPr/>
          <p:nvPr/>
        </p:nvSpPr>
        <p:spPr>
          <a:xfrm>
            <a:off x="4283968" y="4011040"/>
            <a:ext cx="2858616" cy="9144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Taxe collectée auprès des entreprises pour financer la formation initiale</a:t>
            </a:r>
            <a:endParaRPr lang="sk-SK" dirty="0"/>
          </a:p>
        </p:txBody>
      </p:sp>
      <p:sp>
        <p:nvSpPr>
          <p:cNvPr id="14" name="Obdĺžnik 13"/>
          <p:cNvSpPr/>
          <p:nvPr/>
        </p:nvSpPr>
        <p:spPr>
          <a:xfrm>
            <a:off x="4283968" y="5157192"/>
            <a:ext cx="2858616" cy="86409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Taxe relative à la profession, au métier, impôt qui a remplacé la patente</a:t>
            </a:r>
            <a:endParaRPr lang="sk-SK" dirty="0"/>
          </a:p>
        </p:txBody>
      </p:sp>
      <p:sp>
        <p:nvSpPr>
          <p:cNvPr id="15" name="Usmiata tvár 14"/>
          <p:cNvSpPr/>
          <p:nvPr/>
        </p:nvSpPr>
        <p:spPr>
          <a:xfrm>
            <a:off x="1273365" y="5661248"/>
            <a:ext cx="831333" cy="720080"/>
          </a:xfrm>
          <a:prstGeom prst="smileyFac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91598861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CC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99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900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CC3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/>
              <a:t>Les </a:t>
            </a:r>
            <a:r>
              <a:rPr lang="sk-SK" dirty="0" err="1"/>
              <a:t>dépenses</a:t>
            </a:r>
            <a:r>
              <a:rPr lang="sk-SK" dirty="0"/>
              <a:t/>
            </a:r>
            <a:br>
              <a:rPr lang="sk-SK" dirty="0"/>
            </a:br>
            <a:r>
              <a:rPr lang="sk-SK" dirty="0" err="1" smtClean="0"/>
              <a:t>li</a:t>
            </a:r>
            <a:r>
              <a:rPr lang="fr-FR" dirty="0" smtClean="0"/>
              <a:t>ées à la possession d’une voiture</a:t>
            </a:r>
            <a:endParaRPr lang="sk-SK" dirty="0"/>
          </a:p>
        </p:txBody>
      </p:sp>
      <p:sp>
        <p:nvSpPr>
          <p:cNvPr id="7" name="Zástupný symbol obsahu 6"/>
          <p:cNvSpPr>
            <a:spLocks noGrp="1"/>
          </p:cNvSpPr>
          <p:nvPr>
            <p:ph idx="1"/>
          </p:nvPr>
        </p:nvSpPr>
        <p:spPr>
          <a:xfrm>
            <a:off x="457200" y="1628800"/>
            <a:ext cx="8219256" cy="4824536"/>
          </a:xfrm>
        </p:spPr>
        <p:txBody>
          <a:bodyPr/>
          <a:lstStyle/>
          <a:p>
            <a:endParaRPr lang="sk-SK" dirty="0"/>
          </a:p>
        </p:txBody>
      </p:sp>
      <p:pic>
        <p:nvPicPr>
          <p:cNvPr id="43014" name="Picture 6" descr="http://www.tcs.ch/fr/le-club/pres-de-chez-moi/vaud/1media/images/vignette_auto_2014.jpg"/>
          <p:cNvPicPr>
            <a:picLocks noChangeAspect="1" noChangeArrowheads="1"/>
          </p:cNvPicPr>
          <p:nvPr/>
        </p:nvPicPr>
        <p:blipFill>
          <a:blip r:embed="rId2" cstate="print"/>
          <a:srcRect l="20817" t="8930" r="19704" b="6240"/>
          <a:stretch>
            <a:fillRect/>
          </a:stretch>
        </p:blipFill>
        <p:spPr bwMode="auto">
          <a:xfrm>
            <a:off x="467544" y="1628800"/>
            <a:ext cx="1440160" cy="1368152"/>
          </a:xfrm>
          <a:prstGeom prst="rect">
            <a:avLst/>
          </a:prstGeom>
          <a:noFill/>
        </p:spPr>
      </p:pic>
      <p:pic>
        <p:nvPicPr>
          <p:cNvPr id="43016" name="Picture 8" descr="http://forum.saabsportclub.com/mesimages/1578/Carte%20grise%20du%20MARO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212976"/>
            <a:ext cx="1872208" cy="2573482"/>
          </a:xfrm>
          <a:prstGeom prst="rect">
            <a:avLst/>
          </a:prstGeom>
          <a:noFill/>
        </p:spPr>
      </p:pic>
      <p:pic>
        <p:nvPicPr>
          <p:cNvPr id="43018" name="Picture 10" descr="http://www.coderoute.com/blog/wp-content/uploads/2012/02/immatriculati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1700808"/>
            <a:ext cx="3681951" cy="1660881"/>
          </a:xfrm>
          <a:prstGeom prst="rect">
            <a:avLst/>
          </a:prstGeom>
          <a:noFill/>
        </p:spPr>
      </p:pic>
      <p:pic>
        <p:nvPicPr>
          <p:cNvPr id="43020" name="Picture 12" descr="http://s1.lemde.fr/image/2005/08/16/534x267/680598_3_209d_le-comite-pour-la-fiscalite-ecologique-a_6d06f8d70c8d768372382741f6e04d4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3928" y="3573016"/>
            <a:ext cx="3888432" cy="2016224"/>
          </a:xfrm>
          <a:prstGeom prst="rect">
            <a:avLst/>
          </a:prstGeom>
          <a:noFill/>
        </p:spPr>
      </p:pic>
      <p:sp>
        <p:nvSpPr>
          <p:cNvPr id="18" name="Šípka doľava 17"/>
          <p:cNvSpPr/>
          <p:nvPr/>
        </p:nvSpPr>
        <p:spPr>
          <a:xfrm>
            <a:off x="2123728" y="1628800"/>
            <a:ext cx="1728192" cy="1008112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err="1" smtClean="0">
                <a:solidFill>
                  <a:srgbClr val="002060"/>
                </a:solidFill>
              </a:rPr>
              <a:t>Vignette</a:t>
            </a:r>
            <a:r>
              <a:rPr lang="sk-SK" dirty="0" smtClean="0"/>
              <a:t> </a:t>
            </a:r>
            <a:r>
              <a:rPr lang="sk-SK" dirty="0" err="1" smtClean="0">
                <a:solidFill>
                  <a:srgbClr val="002060"/>
                </a:solidFill>
              </a:rPr>
              <a:t>d´autoroute</a:t>
            </a:r>
            <a:endParaRPr lang="sk-SK" dirty="0">
              <a:solidFill>
                <a:srgbClr val="002060"/>
              </a:solidFill>
            </a:endParaRPr>
          </a:p>
        </p:txBody>
      </p:sp>
      <p:sp>
        <p:nvSpPr>
          <p:cNvPr id="19" name="Šípka doprava 18"/>
          <p:cNvSpPr/>
          <p:nvPr/>
        </p:nvSpPr>
        <p:spPr>
          <a:xfrm>
            <a:off x="2051720" y="2420888"/>
            <a:ext cx="2160240" cy="100811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err="1" smtClean="0">
                <a:solidFill>
                  <a:srgbClr val="002060"/>
                </a:solidFill>
              </a:rPr>
              <a:t>Plaque</a:t>
            </a:r>
            <a:r>
              <a:rPr lang="sk-SK" dirty="0" smtClean="0">
                <a:solidFill>
                  <a:srgbClr val="002060"/>
                </a:solidFill>
              </a:rPr>
              <a:t> </a:t>
            </a:r>
            <a:r>
              <a:rPr lang="sk-SK" dirty="0" err="1" smtClean="0">
                <a:solidFill>
                  <a:srgbClr val="002060"/>
                </a:solidFill>
              </a:rPr>
              <a:t>d´immatriculation</a:t>
            </a:r>
            <a:endParaRPr lang="sk-SK" dirty="0" smtClean="0">
              <a:solidFill>
                <a:srgbClr val="002060"/>
              </a:solidFill>
            </a:endParaRPr>
          </a:p>
        </p:txBody>
      </p:sp>
      <p:sp>
        <p:nvSpPr>
          <p:cNvPr id="20" name="Šípka doľava 19"/>
          <p:cNvSpPr/>
          <p:nvPr/>
        </p:nvSpPr>
        <p:spPr>
          <a:xfrm>
            <a:off x="2339752" y="3284984"/>
            <a:ext cx="1368152" cy="1296144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err="1" smtClean="0">
                <a:solidFill>
                  <a:schemeClr val="tx1"/>
                </a:solidFill>
              </a:rPr>
              <a:t>Carte</a:t>
            </a:r>
            <a:r>
              <a:rPr lang="sk-SK" dirty="0" smtClean="0">
                <a:solidFill>
                  <a:schemeClr val="tx1"/>
                </a:solidFill>
              </a:rPr>
              <a:t> </a:t>
            </a:r>
            <a:r>
              <a:rPr lang="sk-SK" dirty="0" err="1" smtClean="0">
                <a:solidFill>
                  <a:schemeClr val="tx1"/>
                </a:solidFill>
              </a:rPr>
              <a:t>grise</a:t>
            </a:r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21" name="Šípka doprava 20"/>
          <p:cNvSpPr/>
          <p:nvPr/>
        </p:nvSpPr>
        <p:spPr>
          <a:xfrm>
            <a:off x="2339752" y="4725144"/>
            <a:ext cx="1512168" cy="108012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err="1" smtClean="0">
                <a:solidFill>
                  <a:schemeClr val="tx1"/>
                </a:solidFill>
              </a:rPr>
              <a:t>Essence</a:t>
            </a:r>
            <a:r>
              <a:rPr lang="sk-SK" dirty="0" smtClean="0">
                <a:solidFill>
                  <a:schemeClr val="tx1"/>
                </a:solidFill>
              </a:rPr>
              <a:t> </a:t>
            </a:r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3" name="Usmiata tvár 2"/>
          <p:cNvSpPr/>
          <p:nvPr/>
        </p:nvSpPr>
        <p:spPr>
          <a:xfrm>
            <a:off x="8028384" y="1669809"/>
            <a:ext cx="998569" cy="1008112"/>
          </a:xfrm>
          <a:prstGeom prst="smileyFac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229358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sk-SK" dirty="0"/>
              <a:t>Les </a:t>
            </a:r>
            <a:r>
              <a:rPr lang="sk-SK" dirty="0" err="1"/>
              <a:t>sigles</a:t>
            </a:r>
            <a:r>
              <a:rPr lang="sk-SK" dirty="0"/>
              <a:t> 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aoblený obdĺžnik 3"/>
          <p:cNvSpPr/>
          <p:nvPr/>
        </p:nvSpPr>
        <p:spPr>
          <a:xfrm>
            <a:off x="5697372" y="2096852"/>
            <a:ext cx="1368152" cy="396044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URSSAF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5" name="Zaoblený obdĺžnik 4"/>
          <p:cNvSpPr/>
          <p:nvPr/>
        </p:nvSpPr>
        <p:spPr>
          <a:xfrm>
            <a:off x="5697372" y="5656297"/>
            <a:ext cx="1368151" cy="355089"/>
          </a:xfrm>
          <a:prstGeom prst="roundRect">
            <a:avLst/>
          </a:prstGeom>
          <a:solidFill>
            <a:srgbClr val="FFFF00"/>
          </a:solidFill>
          <a:ln>
            <a:solidFill>
              <a:srgbClr val="1111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111111"/>
                </a:solidFill>
              </a:rPr>
              <a:t>P.V.</a:t>
            </a:r>
            <a:endParaRPr lang="sk-SK" dirty="0">
              <a:solidFill>
                <a:srgbClr val="111111"/>
              </a:solidFill>
            </a:endParaRPr>
          </a:p>
        </p:txBody>
      </p:sp>
      <p:sp>
        <p:nvSpPr>
          <p:cNvPr id="6" name="Zaoblený obdĺžnik 5"/>
          <p:cNvSpPr/>
          <p:nvPr/>
        </p:nvSpPr>
        <p:spPr>
          <a:xfrm>
            <a:off x="5697372" y="3955843"/>
            <a:ext cx="1368152" cy="337252"/>
          </a:xfrm>
          <a:prstGeom prst="roundRect">
            <a:avLst/>
          </a:prstGeom>
          <a:solidFill>
            <a:srgbClr val="FFFF00"/>
          </a:solidFill>
          <a:ln>
            <a:solidFill>
              <a:srgbClr val="1111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>
                <a:solidFill>
                  <a:schemeClr val="tx1"/>
                </a:solidFill>
              </a:rPr>
              <a:t>C.A.F</a:t>
            </a:r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7" name="Zaoblený obdĺžnik 6"/>
          <p:cNvSpPr/>
          <p:nvPr/>
        </p:nvSpPr>
        <p:spPr>
          <a:xfrm>
            <a:off x="5697372" y="3042527"/>
            <a:ext cx="1368152" cy="360040"/>
          </a:xfrm>
          <a:prstGeom prst="roundRect">
            <a:avLst/>
          </a:prstGeom>
          <a:solidFill>
            <a:srgbClr val="FFFF00"/>
          </a:solidFill>
          <a:ln>
            <a:solidFill>
              <a:srgbClr val="1111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SICAV</a:t>
            </a:r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8" name="Zaoblený obdĺžnik 7"/>
          <p:cNvSpPr/>
          <p:nvPr/>
        </p:nvSpPr>
        <p:spPr>
          <a:xfrm>
            <a:off x="5697372" y="4802600"/>
            <a:ext cx="1368152" cy="282584"/>
          </a:xfrm>
          <a:prstGeom prst="roundRect">
            <a:avLst/>
          </a:prstGeom>
          <a:solidFill>
            <a:srgbClr val="FFFF00"/>
          </a:solidFill>
          <a:ln>
            <a:solidFill>
              <a:srgbClr val="1111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111111"/>
                </a:solidFill>
              </a:rPr>
              <a:t>TVA</a:t>
            </a:r>
            <a:endParaRPr lang="sk-SK" dirty="0">
              <a:solidFill>
                <a:srgbClr val="111111"/>
              </a:solidFill>
            </a:endParaRPr>
          </a:p>
        </p:txBody>
      </p:sp>
      <p:sp>
        <p:nvSpPr>
          <p:cNvPr id="10" name="Obdĺžnik 9"/>
          <p:cNvSpPr/>
          <p:nvPr/>
        </p:nvSpPr>
        <p:spPr>
          <a:xfrm>
            <a:off x="557554" y="1700808"/>
            <a:ext cx="4395834" cy="79208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smtClean="0"/>
          </a:p>
          <a:p>
            <a:pPr algn="ctr"/>
            <a:r>
              <a:rPr lang="fr-FR" dirty="0" smtClean="0">
                <a:solidFill>
                  <a:srgbClr val="FF0000"/>
                </a:solidFill>
              </a:rPr>
              <a:t>Union </a:t>
            </a:r>
            <a:r>
              <a:rPr lang="fr-FR" dirty="0">
                <a:solidFill>
                  <a:srgbClr val="FF0000"/>
                </a:solidFill>
              </a:rPr>
              <a:t>et recouvrement des cotisations </a:t>
            </a:r>
            <a:r>
              <a:rPr lang="fr-FR" dirty="0" smtClean="0">
                <a:solidFill>
                  <a:srgbClr val="FF0000"/>
                </a:solidFill>
              </a:rPr>
              <a:t>de sécurité </a:t>
            </a:r>
            <a:r>
              <a:rPr lang="fr-FR" dirty="0">
                <a:solidFill>
                  <a:srgbClr val="FF0000"/>
                </a:solidFill>
              </a:rPr>
              <a:t>sociale et d’allocations familiales</a:t>
            </a:r>
            <a:endParaRPr lang="sk-SK" dirty="0">
              <a:solidFill>
                <a:srgbClr val="FF0000"/>
              </a:solidFill>
            </a:endParaRPr>
          </a:p>
          <a:p>
            <a:pPr algn="ctr"/>
            <a:endParaRPr lang="sk-SK" dirty="0"/>
          </a:p>
        </p:txBody>
      </p:sp>
      <p:sp>
        <p:nvSpPr>
          <p:cNvPr id="11" name="Obdĺžnik 10"/>
          <p:cNvSpPr/>
          <p:nvPr/>
        </p:nvSpPr>
        <p:spPr>
          <a:xfrm>
            <a:off x="557554" y="2682487"/>
            <a:ext cx="4395834" cy="72008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FF0000"/>
                </a:solidFill>
              </a:rPr>
              <a:t>Société d’Investissement à Capital Variable</a:t>
            </a:r>
            <a:endParaRPr lang="sk-SK" dirty="0">
              <a:solidFill>
                <a:srgbClr val="FF0000"/>
              </a:solidFill>
            </a:endParaRPr>
          </a:p>
        </p:txBody>
      </p:sp>
      <p:sp>
        <p:nvSpPr>
          <p:cNvPr id="12" name="Obdĺžnik 11"/>
          <p:cNvSpPr/>
          <p:nvPr/>
        </p:nvSpPr>
        <p:spPr>
          <a:xfrm>
            <a:off x="557554" y="5301208"/>
            <a:ext cx="4395834" cy="71017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FF0000"/>
                </a:solidFill>
              </a:rPr>
              <a:t>Procès-verbal</a:t>
            </a:r>
            <a:endParaRPr lang="sk-SK" dirty="0">
              <a:solidFill>
                <a:srgbClr val="FF0000"/>
              </a:solidFill>
            </a:endParaRPr>
          </a:p>
        </p:txBody>
      </p:sp>
      <p:sp>
        <p:nvSpPr>
          <p:cNvPr id="13" name="Obdĺžnik 12"/>
          <p:cNvSpPr/>
          <p:nvPr/>
        </p:nvSpPr>
        <p:spPr>
          <a:xfrm>
            <a:off x="557554" y="4437113"/>
            <a:ext cx="4395834" cy="64807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FF0000"/>
                </a:solidFill>
              </a:rPr>
              <a:t>Taxe à la valeur ajoutée</a:t>
            </a:r>
            <a:endParaRPr lang="sk-SK" dirty="0">
              <a:solidFill>
                <a:srgbClr val="FF0000"/>
              </a:solidFill>
            </a:endParaRPr>
          </a:p>
        </p:txBody>
      </p:sp>
      <p:sp>
        <p:nvSpPr>
          <p:cNvPr id="14" name="Obdĺžnik 13"/>
          <p:cNvSpPr/>
          <p:nvPr/>
        </p:nvSpPr>
        <p:spPr>
          <a:xfrm>
            <a:off x="557554" y="3618591"/>
            <a:ext cx="4395834" cy="67450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err="1" smtClean="0">
                <a:solidFill>
                  <a:srgbClr val="FF0000"/>
                </a:solidFill>
              </a:rPr>
              <a:t>Coût</a:t>
            </a:r>
            <a:r>
              <a:rPr lang="sk-SK" dirty="0" smtClean="0">
                <a:solidFill>
                  <a:srgbClr val="FF0000"/>
                </a:solidFill>
              </a:rPr>
              <a:t>, </a:t>
            </a:r>
            <a:r>
              <a:rPr lang="sk-SK" dirty="0" err="1" smtClean="0">
                <a:solidFill>
                  <a:srgbClr val="FF0000"/>
                </a:solidFill>
              </a:rPr>
              <a:t>Assurance</a:t>
            </a:r>
            <a:r>
              <a:rPr lang="sk-SK" dirty="0" smtClean="0">
                <a:solidFill>
                  <a:srgbClr val="FF0000"/>
                </a:solidFill>
              </a:rPr>
              <a:t>, </a:t>
            </a:r>
            <a:r>
              <a:rPr lang="sk-SK" dirty="0" err="1" smtClean="0">
                <a:solidFill>
                  <a:srgbClr val="FF0000"/>
                </a:solidFill>
              </a:rPr>
              <a:t>Fret</a:t>
            </a:r>
            <a:r>
              <a:rPr lang="sk-SK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sk-SK" dirty="0" smtClean="0">
                <a:solidFill>
                  <a:srgbClr val="FF0000"/>
                </a:solidFill>
              </a:rPr>
              <a:t>(angl. CIF - </a:t>
            </a:r>
            <a:r>
              <a:rPr lang="sk-SK" dirty="0" err="1" smtClean="0">
                <a:solidFill>
                  <a:srgbClr val="FF0000"/>
                </a:solidFill>
              </a:rPr>
              <a:t>Cost,Insurance</a:t>
            </a:r>
            <a:r>
              <a:rPr lang="sk-SK" dirty="0" smtClean="0">
                <a:solidFill>
                  <a:srgbClr val="FF0000"/>
                </a:solidFill>
              </a:rPr>
              <a:t> and </a:t>
            </a:r>
            <a:r>
              <a:rPr lang="sk-SK" dirty="0" err="1" smtClean="0">
                <a:solidFill>
                  <a:srgbClr val="FF0000"/>
                </a:solidFill>
              </a:rPr>
              <a:t>Freight</a:t>
            </a:r>
            <a:r>
              <a:rPr lang="sk-SK" dirty="0" smtClean="0">
                <a:solidFill>
                  <a:srgbClr val="FF0000"/>
                </a:solidFill>
              </a:rPr>
              <a:t> )</a:t>
            </a:r>
            <a:endParaRPr lang="sk-SK" dirty="0">
              <a:solidFill>
                <a:srgbClr val="FF0000"/>
              </a:solidFill>
            </a:endParaRPr>
          </a:p>
        </p:txBody>
      </p:sp>
      <p:sp>
        <p:nvSpPr>
          <p:cNvPr id="15" name="Usmiata tvár 14"/>
          <p:cNvSpPr/>
          <p:nvPr/>
        </p:nvSpPr>
        <p:spPr>
          <a:xfrm>
            <a:off x="7524328" y="2096852"/>
            <a:ext cx="1080120" cy="1040097"/>
          </a:xfrm>
          <a:prstGeom prst="smileyFac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6" name="BlokTextu 15"/>
          <p:cNvSpPr txBox="1"/>
          <p:nvPr/>
        </p:nvSpPr>
        <p:spPr>
          <a:xfrm>
            <a:off x="557554" y="980728"/>
            <a:ext cx="71756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Créez des sigles pour les expressions suivantes:</a:t>
            </a:r>
            <a:endParaRPr lang="sk-SK" sz="2800" b="1" dirty="0"/>
          </a:p>
        </p:txBody>
      </p:sp>
      <p:sp>
        <p:nvSpPr>
          <p:cNvPr id="19" name="Zaoblený obdĺžnik 18"/>
          <p:cNvSpPr/>
          <p:nvPr/>
        </p:nvSpPr>
        <p:spPr>
          <a:xfrm>
            <a:off x="5697372" y="1700808"/>
            <a:ext cx="1368152" cy="396044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0" name="Zaoblený obdĺžnik 19"/>
          <p:cNvSpPr/>
          <p:nvPr/>
        </p:nvSpPr>
        <p:spPr>
          <a:xfrm>
            <a:off x="5697372" y="2682488"/>
            <a:ext cx="1368152" cy="360040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1" name="Zaoblený obdĺžnik 20"/>
          <p:cNvSpPr/>
          <p:nvPr/>
        </p:nvSpPr>
        <p:spPr>
          <a:xfrm>
            <a:off x="5697372" y="3618591"/>
            <a:ext cx="1368152" cy="33725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2" name="Zaoblený obdĺžnik 21"/>
          <p:cNvSpPr/>
          <p:nvPr/>
        </p:nvSpPr>
        <p:spPr>
          <a:xfrm>
            <a:off x="5697372" y="4437113"/>
            <a:ext cx="1368152" cy="36548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3" name="Zaoblený obdĺžnik 22"/>
          <p:cNvSpPr/>
          <p:nvPr/>
        </p:nvSpPr>
        <p:spPr>
          <a:xfrm>
            <a:off x="5697372" y="5301209"/>
            <a:ext cx="1368151" cy="35508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1176705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1113</TotalTime>
  <Words>630</Words>
  <Application>Microsoft Office PowerPoint</Application>
  <PresentationFormat>Prezentácia na obrazovke (4:3)</PresentationFormat>
  <Paragraphs>211</Paragraphs>
  <Slides>15</Slides>
  <Notes>2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15</vt:i4>
      </vt:variant>
    </vt:vector>
  </HeadingPairs>
  <TitlesOfParts>
    <vt:vector size="16" baseType="lpstr">
      <vt:lpstr>Motív Office</vt:lpstr>
      <vt:lpstr>Konverzácie vo francúzskom jazyku</vt:lpstr>
      <vt:lpstr>Travail sur la chanson</vt:lpstr>
      <vt:lpstr>Vidéo</vt:lpstr>
      <vt:lpstr>Paroles</vt:lpstr>
      <vt:lpstr>L’argent – les synonymes </vt:lpstr>
      <vt:lpstr>Les registres de la langue</vt:lpstr>
      <vt:lpstr> Les taxes – chercher les définitions </vt:lpstr>
      <vt:lpstr>Les dépenses liées à la possession d’une voiture</vt:lpstr>
      <vt:lpstr>Les sigles </vt:lpstr>
      <vt:lpstr>Les jeux de hasard</vt:lpstr>
      <vt:lpstr>Le subjonctif  l’explication de la formation</vt:lpstr>
      <vt:lpstr> Le subjonctif l’utilisation après l’expression « il faut que » </vt:lpstr>
      <vt:lpstr> Le subjonctif – l’exercices </vt:lpstr>
      <vt:lpstr>Les fraséologismes sur le thème «l´argent » </vt:lpstr>
      <vt:lpstr>Il faut que je vous remercie de votre attention 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Marcelka</dc:creator>
  <cp:lastModifiedBy>Marcelka</cp:lastModifiedBy>
  <cp:revision>136</cp:revision>
  <dcterms:created xsi:type="dcterms:W3CDTF">2014-04-14T07:59:24Z</dcterms:created>
  <dcterms:modified xsi:type="dcterms:W3CDTF">2014-05-12T18:57:19Z</dcterms:modified>
</cp:coreProperties>
</file>