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268" r:id="rId3"/>
    <p:sldId id="261" r:id="rId4"/>
    <p:sldId id="269" r:id="rId5"/>
    <p:sldId id="262" r:id="rId6"/>
    <p:sldId id="264" r:id="rId7"/>
    <p:sldId id="270" r:id="rId8"/>
    <p:sldId id="271" r:id="rId9"/>
    <p:sldId id="272" r:id="rId10"/>
    <p:sldId id="267" r:id="rId11"/>
    <p:sldId id="273" r:id="rId12"/>
    <p:sldId id="274" r:id="rId13"/>
    <p:sldId id="266" r:id="rId14"/>
    <p:sldId id="283" r:id="rId15"/>
    <p:sldId id="276" r:id="rId16"/>
    <p:sldId id="277" r:id="rId17"/>
    <p:sldId id="278" r:id="rId18"/>
    <p:sldId id="279" r:id="rId19"/>
    <p:sldId id="281" r:id="rId20"/>
    <p:sldId id="280" r:id="rId21"/>
    <p:sldId id="282" r:id="rId22"/>
    <p:sldId id="286" r:id="rId23"/>
    <p:sldId id="284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dirty="0" smtClean="0"/>
              <a:t>Upravte štýl predlohy textu.</a:t>
            </a:r>
          </a:p>
          <a:p>
            <a:pPr lvl="1" eaLnBrk="1" latinLnBrk="0" hangingPunct="1"/>
            <a:r>
              <a:rPr kumimoji="0" lang="sk-SK" dirty="0" smtClean="0"/>
              <a:t>Druhá úroveň</a:t>
            </a:r>
          </a:p>
          <a:p>
            <a:pPr lvl="2" eaLnBrk="1" latinLnBrk="0" hangingPunct="1"/>
            <a:r>
              <a:rPr kumimoji="0" lang="sk-SK" dirty="0" smtClean="0"/>
              <a:t>Tretia úroveň</a:t>
            </a:r>
          </a:p>
          <a:p>
            <a:pPr lvl="3" eaLnBrk="1" latinLnBrk="0" hangingPunct="1"/>
            <a:r>
              <a:rPr kumimoji="0" lang="sk-SK" dirty="0" smtClean="0"/>
              <a:t>Štvrtá úroveň</a:t>
            </a:r>
          </a:p>
          <a:p>
            <a:pPr lvl="4" eaLnBrk="1" latinLnBrk="0" hangingPunct="1"/>
            <a:r>
              <a:rPr kumimoji="0" lang="sk-SK" dirty="0" smtClean="0"/>
              <a:t>Piata úroveň</a:t>
            </a:r>
            <a:endParaRPr kumimoji="0" lang="en-US" dirty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29. 4. 2014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4" name="Zaoblený obdĺžnik 3">
            <a:hlinkClick r:id="" action="ppaction://hlinkshowjump?jump=nextslide"/>
          </p:cNvPr>
          <p:cNvSpPr/>
          <p:nvPr userDrawn="1"/>
        </p:nvSpPr>
        <p:spPr>
          <a:xfrm>
            <a:off x="96888" y="6237312"/>
            <a:ext cx="93610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Ďalej</a:t>
            </a:r>
            <a:endParaRPr lang="sk-SK" dirty="0"/>
          </a:p>
        </p:txBody>
      </p:sp>
      <p:sp>
        <p:nvSpPr>
          <p:cNvPr id="12" name="Zaoblený obdĺžnik 11">
            <a:hlinkClick r:id="" action="ppaction://hlinkshowjump?jump=lastslideviewed"/>
          </p:cNvPr>
          <p:cNvSpPr/>
          <p:nvPr userDrawn="1"/>
        </p:nvSpPr>
        <p:spPr>
          <a:xfrm>
            <a:off x="1115616" y="6237312"/>
            <a:ext cx="864096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Späť</a:t>
            </a:r>
            <a:endParaRPr lang="sk-SK" dirty="0"/>
          </a:p>
        </p:txBody>
      </p:sp>
      <p:sp>
        <p:nvSpPr>
          <p:cNvPr id="15" name="Zaoblený obdĺžnik 14">
            <a:hlinkClick r:id="" action="ppaction://hlinkshowjump?jump=endshow"/>
          </p:cNvPr>
          <p:cNvSpPr/>
          <p:nvPr userDrawn="1"/>
        </p:nvSpPr>
        <p:spPr>
          <a:xfrm>
            <a:off x="2123728" y="6217627"/>
            <a:ext cx="100811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Koniec</a:t>
            </a:r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uropa.eu/index_sk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hyperlink" Target="http://www.asfeu.sk/operacny-program-vzdelavanie/operacny-program-vzdelavanie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nce.sk/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717032"/>
            <a:ext cx="8229600" cy="1399032"/>
          </a:xfrm>
        </p:spPr>
        <p:txBody>
          <a:bodyPr/>
          <a:lstStyle/>
          <a:p>
            <a:r>
              <a:rPr lang="sk-SK" dirty="0" smtClean="0"/>
              <a:t>Makroekonomický jav</a:t>
            </a:r>
            <a:endParaRPr lang="sk-SK" dirty="0"/>
          </a:p>
        </p:txBody>
      </p:sp>
      <p:pic>
        <p:nvPicPr>
          <p:cNvPr id="2049" name="Obrázok 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8" t="39070" r="62466" b="48604"/>
          <a:stretch>
            <a:fillRect/>
          </a:stretch>
        </p:blipFill>
        <p:spPr bwMode="auto">
          <a:xfrm>
            <a:off x="539552" y="414265"/>
            <a:ext cx="866776" cy="77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ok 2" descr="logo_vzdelavanie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63478"/>
            <a:ext cx="74295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533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350963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altLang="sk-SK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„...a aby nám žiaci neutiekli...“</a:t>
            </a:r>
            <a:endParaRPr kumimoji="0" lang="sk-SK" altLang="sk-SK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altLang="sk-SK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Opatrenie:  1.1 Premena tradičnej školy na modernú</a:t>
            </a:r>
            <a:endParaRPr kumimoji="0" lang="sk-SK" altLang="sk-SK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50963" algn="r"/>
              </a:tabLst>
            </a:pPr>
            <a:r>
              <a:rPr kumimoji="0" lang="sk-SK" altLang="sk-SK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Gymnázium Jozefa Gregora Tajovského</a:t>
            </a:r>
            <a:r>
              <a:rPr kumimoji="0" lang="sk-SK" altLang="sk-SK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sk-SK" altLang="sk-SK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sk-SK" altLang="sk-SK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Tvorca: Ing. Beáta Štubňová</a:t>
            </a:r>
            <a:endParaRPr kumimoji="0" lang="sk-SK" altLang="sk-S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21721"/>
            <a:ext cx="17240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771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/>
              <a:t>Meranie </a:t>
            </a:r>
            <a:r>
              <a:rPr lang="sk-SK" altLang="sk-SK" b="1" dirty="0" smtClean="0"/>
              <a:t>inflácie /1</a:t>
            </a:r>
            <a:endParaRPr lang="sk-SK" altLang="sk-SK" b="1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sz="2800" dirty="0"/>
              <a:t>Cenová hladina sa meria pomocou </a:t>
            </a:r>
            <a:r>
              <a:rPr lang="sk-SK" altLang="sk-SK" sz="2800" u="sng" dirty="0"/>
              <a:t>cenových indexov</a:t>
            </a:r>
            <a:r>
              <a:rPr lang="sk-SK" altLang="sk-SK" sz="2800" dirty="0" smtClean="0"/>
              <a:t>:						       </a:t>
            </a:r>
          </a:p>
          <a:p>
            <a:r>
              <a:rPr lang="sk-SK" altLang="sk-SK" sz="2800" dirty="0" smtClean="0"/>
              <a:t>Index </a:t>
            </a:r>
            <a:r>
              <a:rPr lang="sk-SK" altLang="sk-SK" sz="2800" dirty="0"/>
              <a:t>spotrebiteľských </a:t>
            </a:r>
            <a:r>
              <a:rPr lang="sk-SK" altLang="sk-SK" sz="2800" dirty="0" smtClean="0"/>
              <a:t>cien (ISC) vypočíta zmenu cenovej hladiny pri dvojitom ocenení toho istého reprezentatívneho spotrebiteľského koša </a:t>
            </a:r>
          </a:p>
          <a:p>
            <a:pPr marL="0" indent="0">
              <a:buNone/>
            </a:pPr>
            <a:r>
              <a:rPr lang="sk-SK" altLang="sk-SK" sz="2800" dirty="0" smtClean="0"/>
              <a:t>		Cena tovaru A 2013 x Q + ......</a:t>
            </a:r>
          </a:p>
          <a:p>
            <a:pPr marL="0" indent="0">
              <a:buNone/>
            </a:pPr>
            <a:r>
              <a:rPr lang="sk-SK" altLang="sk-SK" sz="2800" dirty="0" smtClean="0"/>
              <a:t>	ISC = -------------------------------------------- x 100</a:t>
            </a:r>
          </a:p>
          <a:p>
            <a:pPr marL="0" indent="0">
              <a:buNone/>
            </a:pPr>
            <a:r>
              <a:rPr lang="sk-SK" altLang="sk-SK" sz="2800" dirty="0"/>
              <a:t>	</a:t>
            </a:r>
            <a:r>
              <a:rPr lang="sk-SK" altLang="sk-SK" sz="2800" dirty="0" smtClean="0"/>
              <a:t>	Cena tovaru A 2012 x Q + </a:t>
            </a:r>
            <a:r>
              <a:rPr lang="sk-SK" altLang="sk-SK" sz="2400" dirty="0" smtClean="0"/>
              <a:t>......</a:t>
            </a:r>
          </a:p>
          <a:p>
            <a:endParaRPr lang="sk-SK" altLang="sk-SK" sz="2800" dirty="0"/>
          </a:p>
        </p:txBody>
      </p:sp>
    </p:spTree>
    <p:extLst>
      <p:ext uri="{BB962C8B-B14F-4D97-AF65-F5344CB8AC3E}">
        <p14:creationId xmlns:p14="http://schemas.microsoft.com/office/powerpoint/2010/main" val="2121722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Meranie inflácie /2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Implicitný cenový deflátor vypočíta zmenu cenovej hladiny</a:t>
            </a:r>
          </a:p>
          <a:p>
            <a:pPr marL="64008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	     nominálny produkt 2013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IPD = ----------------------------------- x 100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     reálny produkt 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1431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Meranie inflácie /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Mieru inflácie vypočítame ako pomer prírastku ukazovateľa v čase k jeho absolútnemu rozmeru</a:t>
            </a:r>
          </a:p>
          <a:p>
            <a:pPr marL="64008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          ISC 2013 – ISC 2012</a:t>
            </a:r>
            <a:endParaRPr lang="sk-SK" dirty="0"/>
          </a:p>
          <a:p>
            <a:pPr marL="0" indent="0">
              <a:buNone/>
            </a:pPr>
            <a:r>
              <a:rPr lang="sk-SK" dirty="0" smtClean="0"/>
              <a:t>     MI = ----------------------------- x 100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         ISC 2012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7131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/>
              <a:t>Ekonomické dôsledky inflácie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k-SK" altLang="sk-SK" sz="2800"/>
              <a:t>zvýhodňuje dlžníkov, nájomcov, zamestnancov, znevýhodňuje veriteľov, prenajímateľov, zamestnávateľov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prináša vyššie úrokové sadzby 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spôsobuje deformáciu daňového systému krajiny 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spôsobuje náklady na „preceňovanie“ 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znevýhodňuje príjemcov fixných dôchodkov </a:t>
            </a:r>
          </a:p>
          <a:p>
            <a:pPr>
              <a:lnSpc>
                <a:spcPct val="90000"/>
              </a:lnSpc>
            </a:pPr>
            <a:r>
              <a:rPr lang="sk-SK" altLang="sk-SK" sz="2800"/>
              <a:t>odrádza podnikateľské subjekty od ich investičných plánov </a:t>
            </a:r>
          </a:p>
          <a:p>
            <a:pPr>
              <a:lnSpc>
                <a:spcPct val="90000"/>
              </a:lnSpc>
            </a:pPr>
            <a:endParaRPr lang="sk-SK" altLang="sk-SK" sz="2800"/>
          </a:p>
        </p:txBody>
      </p:sp>
    </p:spTree>
    <p:extLst>
      <p:ext uri="{BB962C8B-B14F-4D97-AF65-F5344CB8AC3E}">
        <p14:creationId xmlns:p14="http://schemas.microsoft.com/office/powerpoint/2010/main" val="383312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Video</a:t>
            </a:r>
            <a:endParaRPr lang="sk-SK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1" name="ShockwaveFlash1" r:id="rId2" imgW="5257143" imgH="2233298"/>
        </mc:Choice>
        <mc:Fallback>
          <p:control name="ShockwaveFlash1" r:id="rId2" imgW="5257143" imgH="2233298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35150" y="2708275"/>
                  <a:ext cx="5257800" cy="22336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56047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1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827584" y="198884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Charakterizuj infláciu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827584" y="2780928"/>
            <a:ext cx="7632848" cy="208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Usmiata tvár 5">
            <a:hlinkClick r:id="rId2" action="ppaction://hlinksldjump"/>
          </p:cNvPr>
          <p:cNvSpPr/>
          <p:nvPr/>
        </p:nvSpPr>
        <p:spPr>
          <a:xfrm>
            <a:off x="7308304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38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2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619671" y="1628800"/>
            <a:ext cx="5386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Aké formy inflácie poznáme ?</a:t>
            </a:r>
            <a:endParaRPr lang="sk-SK" sz="2800" dirty="0"/>
          </a:p>
        </p:txBody>
      </p:sp>
      <p:sp>
        <p:nvSpPr>
          <p:cNvPr id="5" name="BlokTextu 4"/>
          <p:cNvSpPr txBox="1"/>
          <p:nvPr/>
        </p:nvSpPr>
        <p:spPr>
          <a:xfrm>
            <a:off x="1907702" y="2852936"/>
            <a:ext cx="50983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1.</a:t>
            </a:r>
          </a:p>
          <a:p>
            <a:r>
              <a:rPr lang="sk-SK" sz="2800" dirty="0" smtClean="0"/>
              <a:t>2.</a:t>
            </a:r>
          </a:p>
          <a:p>
            <a:r>
              <a:rPr lang="sk-SK" sz="2800" dirty="0" smtClean="0"/>
              <a:t>3.</a:t>
            </a:r>
            <a:endParaRPr lang="sk-SK" sz="2800" dirty="0"/>
          </a:p>
        </p:txBody>
      </p:sp>
      <p:sp>
        <p:nvSpPr>
          <p:cNvPr id="6" name="Usmiata tvár 5">
            <a:hlinkClick r:id="rId2" action="ppaction://hlinksldjump"/>
          </p:cNvPr>
          <p:cNvSpPr/>
          <p:nvPr/>
        </p:nvSpPr>
        <p:spPr>
          <a:xfrm>
            <a:off x="7308304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846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3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683567" y="1628800"/>
            <a:ext cx="69994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/>
              <a:t>Vypíš formy inflácie podľa tempa rastu cenovej hladiny</a:t>
            </a:r>
            <a:endParaRPr lang="sk-SK" sz="2000" dirty="0"/>
          </a:p>
        </p:txBody>
      </p:sp>
      <p:sp>
        <p:nvSpPr>
          <p:cNvPr id="5" name="BlokTextu 4"/>
          <p:cNvSpPr txBox="1"/>
          <p:nvPr/>
        </p:nvSpPr>
        <p:spPr>
          <a:xfrm>
            <a:off x="971600" y="2996952"/>
            <a:ext cx="52610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1.</a:t>
            </a:r>
          </a:p>
          <a:p>
            <a:r>
              <a:rPr lang="sk-SK" sz="3200" dirty="0" smtClean="0"/>
              <a:t>2.</a:t>
            </a:r>
          </a:p>
          <a:p>
            <a:r>
              <a:rPr lang="sk-SK" sz="3200" dirty="0" smtClean="0"/>
              <a:t>3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6" name="Usmiata tvár 5">
            <a:hlinkClick r:id="rId2" action="ppaction://hlinksldjump"/>
          </p:cNvPr>
          <p:cNvSpPr/>
          <p:nvPr/>
        </p:nvSpPr>
        <p:spPr>
          <a:xfrm>
            <a:off x="7308304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0032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4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93671" y="1556792"/>
            <a:ext cx="66303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Podľa formy očakávania poznáme infláciu:</a:t>
            </a:r>
          </a:p>
          <a:p>
            <a:endParaRPr lang="sk-SK" sz="2400" dirty="0"/>
          </a:p>
          <a:p>
            <a:r>
              <a:rPr lang="sk-SK" sz="2400" dirty="0" smtClean="0"/>
              <a:t>			a</a:t>
            </a:r>
            <a:endParaRPr lang="sk-SK" sz="2400" dirty="0"/>
          </a:p>
        </p:txBody>
      </p:sp>
      <p:sp>
        <p:nvSpPr>
          <p:cNvPr id="5" name="BlokTextu 4"/>
          <p:cNvSpPr txBox="1"/>
          <p:nvPr/>
        </p:nvSpPr>
        <p:spPr>
          <a:xfrm>
            <a:off x="1560863" y="3645024"/>
            <a:ext cx="567334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Podľa vyváženosti poznáme infláciu </a:t>
            </a:r>
            <a:r>
              <a:rPr lang="sk-SK" dirty="0" smtClean="0"/>
              <a:t>:</a:t>
            </a:r>
          </a:p>
          <a:p>
            <a:endParaRPr lang="sk-SK" dirty="0"/>
          </a:p>
          <a:p>
            <a:r>
              <a:rPr lang="sk-SK" dirty="0" smtClean="0"/>
              <a:t>			</a:t>
            </a:r>
            <a:r>
              <a:rPr lang="sk-SK" sz="2400" dirty="0" smtClean="0"/>
              <a:t>a</a:t>
            </a:r>
            <a:endParaRPr lang="sk-SK" dirty="0"/>
          </a:p>
        </p:txBody>
      </p:sp>
      <p:grpSp>
        <p:nvGrpSpPr>
          <p:cNvPr id="11" name="Skupina 10"/>
          <p:cNvGrpSpPr/>
          <p:nvPr/>
        </p:nvGrpSpPr>
        <p:grpSpPr>
          <a:xfrm>
            <a:off x="1691680" y="2757121"/>
            <a:ext cx="5740335" cy="2715979"/>
            <a:chOff x="1691680" y="2757121"/>
            <a:chExt cx="5740335" cy="2715979"/>
          </a:xfrm>
        </p:grpSpPr>
        <p:sp>
          <p:nvSpPr>
            <p:cNvPr id="6" name="Obdĺžnik 5"/>
            <p:cNvSpPr/>
            <p:nvPr/>
          </p:nvSpPr>
          <p:spPr>
            <a:xfrm>
              <a:off x="1938981" y="2757121"/>
              <a:ext cx="1584176" cy="6963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očakávaná</a:t>
              </a:r>
              <a:endParaRPr lang="sk-SK" dirty="0"/>
            </a:p>
          </p:txBody>
        </p:sp>
        <p:sp>
          <p:nvSpPr>
            <p:cNvPr id="7" name="Obdĺžnik 6"/>
            <p:cNvSpPr/>
            <p:nvPr/>
          </p:nvSpPr>
          <p:spPr>
            <a:xfrm>
              <a:off x="5253773" y="2757121"/>
              <a:ext cx="1944216" cy="7348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neočakávaná</a:t>
              </a:r>
              <a:endParaRPr lang="sk-SK" dirty="0"/>
            </a:p>
          </p:txBody>
        </p:sp>
        <p:sp>
          <p:nvSpPr>
            <p:cNvPr id="8" name="Obdĺžnik 7"/>
            <p:cNvSpPr/>
            <p:nvPr/>
          </p:nvSpPr>
          <p:spPr>
            <a:xfrm>
              <a:off x="1691680" y="4753020"/>
              <a:ext cx="2078779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proporcionálna</a:t>
              </a:r>
              <a:endParaRPr lang="sk-SK" dirty="0"/>
            </a:p>
          </p:txBody>
        </p:sp>
        <p:sp>
          <p:nvSpPr>
            <p:cNvPr id="9" name="Obdĺžnik 8"/>
            <p:cNvSpPr/>
            <p:nvPr/>
          </p:nvSpPr>
          <p:spPr>
            <a:xfrm>
              <a:off x="5019747" y="4753020"/>
              <a:ext cx="2412268" cy="65863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dirty="0" smtClean="0"/>
                <a:t>neproporcionálna</a:t>
              </a:r>
              <a:endParaRPr lang="sk-SK" dirty="0"/>
            </a:p>
          </p:txBody>
        </p:sp>
      </p:grpSp>
      <p:sp>
        <p:nvSpPr>
          <p:cNvPr id="10" name="Usmiata tvár 9"/>
          <p:cNvSpPr/>
          <p:nvPr/>
        </p:nvSpPr>
        <p:spPr>
          <a:xfrm>
            <a:off x="7619956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017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5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187624" y="2276872"/>
            <a:ext cx="3114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Čo znamená skratka ISC ?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75656" y="3429000"/>
            <a:ext cx="4764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I</a:t>
            </a:r>
          </a:p>
          <a:p>
            <a:r>
              <a:rPr lang="sk-SK" sz="2800" dirty="0" smtClean="0"/>
              <a:t>S</a:t>
            </a:r>
          </a:p>
          <a:p>
            <a:r>
              <a:rPr lang="sk-SK" sz="2800" dirty="0"/>
              <a:t>C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5881286" y="3429000"/>
            <a:ext cx="30780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Index </a:t>
            </a:r>
          </a:p>
          <a:p>
            <a:r>
              <a:rPr lang="sk-SK" sz="2800" dirty="0" smtClean="0"/>
              <a:t>spotrebiteľských </a:t>
            </a:r>
          </a:p>
          <a:p>
            <a:r>
              <a:rPr lang="sk-SK" sz="2800" dirty="0" smtClean="0"/>
              <a:t>cien</a:t>
            </a:r>
            <a:endParaRPr lang="sk-SK" sz="2800" dirty="0"/>
          </a:p>
        </p:txBody>
      </p:sp>
      <p:sp>
        <p:nvSpPr>
          <p:cNvPr id="6" name="Usmiata tvár 5"/>
          <p:cNvSpPr/>
          <p:nvPr/>
        </p:nvSpPr>
        <p:spPr>
          <a:xfrm>
            <a:off x="7619956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6169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Inflácia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Charakteristika</a:t>
            </a:r>
          </a:p>
          <a:p>
            <a:r>
              <a:rPr lang="sk-SK" dirty="0" smtClean="0"/>
              <a:t>Kľúčové slová</a:t>
            </a:r>
          </a:p>
          <a:p>
            <a:r>
              <a:rPr lang="sk-SK" dirty="0" smtClean="0"/>
              <a:t>Formy inflácie</a:t>
            </a:r>
          </a:p>
          <a:p>
            <a:r>
              <a:rPr lang="sk-SK" dirty="0" smtClean="0"/>
              <a:t>Meranie inflácie</a:t>
            </a:r>
          </a:p>
          <a:p>
            <a:r>
              <a:rPr lang="sk-SK" dirty="0" smtClean="0"/>
              <a:t>Vývoj inflácie v SR</a:t>
            </a:r>
          </a:p>
          <a:p>
            <a:r>
              <a:rPr lang="sk-SK" dirty="0" smtClean="0"/>
              <a:t>Ekonomické dôsledky inflácie</a:t>
            </a:r>
          </a:p>
          <a:p>
            <a:r>
              <a:rPr lang="sk-SK" dirty="0" smtClean="0"/>
              <a:t>Miera celosvetovej inflácie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6202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6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971599" y="1844824"/>
            <a:ext cx="4919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Ako vypočítame mieru inflácie?</a:t>
            </a:r>
            <a:endParaRPr lang="sk-SK" sz="2400" dirty="0"/>
          </a:p>
        </p:txBody>
      </p:sp>
      <p:sp>
        <p:nvSpPr>
          <p:cNvPr id="5" name="Usmiata tvár 4">
            <a:hlinkClick r:id="rId2" action="ppaction://hlinksldjump"/>
          </p:cNvPr>
          <p:cNvSpPr/>
          <p:nvPr/>
        </p:nvSpPr>
        <p:spPr>
          <a:xfrm>
            <a:off x="7619956" y="5301208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6" name="Obdĺžnik 5"/>
          <p:cNvSpPr/>
          <p:nvPr/>
        </p:nvSpPr>
        <p:spPr>
          <a:xfrm>
            <a:off x="1115616" y="2610660"/>
            <a:ext cx="5928276" cy="19442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07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Otázka č. 7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1187624" y="1599183"/>
            <a:ext cx="3918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Vypíšte dôsledky inflácie:</a:t>
            </a:r>
            <a:endParaRPr lang="sk-SK" sz="2400" dirty="0"/>
          </a:p>
        </p:txBody>
      </p:sp>
      <p:sp>
        <p:nvSpPr>
          <p:cNvPr id="4" name="Ovál 3"/>
          <p:cNvSpPr/>
          <p:nvPr/>
        </p:nvSpPr>
        <p:spPr>
          <a:xfrm>
            <a:off x="755576" y="2636912"/>
            <a:ext cx="7920880" cy="33843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Usmiata tvár 4">
            <a:hlinkClick r:id="rId2" action="ppaction://hlinksldjump"/>
          </p:cNvPr>
          <p:cNvSpPr/>
          <p:nvPr/>
        </p:nvSpPr>
        <p:spPr>
          <a:xfrm>
            <a:off x="7673592" y="5553236"/>
            <a:ext cx="1008112" cy="93610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069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025602"/>
          </a:xfrm>
        </p:spPr>
        <p:txBody>
          <a:bodyPr>
            <a:normAutofit/>
          </a:bodyPr>
          <a:lstStyle/>
          <a:p>
            <a:r>
              <a:rPr lang="sk-SK" dirty="0" smtClean="0"/>
              <a:t>Zdroje</a:t>
            </a:r>
            <a:r>
              <a:rPr lang="sk-SK" dirty="0" smtClean="0"/>
              <a:t>: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err="1" smtClean="0">
                <a:hlinkClick r:id="rId2"/>
              </a:rPr>
              <a:t>www.finance.sk</a:t>
            </a:r>
            <a:r>
              <a:rPr lang="sk-SK" i="1" dirty="0" smtClean="0"/>
              <a:t> </a:t>
            </a:r>
            <a:r>
              <a:rPr lang="sk-SK" i="1" dirty="0" err="1">
                <a:effectLst/>
              </a:rPr>
              <a:t>www.ecb.europa.eu</a:t>
            </a:r>
            <a:r>
              <a:rPr lang="sk-SK" i="1" dirty="0">
                <a:effectLst/>
              </a:rPr>
              <a:t> </a:t>
            </a:r>
            <a:r>
              <a:rPr lang="sk-SK" i="1" dirty="0" smtClean="0">
                <a:effectLst/>
              </a:rPr>
              <a:t/>
            </a:r>
            <a:br>
              <a:rPr lang="sk-SK" i="1" dirty="0" smtClean="0">
                <a:effectLst/>
              </a:rPr>
            </a:br>
            <a:r>
              <a:rPr lang="sk-SK" dirty="0" smtClean="0">
                <a:effectLst/>
              </a:rPr>
              <a:t/>
            </a:r>
            <a:br>
              <a:rPr lang="sk-SK" dirty="0" smtClean="0">
                <a:effectLst/>
              </a:rPr>
            </a:br>
            <a:endParaRPr lang="sk-SK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667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200" dirty="0" smtClean="0"/>
              <a:t>Ďakujem za pozornosť</a:t>
            </a:r>
            <a:endParaRPr lang="sk-SK" sz="3200" dirty="0"/>
          </a:p>
        </p:txBody>
      </p:sp>
      <p:sp>
        <p:nvSpPr>
          <p:cNvPr id="3" name="BlokTextu 2"/>
          <p:cNvSpPr txBox="1"/>
          <p:nvPr/>
        </p:nvSpPr>
        <p:spPr>
          <a:xfrm>
            <a:off x="1403648" y="2780928"/>
            <a:ext cx="3228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dirty="0" smtClean="0"/>
              <a:t>Ing. Beáta Štubňová</a:t>
            </a:r>
            <a:endParaRPr lang="sk-SK" sz="2400" dirty="0"/>
          </a:p>
        </p:txBody>
      </p:sp>
      <p:sp>
        <p:nvSpPr>
          <p:cNvPr id="4" name="BlokTextu 3"/>
          <p:cNvSpPr txBox="1"/>
          <p:nvPr/>
        </p:nvSpPr>
        <p:spPr>
          <a:xfrm>
            <a:off x="1691680" y="393305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2014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9911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Charakteristika inflácie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Inflácia je: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makroekonomický problém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 - porucha ekonomiky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trvalý rast cenovej hladiny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znižovanie kúpnej sily peňazí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prekročenie optimálneho množstva 	  peňazí v obehu, čo spôsobuje 	  	  nerovnováhu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3636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Kľúčové slová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Cenová hladina – všeobecná cenová úroveň, súhrn cien v ich vzájomných závislostiach</a:t>
            </a:r>
          </a:p>
          <a:p>
            <a:r>
              <a:rPr lang="sk-SK" sz="2400" dirty="0" smtClean="0"/>
              <a:t>Cenové indexy – slúžia na meranie cenovej hladiny</a:t>
            </a:r>
          </a:p>
          <a:p>
            <a:r>
              <a:rPr lang="sk-SK" sz="2400" dirty="0" smtClean="0"/>
              <a:t>Reprezentatívny spotrebiteľský kôš (RSK) obsahuje tovary a služby, ktoré predstavujú najvýznamnejšie výdavky domácností</a:t>
            </a:r>
          </a:p>
          <a:p>
            <a:r>
              <a:rPr lang="sk-SK" sz="2400" dirty="0" smtClean="0"/>
              <a:t>Index spotrebiteľských cien – meria, koľko stojí (RSK v danom roku v porovnaní s predchádzajúcim rokom</a:t>
            </a:r>
          </a:p>
          <a:p>
            <a:r>
              <a:rPr lang="sk-SK" sz="2400" dirty="0" smtClean="0"/>
              <a:t>Inflačná špirála – rast cenovej hladiny vyvolávaný vzájomným ovplyvňovaním dopytovej a ponukovej strany trhu.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67448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 dirty="0"/>
              <a:t>Formy </a:t>
            </a:r>
            <a:r>
              <a:rPr lang="sk-SK" altLang="sk-SK" b="1" dirty="0" smtClean="0"/>
              <a:t>inflácie z hľadiska viditeľnosti</a:t>
            </a:r>
            <a:endParaRPr lang="sk-SK" altLang="sk-SK" b="1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b="1" dirty="0"/>
              <a:t>Otvorená inflácia-</a:t>
            </a:r>
            <a:r>
              <a:rPr lang="sk-SK" altLang="sk-SK" dirty="0"/>
              <a:t> je sprevádzaná skutočným rastom cenovej </a:t>
            </a:r>
            <a:r>
              <a:rPr lang="sk-SK" altLang="sk-SK" dirty="0" smtClean="0"/>
              <a:t>hladiny</a:t>
            </a:r>
            <a:endParaRPr lang="sk-SK" altLang="sk-SK" dirty="0"/>
          </a:p>
          <a:p>
            <a:r>
              <a:rPr lang="sk-SK" altLang="sk-SK" b="1" dirty="0"/>
              <a:t>Potlačená inflácia- </a:t>
            </a:r>
            <a:r>
              <a:rPr lang="sk-SK" altLang="sk-SK" dirty="0"/>
              <a:t>príčiny k zvýšeniu cien síce existujú, avšak z dôvodu cenovej regulácie sa inflácia nemôže prejaviť  </a:t>
            </a:r>
            <a:endParaRPr lang="sk-SK" altLang="sk-SK" dirty="0" smtClean="0"/>
          </a:p>
          <a:p>
            <a:r>
              <a:rPr lang="sk-SK" altLang="sk-SK" b="1" dirty="0" smtClean="0"/>
              <a:t>Skrytá</a:t>
            </a:r>
            <a:r>
              <a:rPr lang="sk-SK" altLang="sk-SK" dirty="0" smtClean="0"/>
              <a:t> – inflácia nebola zachytená zvoleným nástrojom merania (T a </a:t>
            </a:r>
            <a:r>
              <a:rPr lang="sk-SK" altLang="sk-SK" dirty="0" err="1" smtClean="0"/>
              <a:t>Sl</a:t>
            </a:r>
            <a:r>
              <a:rPr lang="sk-SK" altLang="sk-SK" dirty="0" smtClean="0"/>
              <a:t>. Neboli zaradené do RSK)  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310168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altLang="sk-SK" sz="4000" b="1"/>
              <a:t>Formy inflácie podľa tempa rastu cenovej hladiny</a:t>
            </a:r>
            <a:r>
              <a:rPr lang="sk-SK" altLang="sk-SK" sz="4000"/>
              <a:t> 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b="1" dirty="0"/>
              <a:t>Mierna (plazivá) inflácia-</a:t>
            </a:r>
            <a:r>
              <a:rPr lang="sk-SK" altLang="sk-SK" dirty="0"/>
              <a:t> cenová hladina sa zvýši ročne o 1 až </a:t>
            </a:r>
            <a:r>
              <a:rPr lang="sk-SK" altLang="sk-SK" dirty="0" smtClean="0"/>
              <a:t>9,99 </a:t>
            </a:r>
            <a:r>
              <a:rPr lang="sk-SK" altLang="sk-SK" dirty="0"/>
              <a:t>%</a:t>
            </a:r>
          </a:p>
          <a:p>
            <a:r>
              <a:rPr lang="sk-SK" altLang="sk-SK" b="1" dirty="0"/>
              <a:t>Cválajúca inflácia-</a:t>
            </a:r>
            <a:r>
              <a:rPr lang="sk-SK" altLang="sk-SK" dirty="0"/>
              <a:t> cenová hladina sa medziročne zvýši o 10 až </a:t>
            </a:r>
            <a:r>
              <a:rPr lang="sk-SK" altLang="sk-SK" dirty="0" smtClean="0"/>
              <a:t>999,99 </a:t>
            </a:r>
            <a:r>
              <a:rPr lang="sk-SK" altLang="sk-SK" dirty="0"/>
              <a:t>% </a:t>
            </a:r>
          </a:p>
          <a:p>
            <a:r>
              <a:rPr lang="sk-SK" altLang="sk-SK" b="1" dirty="0" err="1"/>
              <a:t>Hyperinflácia</a:t>
            </a:r>
            <a:r>
              <a:rPr lang="sk-SK" altLang="sk-SK" b="1" dirty="0"/>
              <a:t>-</a:t>
            </a:r>
            <a:r>
              <a:rPr lang="sk-SK" altLang="sk-SK" dirty="0"/>
              <a:t> je vyjadrená </a:t>
            </a:r>
            <a:r>
              <a:rPr lang="sk-SK" altLang="sk-SK" dirty="0" smtClean="0"/>
              <a:t>štvorciferným </a:t>
            </a:r>
            <a:r>
              <a:rPr lang="sk-SK" altLang="sk-SK" dirty="0"/>
              <a:t>a viacciferným číslom (viac ako 1000%) </a:t>
            </a:r>
            <a:r>
              <a:rPr lang="sk-SK" altLang="sk-SK" dirty="0" smtClean="0"/>
              <a:t>nekontrolovateľne pôsobí inflačná cenová špirála</a:t>
            </a:r>
            <a:endParaRPr lang="sk-SK" altLang="sk-SK" dirty="0"/>
          </a:p>
        </p:txBody>
      </p:sp>
    </p:spTree>
    <p:extLst>
      <p:ext uri="{BB962C8B-B14F-4D97-AF65-F5344CB8AC3E}">
        <p14:creationId xmlns:p14="http://schemas.microsoft.com/office/powerpoint/2010/main" val="188829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inflácie podľa očakávania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b="1" dirty="0" smtClean="0"/>
              <a:t>Očakávaná </a:t>
            </a:r>
            <a:r>
              <a:rPr lang="sk-SK" dirty="0" smtClean="0"/>
              <a:t>– dá sa predvídať</a:t>
            </a:r>
          </a:p>
          <a:p>
            <a:pPr marL="64008" indent="0">
              <a:buNone/>
            </a:pPr>
            <a:endParaRPr lang="sk-SK" dirty="0" smtClean="0"/>
          </a:p>
          <a:p>
            <a:r>
              <a:rPr lang="sk-SK" b="1" dirty="0" smtClean="0"/>
              <a:t>Neočakávaná</a:t>
            </a:r>
            <a:r>
              <a:rPr lang="sk-SK" dirty="0" smtClean="0"/>
              <a:t> – neanticipovaná t.j. nepredvídateľná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991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inflácie podľa vyváženosti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Proporcionálna</a:t>
            </a:r>
            <a:r>
              <a:rPr lang="sk-SK" dirty="0" smtClean="0"/>
              <a:t> – ceny a tovary rastú rovnakým tempom – neexistuje v reálnom živote</a:t>
            </a:r>
          </a:p>
          <a:p>
            <a:r>
              <a:rPr lang="sk-SK" b="1" dirty="0" smtClean="0"/>
              <a:t>Neproporcionálna</a:t>
            </a:r>
            <a:r>
              <a:rPr lang="sk-SK" dirty="0" smtClean="0"/>
              <a:t> – nie všetky ceny sa prispôsobia inflačným tlakom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421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Formy inflácie podľa príčiny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 smtClean="0"/>
          </a:p>
          <a:p>
            <a:r>
              <a:rPr lang="sk-SK" b="1" dirty="0" smtClean="0"/>
              <a:t>Dopytová </a:t>
            </a:r>
            <a:r>
              <a:rPr lang="sk-SK" dirty="0" smtClean="0"/>
              <a:t>– tlačená dopytom – agregátny dopyt v ekonomike je väčší ako agregátna ponuka</a:t>
            </a:r>
          </a:p>
          <a:p>
            <a:r>
              <a:rPr lang="sk-SK" b="1" dirty="0" smtClean="0"/>
              <a:t>Ponuková</a:t>
            </a:r>
            <a:r>
              <a:rPr lang="sk-SK" dirty="0" smtClean="0"/>
              <a:t> – tlačená ponukou – agregátna ponuka v ekonomike je väčšia ako agregátny dopyt</a:t>
            </a:r>
          </a:p>
        </p:txBody>
      </p:sp>
    </p:spTree>
    <p:extLst>
      <p:ext uri="{BB962C8B-B14F-4D97-AF65-F5344CB8AC3E}">
        <p14:creationId xmlns:p14="http://schemas.microsoft.com/office/powerpoint/2010/main" val="355713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405</TotalTime>
  <Words>384</Words>
  <Application>Microsoft Office PowerPoint</Application>
  <PresentationFormat>Prezentácia na obrazovke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Nadšenie</vt:lpstr>
      <vt:lpstr>Makroekonomický jav</vt:lpstr>
      <vt:lpstr>Inflácia </vt:lpstr>
      <vt:lpstr>Charakteristika inflácie</vt:lpstr>
      <vt:lpstr>Kľúčové slová</vt:lpstr>
      <vt:lpstr>Formy inflácie z hľadiska viditeľnosti</vt:lpstr>
      <vt:lpstr>Formy inflácie podľa tempa rastu cenovej hladiny </vt:lpstr>
      <vt:lpstr>Formy inflácie podľa očakávania</vt:lpstr>
      <vt:lpstr>Formy inflácie podľa vyváženosti</vt:lpstr>
      <vt:lpstr>Formy inflácie podľa príčiny</vt:lpstr>
      <vt:lpstr>Meranie inflácie /1</vt:lpstr>
      <vt:lpstr>Meranie inflácie /2</vt:lpstr>
      <vt:lpstr>Meranie inflácie / 3</vt:lpstr>
      <vt:lpstr>Ekonomické dôsledky inflácie</vt:lpstr>
      <vt:lpstr>Video</vt:lpstr>
      <vt:lpstr>Otázka č. 1 </vt:lpstr>
      <vt:lpstr>Otázka č. 2 </vt:lpstr>
      <vt:lpstr>Otázka č. 3 </vt:lpstr>
      <vt:lpstr>Otázka č. 4</vt:lpstr>
      <vt:lpstr>Otázka č. 5</vt:lpstr>
      <vt:lpstr>Otázka č. 6</vt:lpstr>
      <vt:lpstr>Otázka č. 7</vt:lpstr>
      <vt:lpstr>Zdroje:  www.finance.sk www.ecb.europa.eu   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GJGT</dc:creator>
  <cp:lastModifiedBy>Ing. Beáta Štubňová</cp:lastModifiedBy>
  <cp:revision>81</cp:revision>
  <dcterms:created xsi:type="dcterms:W3CDTF">2014-04-13T13:52:27Z</dcterms:created>
  <dcterms:modified xsi:type="dcterms:W3CDTF">2014-04-29T15:39:42Z</dcterms:modified>
</cp:coreProperties>
</file>