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sldIdLst>
    <p:sldId id="256" r:id="rId2"/>
    <p:sldId id="283" r:id="rId3"/>
    <p:sldId id="284" r:id="rId4"/>
    <p:sldId id="258" r:id="rId5"/>
    <p:sldId id="262" r:id="rId6"/>
    <p:sldId id="263" r:id="rId7"/>
    <p:sldId id="257" r:id="rId8"/>
    <p:sldId id="259" r:id="rId9"/>
    <p:sldId id="261" r:id="rId10"/>
    <p:sldId id="285" r:id="rId11"/>
    <p:sldId id="260" r:id="rId12"/>
    <p:sldId id="265" r:id="rId13"/>
    <p:sldId id="266" r:id="rId14"/>
    <p:sldId id="267" r:id="rId15"/>
    <p:sldId id="268" r:id="rId16"/>
    <p:sldId id="269" r:id="rId17"/>
    <p:sldId id="281" r:id="rId18"/>
    <p:sldId id="282" r:id="rId19"/>
    <p:sldId id="270" r:id="rId20"/>
    <p:sldId id="271" r:id="rId21"/>
    <p:sldId id="272" r:id="rId22"/>
    <p:sldId id="280" r:id="rId23"/>
    <p:sldId id="273" r:id="rId24"/>
    <p:sldId id="274" r:id="rId25"/>
    <p:sldId id="275" r:id="rId26"/>
    <p:sldId id="276" r:id="rId27"/>
    <p:sldId id="277" r:id="rId28"/>
    <p:sldId id="286" r:id="rId29"/>
    <p:sldId id="287" r:id="rId30"/>
    <p:sldId id="264" r:id="rId31"/>
    <p:sldId id="279" r:id="rId3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47" y="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C17063-D5BD-4B9E-ABE1-2250E14E96F8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59EF5F3C-D8EA-4D57-8ACF-B26DC497B86A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8" name="Zaoblený obdĺžnik 7">
            <a:hlinkClick r:id="" action="ppaction://hlinkshowjump?jump=nextslide"/>
          </p:cNvPr>
          <p:cNvSpPr/>
          <p:nvPr userDrawn="1"/>
        </p:nvSpPr>
        <p:spPr>
          <a:xfrm>
            <a:off x="251520" y="6093296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/>
              <a:t>Ďalej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83F85-DE52-408D-94AD-61853FA36939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9A93E-EBC4-4269-A258-3F0E199DD49E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0A0AD2-2C13-4C89-A472-9E73B80C5274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2AABB-92CC-45E6-8B89-B1EFA70D8978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A41156-1A8D-4D52-B177-3A650591946A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01367424-A07F-4B1F-9183-08D27C9C668F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08CFF7-EE96-4C4C-8D13-DC28DBBD06DD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A558D4-A1AC-40BC-9879-7DBD9D8C43EE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AE2C5-225D-4AA1-8736-F69BC82364C0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4310C-BC18-4A5B-BFD3-12156A43E5AE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812A2-A6A7-47DE-9969-872379C418CB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3AC2E904-034A-4C16-8E2B-FFEFAA020B9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kumimoji="0" lang="sk-SK" dirty="0" smtClean="0"/>
              <a:t>Upravte štýly predlohy textu</a:t>
            </a:r>
            <a:endParaRPr kumimoji="0" lang="en-US" dirty="0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A910A3-EA59-4FB0-AEDD-77FC96DB46A4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F6A8C-99BF-4CC4-B006-55FFB89E29F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B36C23-FBF3-406E-8CD4-FB5E575519B2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FD35C-6E5D-4BA6-BB31-EB1D308613E6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4CF3AC-49F1-440E-B6E9-BC40DF7AE8D2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DE06D-B73E-4C3C-8FAD-C6FE9254CD28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6A3D4-F626-495C-9FA9-AB00C831DEB3}" type="datetimeFigureOut">
              <a:rPr lang="sk-SK" smtClean="0"/>
              <a:pPr>
                <a:defRPr/>
              </a:pPr>
              <a:t>20.5.2014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A76B5-8755-42F3-A1A3-359366873F49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dirty="0" smtClean="0"/>
              <a:t>Upravte štýl predlohy textu.</a:t>
            </a:r>
          </a:p>
          <a:p>
            <a:pPr lvl="1" eaLnBrk="1" latinLnBrk="0" hangingPunct="1"/>
            <a:r>
              <a:rPr kumimoji="0" lang="sk-SK" dirty="0" smtClean="0"/>
              <a:t>Druhá úroveň</a:t>
            </a:r>
          </a:p>
          <a:p>
            <a:pPr lvl="2" eaLnBrk="1" latinLnBrk="0" hangingPunct="1"/>
            <a:r>
              <a:rPr kumimoji="0" lang="sk-SK" dirty="0" smtClean="0"/>
              <a:t>Tretia úroveň</a:t>
            </a:r>
          </a:p>
          <a:p>
            <a:pPr lvl="3" eaLnBrk="1" latinLnBrk="0" hangingPunct="1"/>
            <a:r>
              <a:rPr kumimoji="0" lang="sk-SK" dirty="0" smtClean="0"/>
              <a:t>Štvrtá úroveň</a:t>
            </a:r>
          </a:p>
          <a:p>
            <a:pPr lvl="4" eaLnBrk="1" latinLnBrk="0" hangingPunct="1"/>
            <a:r>
              <a:rPr kumimoji="0" lang="sk-SK" dirty="0" smtClean="0"/>
              <a:t>Piata úroveň</a:t>
            </a:r>
            <a:endParaRPr kumimoji="0" lang="en-US" dirty="0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5/20/2014</a:t>
            </a:fld>
            <a:endParaRPr lang="en-US" dirty="0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dirty="0" smtClean="0"/>
              <a:t>Upravte štýly predlohy textu</a:t>
            </a:r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Zaoblený obdĺžnik 12">
            <a:hlinkClick r:id="" action="ppaction://hlinkshowjump?jump=nextslide"/>
          </p:cNvPr>
          <p:cNvSpPr/>
          <p:nvPr/>
        </p:nvSpPr>
        <p:spPr>
          <a:xfrm>
            <a:off x="176264" y="4509120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/>
              <a:t>Ďalej</a:t>
            </a:r>
          </a:p>
        </p:txBody>
      </p:sp>
      <p:sp>
        <p:nvSpPr>
          <p:cNvPr id="14" name="Zaoblený obdĺžnik 13">
            <a:hlinkClick r:id="" action="ppaction://hlinkshowjump?jump=previousslide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/>
              <a:t>Späť</a:t>
            </a:r>
          </a:p>
        </p:txBody>
      </p:sp>
      <p:sp>
        <p:nvSpPr>
          <p:cNvPr id="15" name="Zaoblený obdĺžnik 14">
            <a:hlinkClick r:id="" action="ppaction://hlinkshowjump?jump=endshow"/>
          </p:cNvPr>
          <p:cNvSpPr/>
          <p:nvPr/>
        </p:nvSpPr>
        <p:spPr>
          <a:xfrm>
            <a:off x="176264" y="5899539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/>
              <a:t>Koniec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9.xml"/><Relationship Id="rId3" Type="http://schemas.openxmlformats.org/officeDocument/2006/relationships/slide" Target="slide13.xml"/><Relationship Id="rId7" Type="http://schemas.openxmlformats.org/officeDocument/2006/relationships/slide" Target="slide24.xml"/><Relationship Id="rId12" Type="http://schemas.openxmlformats.org/officeDocument/2006/relationships/slide" Target="slide16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3.xml"/><Relationship Id="rId11" Type="http://schemas.openxmlformats.org/officeDocument/2006/relationships/slide" Target="slide15.xml"/><Relationship Id="rId5" Type="http://schemas.openxmlformats.org/officeDocument/2006/relationships/slide" Target="slide21.xml"/><Relationship Id="rId15" Type="http://schemas.openxmlformats.org/officeDocument/2006/relationships/slide" Target="slide27.xml"/><Relationship Id="rId10" Type="http://schemas.openxmlformats.org/officeDocument/2006/relationships/slide" Target="slide14.xml"/><Relationship Id="rId4" Type="http://schemas.openxmlformats.org/officeDocument/2006/relationships/slide" Target="slide20.xml"/><Relationship Id="rId9" Type="http://schemas.openxmlformats.org/officeDocument/2006/relationships/slide" Target="slide26.xml"/><Relationship Id="rId14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1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tadella.cz/stehovani/fiktivni.html" TargetMode="External"/><Relationship Id="rId2" Type="http://schemas.openxmlformats.org/officeDocument/2006/relationships/hyperlink" Target="http://www.cittadella.cz/stehovani/realne.html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/>
              <a:t>Stredovek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k-SK" dirty="0" smtClean="0"/>
              <a:t>Daniela Pokorná, GJGT, Banská Bystrica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>
                <a:solidFill>
                  <a:schemeClr val="tx1"/>
                </a:solidFill>
              </a:rPr>
              <a:t>Európa v 7. – 10. storočí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3" name="Picture 8" descr="Európa v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436871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83568" y="1344547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+mn-lt"/>
              </a:rPr>
              <a:t>Ktoré štáty pribudli v nasledujúcich storočiach?</a:t>
            </a:r>
            <a:endParaRPr lang="sk-SK" sz="2000" dirty="0">
              <a:latin typeface="+mn-lt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499992" y="4365104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+mn-lt"/>
              </a:rPr>
              <a:t>Ktoré štáty zanikli?</a:t>
            </a:r>
            <a:endParaRPr lang="sk-SK" sz="2000" dirty="0">
              <a:latin typeface="+mn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879812" y="479099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Arabská ríša</a:t>
            </a:r>
            <a:endParaRPr lang="sk-SK" dirty="0">
              <a:latin typeface="+mn-lt"/>
            </a:endParaRPr>
          </a:p>
        </p:txBody>
      </p:sp>
      <p:sp>
        <p:nvSpPr>
          <p:cNvPr id="7" name="BlokTextu 6"/>
          <p:cNvSpPr txBox="1"/>
          <p:nvPr/>
        </p:nvSpPr>
        <p:spPr>
          <a:xfrm flipH="1">
            <a:off x="1230913" y="589051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Dánsko</a:t>
            </a:r>
            <a:endParaRPr lang="sk-SK" dirty="0">
              <a:latin typeface="+mn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236075" y="479099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Veľká Morava</a:t>
            </a:r>
            <a:endParaRPr lang="sk-SK" dirty="0">
              <a:latin typeface="+mn-lt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237031" y="552117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Český štát</a:t>
            </a:r>
            <a:endParaRPr lang="sk-SK" dirty="0">
              <a:latin typeface="+mn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879812" y="51611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Bulharská ríša</a:t>
            </a:r>
            <a:endParaRPr lang="sk-SK" dirty="0">
              <a:latin typeface="+mn-lt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2879812" y="550653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Anglicko</a:t>
            </a:r>
            <a:endParaRPr lang="sk-SK" dirty="0">
              <a:latin typeface="+mn-lt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1230913" y="5160329"/>
            <a:ext cx="209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Kyjevská Rus</a:t>
            </a:r>
            <a:endParaRPr lang="sk-SK" dirty="0">
              <a:latin typeface="+mn-lt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7343800" y="479099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Vandali</a:t>
            </a:r>
            <a:endParaRPr lang="sk-SK" dirty="0">
              <a:latin typeface="+mn-lt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7343800" y="51354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latin typeface="+mn-lt"/>
              </a:rPr>
              <a:t>Vizigóti</a:t>
            </a:r>
            <a:endParaRPr lang="sk-SK" dirty="0">
              <a:latin typeface="+mn-lt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7343800" y="550383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latin typeface="+mn-lt"/>
              </a:rPr>
              <a:t>Ostrogóti</a:t>
            </a:r>
            <a:endParaRPr lang="sk-SK" dirty="0">
              <a:latin typeface="+mn-lt"/>
            </a:endParaRPr>
          </a:p>
        </p:txBody>
      </p:sp>
      <p:sp>
        <p:nvSpPr>
          <p:cNvPr id="17" name="Ovál 16"/>
          <p:cNvSpPr/>
          <p:nvPr/>
        </p:nvSpPr>
        <p:spPr>
          <a:xfrm>
            <a:off x="179512" y="3717032"/>
            <a:ext cx="15481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Riešenie</a:t>
            </a:r>
            <a:endParaRPr lang="sk-SK" dirty="0"/>
          </a:p>
        </p:txBody>
      </p:sp>
      <p:sp>
        <p:nvSpPr>
          <p:cNvPr id="18" name="Ovál 17"/>
          <p:cNvSpPr/>
          <p:nvPr/>
        </p:nvSpPr>
        <p:spPr>
          <a:xfrm>
            <a:off x="179624" y="3005411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13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/>
              <a:t>Raný stredovek</a:t>
            </a:r>
          </a:p>
        </p:txBody>
      </p:sp>
      <p:sp>
        <p:nvSpPr>
          <p:cNvPr id="2" name="Zaoblený obdĺžnik 1">
            <a:hlinkClick r:id="rId2" action="ppaction://hlinksldjump"/>
          </p:cNvPr>
          <p:cNvSpPr/>
          <p:nvPr/>
        </p:nvSpPr>
        <p:spPr>
          <a:xfrm>
            <a:off x="1171836" y="1484784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Franská ríša</a:t>
            </a:r>
            <a:endParaRPr lang="sk-SK" sz="2000" dirty="0"/>
          </a:p>
        </p:txBody>
      </p:sp>
      <p:sp>
        <p:nvSpPr>
          <p:cNvPr id="13" name="Zaoblený obdĺžnik 12">
            <a:hlinkClick r:id="rId3" action="ppaction://hlinksldjump"/>
          </p:cNvPr>
          <p:cNvSpPr/>
          <p:nvPr/>
        </p:nvSpPr>
        <p:spPr>
          <a:xfrm>
            <a:off x="1171836" y="2212361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Byzantská ríša</a:t>
            </a:r>
            <a:endParaRPr lang="sk-SK" sz="2000" dirty="0"/>
          </a:p>
        </p:txBody>
      </p:sp>
      <p:sp>
        <p:nvSpPr>
          <p:cNvPr id="14" name="Zaoblený obdĺžnik 13">
            <a:hlinkClick r:id="rId4" action="ppaction://hlinksldjump"/>
          </p:cNvPr>
          <p:cNvSpPr/>
          <p:nvPr/>
        </p:nvSpPr>
        <p:spPr>
          <a:xfrm>
            <a:off x="1143196" y="5824327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Kyjevská Rus</a:t>
            </a:r>
            <a:endParaRPr lang="sk-SK" sz="2000" dirty="0"/>
          </a:p>
        </p:txBody>
      </p:sp>
      <p:sp>
        <p:nvSpPr>
          <p:cNvPr id="15" name="Zaoblený obdĺžnik 14">
            <a:hlinkClick r:id="rId5" action="ppaction://hlinksldjump"/>
          </p:cNvPr>
          <p:cNvSpPr/>
          <p:nvPr/>
        </p:nvSpPr>
        <p:spPr>
          <a:xfrm>
            <a:off x="5243776" y="1484784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Poľský štát</a:t>
            </a:r>
            <a:endParaRPr lang="sk-SK" sz="2000" dirty="0"/>
          </a:p>
        </p:txBody>
      </p:sp>
      <p:sp>
        <p:nvSpPr>
          <p:cNvPr id="16" name="Zaoblený obdĺžnik 15">
            <a:hlinkClick r:id="rId6" action="ppaction://hlinksldjump"/>
          </p:cNvPr>
          <p:cNvSpPr/>
          <p:nvPr/>
        </p:nvSpPr>
        <p:spPr>
          <a:xfrm>
            <a:off x="5243776" y="2929126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Anglicko</a:t>
            </a:r>
            <a:endParaRPr lang="sk-SK" sz="2000" dirty="0"/>
          </a:p>
        </p:txBody>
      </p:sp>
      <p:sp>
        <p:nvSpPr>
          <p:cNvPr id="17" name="Zaoblený obdĺžnik 16">
            <a:hlinkClick r:id="rId7" action="ppaction://hlinksldjump"/>
          </p:cNvPr>
          <p:cNvSpPr/>
          <p:nvPr/>
        </p:nvSpPr>
        <p:spPr>
          <a:xfrm>
            <a:off x="5242062" y="3675225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Francúzsko</a:t>
            </a:r>
            <a:endParaRPr lang="sk-SK" sz="2000" dirty="0"/>
          </a:p>
        </p:txBody>
      </p:sp>
      <p:sp>
        <p:nvSpPr>
          <p:cNvPr id="18" name="Zaoblený obdĺžnik 17">
            <a:hlinkClick r:id="rId8" action="ppaction://hlinksldjump"/>
          </p:cNvPr>
          <p:cNvSpPr/>
          <p:nvPr/>
        </p:nvSpPr>
        <p:spPr>
          <a:xfrm>
            <a:off x="5243776" y="4365104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Nemecko</a:t>
            </a:r>
            <a:endParaRPr lang="sk-SK" sz="2000" dirty="0"/>
          </a:p>
        </p:txBody>
      </p:sp>
      <p:sp>
        <p:nvSpPr>
          <p:cNvPr id="19" name="Zaoblený obdĺžnik 18">
            <a:hlinkClick r:id="rId9" action="ppaction://hlinksldjump"/>
          </p:cNvPr>
          <p:cNvSpPr/>
          <p:nvPr/>
        </p:nvSpPr>
        <p:spPr>
          <a:xfrm>
            <a:off x="5243776" y="5099952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Uhorský štát</a:t>
            </a:r>
            <a:endParaRPr lang="sk-SK" sz="2000" dirty="0"/>
          </a:p>
        </p:txBody>
      </p:sp>
      <p:sp>
        <p:nvSpPr>
          <p:cNvPr id="20" name="Zaoblený obdĺžnik 19">
            <a:hlinkClick r:id="rId10" action="ppaction://hlinksldjump"/>
          </p:cNvPr>
          <p:cNvSpPr/>
          <p:nvPr/>
        </p:nvSpPr>
        <p:spPr>
          <a:xfrm>
            <a:off x="1171836" y="2924944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Arabská ríša</a:t>
            </a:r>
            <a:endParaRPr lang="sk-SK" sz="2000" dirty="0"/>
          </a:p>
        </p:txBody>
      </p:sp>
      <p:sp>
        <p:nvSpPr>
          <p:cNvPr id="21" name="Zaoblený obdĺžnik 20">
            <a:hlinkClick r:id="rId11" action="ppaction://hlinksldjump"/>
          </p:cNvPr>
          <p:cNvSpPr/>
          <p:nvPr/>
        </p:nvSpPr>
        <p:spPr>
          <a:xfrm>
            <a:off x="1143196" y="3675225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Samova ríša</a:t>
            </a:r>
            <a:endParaRPr lang="sk-SK" sz="2000" dirty="0"/>
          </a:p>
        </p:txBody>
      </p:sp>
      <p:sp>
        <p:nvSpPr>
          <p:cNvPr id="22" name="Zaoblený obdĺžnik 21">
            <a:hlinkClick r:id="rId12" action="ppaction://hlinksldjump"/>
          </p:cNvPr>
          <p:cNvSpPr/>
          <p:nvPr/>
        </p:nvSpPr>
        <p:spPr>
          <a:xfrm>
            <a:off x="1171836" y="4365104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Veľká Morava</a:t>
            </a:r>
            <a:endParaRPr lang="sk-SK" sz="2000" dirty="0"/>
          </a:p>
        </p:txBody>
      </p:sp>
      <p:sp>
        <p:nvSpPr>
          <p:cNvPr id="23" name="Zaoblený obdĺžnik 22">
            <a:hlinkClick r:id="rId13" action="ppaction://hlinksldjump"/>
          </p:cNvPr>
          <p:cNvSpPr/>
          <p:nvPr/>
        </p:nvSpPr>
        <p:spPr>
          <a:xfrm>
            <a:off x="1171836" y="5085184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Český štát</a:t>
            </a:r>
            <a:endParaRPr lang="sk-SK" sz="2000" dirty="0"/>
          </a:p>
        </p:txBody>
      </p:sp>
      <p:sp>
        <p:nvSpPr>
          <p:cNvPr id="24" name="Zaoblený obdĺžnik 23">
            <a:hlinkClick r:id="rId14" action="ppaction://hlinksldjump"/>
          </p:cNvPr>
          <p:cNvSpPr/>
          <p:nvPr/>
        </p:nvSpPr>
        <p:spPr>
          <a:xfrm>
            <a:off x="5260869" y="2258025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err="1" smtClean="0"/>
              <a:t>Normani</a:t>
            </a:r>
            <a:endParaRPr lang="sk-SK" sz="2000" dirty="0"/>
          </a:p>
        </p:txBody>
      </p:sp>
      <p:sp>
        <p:nvSpPr>
          <p:cNvPr id="25" name="Zaoblený obdĺžnik 24">
            <a:hlinkClick r:id="rId15" action="ppaction://hlinksldjump"/>
          </p:cNvPr>
          <p:cNvSpPr/>
          <p:nvPr/>
        </p:nvSpPr>
        <p:spPr>
          <a:xfrm>
            <a:off x="5243776" y="5824327"/>
            <a:ext cx="2952328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Kultúra</a:t>
            </a:r>
            <a:endParaRPr lang="sk-SK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Franská ríša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9805" y1="246" x2="49416" y2="41017"/>
                        <a14:backgroundMark x1="49416" y1="41017" x2="0" y2="59803"/>
                        <a14:backgroundMark x1="0" y1="59803" x2="778" y2="246"/>
                        <a14:backgroundMark x1="389" y1="246" x2="50195" y2="0"/>
                        <a14:backgroundMark x1="25551" y1="24036" x2="25551" y2="24036"/>
                        <a14:backgroundMark x1="32685" y1="25677" x2="32685" y2="2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683568"/>
            <a:ext cx="5580112" cy="8822512"/>
          </a:xfrm>
          <a:prstGeom prst="rect">
            <a:avLst/>
          </a:prstGeom>
        </p:spPr>
      </p:pic>
      <p:pic>
        <p:nvPicPr>
          <p:cNvPr id="6" name="Picture 12" descr="Podpis K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08112" cy="72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5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Byzantská ríša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7477468" cy="4166710"/>
          </a:xfrm>
          <a:prstGeom prst="rect">
            <a:avLst/>
          </a:prstGeom>
        </p:spPr>
      </p:pic>
      <p:pic>
        <p:nvPicPr>
          <p:cNvPr id="7" name="Picture 10" descr="Justinián 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8239" y="36576"/>
            <a:ext cx="701675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9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Arabská ríša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852936"/>
            <a:ext cx="7136892" cy="438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Samova ríša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  <p:pic>
        <p:nvPicPr>
          <p:cNvPr id="38914" name="Picture 2" descr="http://ts2.mm.bing.net/th?&amp;id=HN.608037193079783441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34" y="1340768"/>
            <a:ext cx="2796902" cy="126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Veľká Morava</a:t>
            </a:r>
            <a:endParaRPr lang="sk-SK" dirty="0"/>
          </a:p>
        </p:txBody>
      </p:sp>
      <p:sp>
        <p:nvSpPr>
          <p:cNvPr id="3" name="Zaoblený obdĺžnik 2">
            <a:hlinkClick r:id="rId4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3808" name="ShockwaveFlash1" r:id="rId2" imgW="6552381" imgH="4319239"/>
        </mc:Choice>
        <mc:Fallback>
          <p:control name="ShockwaveFlash1" r:id="rId2" imgW="6552381" imgH="431923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6375" y="1557338"/>
                  <a:ext cx="7416800" cy="5038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099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Veľká Morava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8173" y1="74047" x2="28173" y2="7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4024825" cy="39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Iné slovanské štáty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58" y="1447038"/>
            <a:ext cx="3783298" cy="50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Český štát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5134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smtClean="0"/>
              <a:t>Charakteristika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4465712" y="6309320"/>
            <a:ext cx="413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http://www.youtube.com/v/uxDABtjbS4w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4832" name="ShockwaveFlash1" r:id="rId2" imgW="6768579" imgH="4392290"/>
        </mc:Choice>
        <mc:Fallback>
          <p:control name="ShockwaveFlash1" r:id="rId2" imgW="6768579" imgH="439229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3713" y="1844675"/>
                  <a:ext cx="6769100" cy="4392613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219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Kyjevská Rus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075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Poľský štát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1688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Normani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6" y="1597914"/>
            <a:ext cx="2862072" cy="36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Anglicko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9387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Francúzsko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9262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Nemecko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40943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Uhorský štát</a:t>
            </a:r>
            <a:endParaRPr lang="sk-SK" dirty="0"/>
          </a:p>
        </p:txBody>
      </p:sp>
      <p:sp>
        <p:nvSpPr>
          <p:cNvPr id="3" name="Zaoblený obdĺžnik 2">
            <a:hlinkClick r:id="rId2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04" y="2348880"/>
            <a:ext cx="6069296" cy="43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Kultúra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971600" y="1628800"/>
            <a:ext cx="543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sz="2000" dirty="0">
                <a:latin typeface="+mn-lt"/>
              </a:rPr>
              <a:t>Jednotná ideológia – </a:t>
            </a:r>
            <a:r>
              <a:rPr lang="sk-SK" altLang="sk-SK" sz="2000" b="1" i="1" dirty="0">
                <a:latin typeface="+mn-lt"/>
              </a:rPr>
              <a:t>kresťanstvo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84378" y="2132856"/>
            <a:ext cx="104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2000" dirty="0">
                <a:solidFill>
                  <a:srgbClr val="00B050"/>
                </a:solidFill>
                <a:latin typeface="+mn-lt"/>
              </a:rPr>
              <a:t>Umenie</a:t>
            </a:r>
            <a:endParaRPr lang="sk-SK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821238" y="2168057"/>
            <a:ext cx="4879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>
                <a:latin typeface="+mn-lt"/>
              </a:rPr>
              <a:t>- </a:t>
            </a:r>
            <a:r>
              <a:rPr lang="sk-SK" altLang="sk-SK" dirty="0" err="1">
                <a:latin typeface="+mn-lt"/>
              </a:rPr>
              <a:t>protorománske</a:t>
            </a:r>
            <a:r>
              <a:rPr lang="sk-SK" altLang="sk-SK" dirty="0">
                <a:latin typeface="+mn-lt"/>
              </a:rPr>
              <a:t> 	- </a:t>
            </a:r>
            <a:r>
              <a:rPr lang="sk-SK" altLang="sk-SK" dirty="0" err="1">
                <a:solidFill>
                  <a:srgbClr val="0070C0"/>
                </a:solidFill>
                <a:latin typeface="+mn-lt"/>
              </a:rPr>
              <a:t>merovejské</a:t>
            </a:r>
            <a:r>
              <a:rPr lang="sk-SK" altLang="sk-SK" dirty="0">
                <a:solidFill>
                  <a:srgbClr val="0070C0"/>
                </a:solidFill>
                <a:latin typeface="+mn-lt"/>
              </a:rPr>
              <a:t> </a:t>
            </a:r>
            <a:r>
              <a:rPr lang="sk-SK" altLang="sk-SK" dirty="0">
                <a:latin typeface="+mn-lt"/>
              </a:rPr>
              <a:t>(6. - pol. 8. </a:t>
            </a:r>
            <a:r>
              <a:rPr lang="sk-SK" altLang="sk-SK" dirty="0" err="1">
                <a:latin typeface="+mn-lt"/>
              </a:rPr>
              <a:t>st</a:t>
            </a:r>
            <a:r>
              <a:rPr lang="sk-SK" altLang="sk-SK" dirty="0">
                <a:latin typeface="+mn-lt"/>
              </a:rPr>
              <a:t>)</a:t>
            </a:r>
          </a:p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>
                <a:latin typeface="+mn-lt"/>
              </a:rPr>
              <a:t>			</a:t>
            </a:r>
            <a:r>
              <a:rPr lang="sk-SK" altLang="sk-SK" dirty="0" smtClean="0">
                <a:latin typeface="+mn-lt"/>
              </a:rPr>
              <a:t>	- </a:t>
            </a:r>
            <a:r>
              <a:rPr lang="sk-SK" altLang="sk-SK" dirty="0">
                <a:solidFill>
                  <a:srgbClr val="0070C0"/>
                </a:solidFill>
                <a:latin typeface="+mn-lt"/>
              </a:rPr>
              <a:t>karolínske </a:t>
            </a:r>
            <a:r>
              <a:rPr lang="sk-SK" altLang="sk-SK" dirty="0">
                <a:latin typeface="+mn-lt"/>
              </a:rPr>
              <a:t>(pol. 8. st. - 9. st.)</a:t>
            </a:r>
          </a:p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>
                <a:latin typeface="+mn-lt"/>
              </a:rPr>
              <a:t>			</a:t>
            </a:r>
            <a:r>
              <a:rPr lang="sk-SK" altLang="sk-SK" dirty="0" smtClean="0">
                <a:latin typeface="+mn-lt"/>
              </a:rPr>
              <a:t>	- </a:t>
            </a:r>
            <a:r>
              <a:rPr lang="sk-SK" altLang="sk-SK" dirty="0" err="1">
                <a:solidFill>
                  <a:srgbClr val="0070C0"/>
                </a:solidFill>
                <a:latin typeface="+mn-lt"/>
              </a:rPr>
              <a:t>ottonské</a:t>
            </a:r>
            <a:r>
              <a:rPr lang="sk-SK" altLang="sk-SK" dirty="0">
                <a:solidFill>
                  <a:srgbClr val="0070C0"/>
                </a:solidFill>
                <a:latin typeface="+mn-lt"/>
              </a:rPr>
              <a:t> </a:t>
            </a:r>
            <a:r>
              <a:rPr lang="sk-SK" altLang="sk-SK" dirty="0">
                <a:latin typeface="+mn-lt"/>
              </a:rPr>
              <a:t>(10. st.)</a:t>
            </a:r>
          </a:p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 smtClean="0">
                <a:latin typeface="+mn-lt"/>
              </a:rPr>
              <a:t>- </a:t>
            </a:r>
            <a:r>
              <a:rPr lang="sk-SK" altLang="sk-SK" dirty="0">
                <a:latin typeface="+mn-lt"/>
              </a:rPr>
              <a:t>románske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984378" y="336495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2000" dirty="0" smtClean="0">
                <a:solidFill>
                  <a:srgbClr val="00B050"/>
                </a:solidFill>
                <a:latin typeface="+mn-lt"/>
              </a:rPr>
              <a:t>Vzdelanosť</a:t>
            </a:r>
            <a:endParaRPr lang="sk-SK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821238" y="3364958"/>
            <a:ext cx="47030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sz="2000" dirty="0" smtClean="0">
                <a:latin typeface="+mn-lt"/>
              </a:rPr>
              <a:t>- </a:t>
            </a:r>
            <a:r>
              <a:rPr lang="sk-SK" altLang="sk-SK" sz="2000" dirty="0">
                <a:latin typeface="+mn-lt"/>
              </a:rPr>
              <a:t>cirkevný monopol	- školy kláštorné </a:t>
            </a:r>
            <a:r>
              <a:rPr lang="sk-SK" altLang="sk-SK" sz="2000" dirty="0" smtClean="0">
                <a:latin typeface="+mn-lt"/>
              </a:rPr>
              <a:t>					(</a:t>
            </a:r>
            <a:r>
              <a:rPr lang="sk-SK" altLang="sk-SK" sz="2000" dirty="0">
                <a:latin typeface="+mn-lt"/>
              </a:rPr>
              <a:t>benediktíni)</a:t>
            </a:r>
          </a:p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sz="2000" dirty="0">
                <a:latin typeface="+mn-lt"/>
              </a:rPr>
              <a:t>				</a:t>
            </a:r>
            <a:r>
              <a:rPr lang="sk-SK" altLang="sk-SK" sz="2000" dirty="0" smtClean="0">
                <a:latin typeface="+mn-lt"/>
              </a:rPr>
              <a:t>	- </a:t>
            </a:r>
            <a:r>
              <a:rPr lang="sk-SK" altLang="sk-SK" sz="2000" dirty="0">
                <a:latin typeface="+mn-lt"/>
              </a:rPr>
              <a:t>školy biskupské </a:t>
            </a:r>
            <a:r>
              <a:rPr lang="sk-SK" altLang="sk-SK" sz="2000" dirty="0" smtClean="0">
                <a:latin typeface="+mn-lt"/>
              </a:rPr>
              <a:t>					(</a:t>
            </a:r>
            <a:r>
              <a:rPr lang="sk-SK" altLang="sk-SK" sz="2000" dirty="0">
                <a:latin typeface="+mn-lt"/>
              </a:rPr>
              <a:t>mestské)</a:t>
            </a:r>
          </a:p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sz="2000" dirty="0" smtClean="0">
                <a:latin typeface="+mn-lt"/>
              </a:rPr>
              <a:t>- </a:t>
            </a:r>
            <a:r>
              <a:rPr lang="sk-SK" altLang="sk-SK" sz="2000" dirty="0">
                <a:latin typeface="+mn-lt"/>
              </a:rPr>
              <a:t>latinčina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971600" y="4982946"/>
            <a:ext cx="2071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2000" dirty="0" smtClean="0">
                <a:solidFill>
                  <a:srgbClr val="00B050"/>
                </a:solidFill>
                <a:latin typeface="+mn-lt"/>
              </a:rPr>
              <a:t>Výtvarné </a:t>
            </a:r>
            <a:r>
              <a:rPr lang="sk-SK" altLang="sk-SK" sz="2000" dirty="0">
                <a:solidFill>
                  <a:srgbClr val="00B050"/>
                </a:solidFill>
                <a:latin typeface="+mn-lt"/>
              </a:rPr>
              <a:t>umenie</a:t>
            </a:r>
            <a:endParaRPr lang="sk-SK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2821239" y="4996174"/>
            <a:ext cx="6381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sz="2000" dirty="0" smtClean="0">
                <a:latin typeface="+mn-lt"/>
              </a:rPr>
              <a:t>- </a:t>
            </a:r>
            <a:r>
              <a:rPr lang="sk-SK" altLang="sk-SK" sz="2000" dirty="0">
                <a:latin typeface="+mn-lt"/>
              </a:rPr>
              <a:t>sochárstvo - monumentálne, spojené </a:t>
            </a:r>
            <a:r>
              <a:rPr lang="sk-SK" altLang="sk-SK" sz="2000">
                <a:latin typeface="+mn-lt"/>
              </a:rPr>
              <a:t>s </a:t>
            </a:r>
            <a:r>
              <a:rPr lang="sk-SK" altLang="sk-SK" sz="2000" smtClean="0">
                <a:latin typeface="+mn-lt"/>
              </a:rPr>
              <a:t>architektúrou</a:t>
            </a:r>
            <a:r>
              <a:rPr lang="sk-SK" altLang="sk-SK" sz="2000">
                <a:latin typeface="+mn-lt"/>
              </a:rPr>
              <a:t>, </a:t>
            </a:r>
            <a:r>
              <a:rPr lang="sk-SK" altLang="sk-SK" sz="2000" smtClean="0">
                <a:latin typeface="+mn-lt"/>
              </a:rPr>
              <a:t>			reliéfy</a:t>
            </a:r>
            <a:endParaRPr lang="sk-SK" altLang="sk-SK" sz="2000" dirty="0">
              <a:latin typeface="+mn-lt"/>
            </a:endParaRPr>
          </a:p>
          <a:p>
            <a:pPr marL="0" indent="0" eaLnBrk="1" hangingPunct="1"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sz="2000" dirty="0" smtClean="0">
                <a:latin typeface="+mn-lt"/>
              </a:rPr>
              <a:t>- </a:t>
            </a:r>
            <a:r>
              <a:rPr lang="sk-SK" altLang="sk-SK" sz="2000" dirty="0">
                <a:latin typeface="+mn-lt"/>
              </a:rPr>
              <a:t>maliarstvo - nástenné maľby, mozaiky, knižná </a:t>
            </a:r>
            <a:r>
              <a:rPr lang="sk-SK" altLang="sk-SK" sz="2000" dirty="0" smtClean="0">
                <a:latin typeface="+mn-lt"/>
              </a:rPr>
              <a:t>maľba 			</a:t>
            </a:r>
            <a:endParaRPr lang="sk-SK" altLang="sk-SK" sz="2000" dirty="0">
              <a:latin typeface="+mn-lt"/>
            </a:endParaRPr>
          </a:p>
        </p:txBody>
      </p:sp>
      <p:pic>
        <p:nvPicPr>
          <p:cNvPr id="14" name="Picture 12" descr="iniciá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0592" y="1257551"/>
            <a:ext cx="1163637" cy="33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Ovál 14"/>
          <p:cNvSpPr/>
          <p:nvPr/>
        </p:nvSpPr>
        <p:spPr>
          <a:xfrm>
            <a:off x="179624" y="3005411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708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Kultúra</a:t>
            </a:r>
          </a:p>
        </p:txBody>
      </p:sp>
      <p:pic>
        <p:nvPicPr>
          <p:cNvPr id="3" name="Picture 10" descr="rotun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8099" y="568778"/>
            <a:ext cx="1298564" cy="182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3" descr="bazi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280" y="211137"/>
            <a:ext cx="1613653" cy="373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182194" y="3226258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533512" y="174088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2000" dirty="0" smtClean="0">
                <a:solidFill>
                  <a:srgbClr val="00B050"/>
                </a:solidFill>
              </a:rPr>
              <a:t>Architektúra</a:t>
            </a:r>
            <a:endParaRPr lang="sk-SK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195735" y="1700808"/>
            <a:ext cx="316835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 smtClean="0"/>
              <a:t>- </a:t>
            </a:r>
            <a:r>
              <a:rPr lang="sk-SK" altLang="sk-SK" dirty="0">
                <a:solidFill>
                  <a:srgbClr val="CC9900"/>
                </a:solidFill>
              </a:rPr>
              <a:t>sakrálna</a:t>
            </a:r>
            <a:r>
              <a:rPr lang="sk-SK" altLang="sk-SK" dirty="0"/>
              <a:t> (cirkevná</a:t>
            </a:r>
            <a:r>
              <a:rPr lang="sk-SK" altLang="sk-SK" dirty="0" smtClean="0"/>
              <a:t>)- </a:t>
            </a:r>
            <a:r>
              <a:rPr lang="sk-SK" altLang="sk-SK" dirty="0">
                <a:solidFill>
                  <a:srgbClr val="CC9900"/>
                </a:solidFill>
              </a:rPr>
              <a:t>bazilika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/>
              <a:t>				</a:t>
            </a:r>
            <a:r>
              <a:rPr lang="sk-SK" altLang="sk-SK" dirty="0" smtClean="0"/>
              <a:t>- </a:t>
            </a:r>
            <a:r>
              <a:rPr lang="sk-SK" altLang="sk-SK" dirty="0">
                <a:solidFill>
                  <a:srgbClr val="CC9900"/>
                </a:solidFill>
              </a:rPr>
              <a:t>rotunda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2189696" y="2597384"/>
            <a:ext cx="4720928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/>
              <a:t>- </a:t>
            </a:r>
            <a:r>
              <a:rPr lang="sk-SK" altLang="sk-SK" dirty="0">
                <a:solidFill>
                  <a:srgbClr val="CC9900"/>
                </a:solidFill>
              </a:rPr>
              <a:t>profánna</a:t>
            </a:r>
            <a:r>
              <a:rPr lang="sk-SK" altLang="sk-SK" dirty="0"/>
              <a:t> (svetská</a:t>
            </a:r>
            <a:r>
              <a:rPr lang="sk-SK" altLang="sk-SK" dirty="0" smtClean="0"/>
              <a:t>) - </a:t>
            </a:r>
            <a:r>
              <a:rPr lang="sk-SK" altLang="sk-SK" dirty="0"/>
              <a:t>hrady (</a:t>
            </a:r>
            <a:r>
              <a:rPr lang="sk-SK" altLang="sk-SK" dirty="0" err="1">
                <a:solidFill>
                  <a:srgbClr val="CC9900"/>
                </a:solidFill>
              </a:rPr>
              <a:t>donžon</a:t>
            </a:r>
            <a:r>
              <a:rPr lang="sk-SK" altLang="sk-SK" dirty="0"/>
              <a:t>), hradby, </a:t>
            </a:r>
            <a:r>
              <a:rPr lang="sk-SK" altLang="sk-SK" dirty="0" smtClean="0"/>
              <a:t>					mosty</a:t>
            </a:r>
            <a:r>
              <a:rPr lang="sk-SK" altLang="sk-SK" dirty="0"/>
              <a:t>, </a:t>
            </a:r>
            <a:r>
              <a:rPr lang="sk-SK" altLang="sk-SK" dirty="0" smtClean="0"/>
              <a:t>zvonice</a:t>
            </a:r>
            <a:endParaRPr lang="sk-SK" altLang="sk-SK" dirty="0"/>
          </a:p>
        </p:txBody>
      </p:sp>
      <p:pic>
        <p:nvPicPr>
          <p:cNvPr id="10" name="Obrázok 9" descr="http://ts4.mm.bing.net/th?&amp;id=HN.608013519239186484&amp;w=300&amp;h=300&amp;c=0&amp;pid=1.9&amp;rs=0&amp;p=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000500"/>
            <a:ext cx="1613653" cy="2524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BlokTextu 10"/>
          <p:cNvSpPr txBox="1"/>
          <p:nvPr/>
        </p:nvSpPr>
        <p:spPr>
          <a:xfrm>
            <a:off x="2189696" y="4000500"/>
            <a:ext cx="48965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/>
              <a:t>- </a:t>
            </a:r>
            <a:r>
              <a:rPr lang="sk-SK" altLang="sk-SK" dirty="0">
                <a:solidFill>
                  <a:srgbClr val="00B0F0"/>
                </a:solidFill>
              </a:rPr>
              <a:t>materiál</a:t>
            </a:r>
            <a:r>
              <a:rPr lang="sk-SK" altLang="sk-SK" dirty="0"/>
              <a:t> - kameň, tehla, drevo</a:t>
            </a:r>
          </a:p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dirty="0" smtClean="0"/>
              <a:t>- </a:t>
            </a:r>
            <a:r>
              <a:rPr lang="sk-SK" altLang="sk-SK" dirty="0">
                <a:solidFill>
                  <a:srgbClr val="00B0F0"/>
                </a:solidFill>
              </a:rPr>
              <a:t>prvky</a:t>
            </a:r>
            <a:r>
              <a:rPr lang="sk-SK" altLang="sk-SK" dirty="0"/>
              <a:t> - valená klenba, pilier, arkáda, portál, </a:t>
            </a:r>
            <a:r>
              <a:rPr lang="sk-SK" altLang="sk-SK" dirty="0" smtClean="0"/>
              <a:t>		mohutný stĺp</a:t>
            </a:r>
            <a:r>
              <a:rPr lang="sk-SK" altLang="sk-SK" dirty="0"/>
              <a:t>, hrubé </a:t>
            </a:r>
            <a:r>
              <a:rPr lang="sk-SK" altLang="sk-SK" dirty="0" smtClean="0"/>
              <a:t>steny, združené okná</a:t>
            </a:r>
            <a:endParaRPr lang="sk-SK" altLang="sk-SK" dirty="0"/>
          </a:p>
        </p:txBody>
      </p:sp>
      <p:pic>
        <p:nvPicPr>
          <p:cNvPr id="12" name="Picture 11" descr="portál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75" y="5542957"/>
            <a:ext cx="1147321" cy="114987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5842" name="Picture 2" descr="http://ts4.mm.bing.net/th?&amp;id=HN.608047836029649630&amp;w=300&amp;h=300&amp;c=0&amp;pid=1.9&amp;rs=0&amp;p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94" y="5488089"/>
            <a:ext cx="1298564" cy="12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nd03.jxs.cz/110/760/ef361a85ea_56038388_o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61" y="5601717"/>
            <a:ext cx="1696575" cy="10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Kultúra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977639" y="181505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2000" dirty="0" smtClean="0">
                <a:solidFill>
                  <a:srgbClr val="00B050"/>
                </a:solidFill>
                <a:latin typeface="+mn-lt"/>
              </a:rPr>
              <a:t>Umelecké </a:t>
            </a:r>
            <a:r>
              <a:rPr lang="sk-SK" altLang="sk-SK" sz="2000" dirty="0">
                <a:solidFill>
                  <a:srgbClr val="00B050"/>
                </a:solidFill>
                <a:latin typeface="+mn-lt"/>
              </a:rPr>
              <a:t>remeslá </a:t>
            </a:r>
            <a:endParaRPr lang="sk-SK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433274" y="17073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lnSpc>
                <a:spcPct val="150000"/>
              </a:lnSpc>
              <a:buFontTx/>
              <a:buNone/>
              <a:tabLst>
                <a:tab pos="628650" algn="l"/>
                <a:tab pos="895350" algn="l"/>
                <a:tab pos="1524000" algn="l"/>
                <a:tab pos="1790700" algn="l"/>
                <a:tab pos="2152650" algn="l"/>
              </a:tabLst>
            </a:pPr>
            <a:r>
              <a:rPr lang="sk-SK" altLang="sk-SK" sz="2000" dirty="0">
                <a:latin typeface="+mn-lt"/>
              </a:rPr>
              <a:t>- zlatníctvo, keramika, kováčstvo, tkáčstvo (aj </a:t>
            </a:r>
            <a:r>
              <a:rPr lang="sk-SK" altLang="sk-SK" sz="2000" dirty="0" smtClean="0">
                <a:latin typeface="+mn-lt"/>
              </a:rPr>
              <a:t>	tapisérie</a:t>
            </a:r>
            <a:r>
              <a:rPr lang="sk-SK" altLang="sk-SK" sz="2000" dirty="0">
                <a:latin typeface="+mn-lt"/>
              </a:rPr>
              <a:t>), výroba nábytku</a:t>
            </a:r>
          </a:p>
        </p:txBody>
      </p:sp>
      <p:pic>
        <p:nvPicPr>
          <p:cNvPr id="5" name="Picture 9" descr="špe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39" y="3212976"/>
            <a:ext cx="923925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977637" y="5693326"/>
            <a:ext cx="1074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00B050"/>
                </a:solidFill>
                <a:latin typeface="+mn-lt"/>
              </a:rPr>
              <a:t>Hudba</a:t>
            </a:r>
            <a:endParaRPr lang="sk-SK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077239" y="5693326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0070C0"/>
                </a:solidFill>
                <a:latin typeface="+mn-lt"/>
              </a:rPr>
              <a:t>- cirkevná </a:t>
            </a:r>
            <a:r>
              <a:rPr lang="sk-SK" sz="2000" dirty="0" smtClean="0">
                <a:latin typeface="+mn-lt"/>
              </a:rPr>
              <a:t>– gregoriánsky chorál - </a:t>
            </a:r>
            <a:r>
              <a:rPr lang="sk-SK" sz="2000" dirty="0" smtClean="0">
                <a:solidFill>
                  <a:srgbClr val="0070C0"/>
                </a:solidFill>
                <a:latin typeface="+mn-lt"/>
              </a:rPr>
              <a:t>svetská</a:t>
            </a:r>
            <a:endParaRPr lang="sk-SK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02-Gregoriansky-choral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7440" y="5588581"/>
            <a:ext cx="609600" cy="609600"/>
          </a:xfrm>
          <a:prstGeom prst="rect">
            <a:avLst/>
          </a:prstGeom>
        </p:spPr>
      </p:pic>
      <p:pic>
        <p:nvPicPr>
          <p:cNvPr id="37890" name="Picture 2" descr="http://rubens.anu.edu.au/htdocs/laserdisk/0214/214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93" y="2947983"/>
            <a:ext cx="3034721" cy="237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182194" y="3226258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Zaoblený obdĺžnik 11">
            <a:hlinkClick r:id="rId7" action="ppaction://hlinksldjump"/>
          </p:cNvPr>
          <p:cNvSpPr/>
          <p:nvPr/>
        </p:nvSpPr>
        <p:spPr>
          <a:xfrm>
            <a:off x="176264" y="5191998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 smtClean="0"/>
              <a:t>RS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0844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/>
              <a:t>Charakteristika</a:t>
            </a:r>
            <a:endParaRPr lang="sk-SK" dirty="0"/>
          </a:p>
        </p:txBody>
      </p:sp>
      <p:sp>
        <p:nvSpPr>
          <p:cNvPr id="5" name="Ovál 4"/>
          <p:cNvSpPr/>
          <p:nvPr/>
        </p:nvSpPr>
        <p:spPr>
          <a:xfrm>
            <a:off x="1547664" y="5887867"/>
            <a:ext cx="1512168" cy="980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poddaný</a:t>
            </a:r>
            <a:endParaRPr lang="sk-SK" dirty="0"/>
          </a:p>
        </p:txBody>
      </p:sp>
      <p:sp>
        <p:nvSpPr>
          <p:cNvPr id="9" name="Ovál 8"/>
          <p:cNvSpPr/>
          <p:nvPr/>
        </p:nvSpPr>
        <p:spPr>
          <a:xfrm>
            <a:off x="2788407" y="5899183"/>
            <a:ext cx="1512168" cy="980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poddaný</a:t>
            </a:r>
            <a:endParaRPr lang="sk-SK" dirty="0"/>
          </a:p>
        </p:txBody>
      </p:sp>
      <p:sp>
        <p:nvSpPr>
          <p:cNvPr id="10" name="Ovál 9"/>
          <p:cNvSpPr/>
          <p:nvPr/>
        </p:nvSpPr>
        <p:spPr>
          <a:xfrm>
            <a:off x="3923928" y="5877272"/>
            <a:ext cx="1512168" cy="980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poddaný</a:t>
            </a:r>
            <a:endParaRPr lang="sk-SK" dirty="0"/>
          </a:p>
        </p:txBody>
      </p:sp>
      <p:sp>
        <p:nvSpPr>
          <p:cNvPr id="11" name="Ovál 10"/>
          <p:cNvSpPr/>
          <p:nvPr/>
        </p:nvSpPr>
        <p:spPr>
          <a:xfrm>
            <a:off x="5148064" y="5880361"/>
            <a:ext cx="1512168" cy="980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poddaný</a:t>
            </a:r>
            <a:endParaRPr lang="sk-SK" dirty="0"/>
          </a:p>
        </p:txBody>
      </p:sp>
      <p:sp>
        <p:nvSpPr>
          <p:cNvPr id="12" name="Ovál 11"/>
          <p:cNvSpPr/>
          <p:nvPr/>
        </p:nvSpPr>
        <p:spPr>
          <a:xfrm>
            <a:off x="6372200" y="5886526"/>
            <a:ext cx="1512168" cy="980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poddaný</a:t>
            </a:r>
            <a:endParaRPr lang="sk-SK" dirty="0"/>
          </a:p>
        </p:txBody>
      </p:sp>
      <p:sp>
        <p:nvSpPr>
          <p:cNvPr id="13" name="Ovál 12"/>
          <p:cNvSpPr/>
          <p:nvPr/>
        </p:nvSpPr>
        <p:spPr>
          <a:xfrm>
            <a:off x="7585819" y="5877272"/>
            <a:ext cx="1512168" cy="980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poddaný</a:t>
            </a:r>
            <a:endParaRPr lang="sk-SK" dirty="0"/>
          </a:p>
        </p:txBody>
      </p:sp>
      <p:sp>
        <p:nvSpPr>
          <p:cNvPr id="15" name="Vodorovný zvitok 14"/>
          <p:cNvSpPr/>
          <p:nvPr/>
        </p:nvSpPr>
        <p:spPr>
          <a:xfrm>
            <a:off x="1187624" y="4015448"/>
            <a:ext cx="1296144" cy="1080120"/>
          </a:xfrm>
          <a:prstGeom prst="horizontalScroll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vazal</a:t>
            </a:r>
          </a:p>
        </p:txBody>
      </p:sp>
      <p:sp>
        <p:nvSpPr>
          <p:cNvPr id="16" name="Vodorovný zvitok 15"/>
          <p:cNvSpPr/>
          <p:nvPr/>
        </p:nvSpPr>
        <p:spPr>
          <a:xfrm>
            <a:off x="3314295" y="3964682"/>
            <a:ext cx="1296144" cy="1080120"/>
          </a:xfrm>
          <a:prstGeom prst="horizontalScroll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vazal</a:t>
            </a:r>
            <a:endParaRPr lang="sk-SK" dirty="0"/>
          </a:p>
        </p:txBody>
      </p:sp>
      <p:sp>
        <p:nvSpPr>
          <p:cNvPr id="17" name="Vodorovný zvitok 16"/>
          <p:cNvSpPr/>
          <p:nvPr/>
        </p:nvSpPr>
        <p:spPr>
          <a:xfrm>
            <a:off x="5436096" y="3938235"/>
            <a:ext cx="1296144" cy="1080120"/>
          </a:xfrm>
          <a:prstGeom prst="horizontalScroll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vazal</a:t>
            </a:r>
          </a:p>
        </p:txBody>
      </p:sp>
      <p:cxnSp>
        <p:nvCxnSpPr>
          <p:cNvPr id="21" name="Rovná spojovacia šípka 20"/>
          <p:cNvCxnSpPr/>
          <p:nvPr/>
        </p:nvCxnSpPr>
        <p:spPr>
          <a:xfrm flipH="1">
            <a:off x="3695748" y="1196752"/>
            <a:ext cx="749467" cy="4931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Rovná spojovacia šípka 22"/>
          <p:cNvCxnSpPr/>
          <p:nvPr/>
        </p:nvCxnSpPr>
        <p:spPr>
          <a:xfrm flipV="1">
            <a:off x="4187879" y="1582569"/>
            <a:ext cx="492133" cy="334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Rovná spojovacia šípka 24"/>
          <p:cNvCxnSpPr/>
          <p:nvPr/>
        </p:nvCxnSpPr>
        <p:spPr>
          <a:xfrm>
            <a:off x="6878486" y="1582569"/>
            <a:ext cx="389180" cy="4653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Rovná spojovacia šípka 26"/>
          <p:cNvCxnSpPr/>
          <p:nvPr/>
        </p:nvCxnSpPr>
        <p:spPr>
          <a:xfrm flipH="1" flipV="1">
            <a:off x="6919279" y="1196752"/>
            <a:ext cx="533042" cy="5529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Vodorovný zvitok 29"/>
          <p:cNvSpPr/>
          <p:nvPr/>
        </p:nvSpPr>
        <p:spPr>
          <a:xfrm>
            <a:off x="7585819" y="3964682"/>
            <a:ext cx="1296144" cy="1080120"/>
          </a:xfrm>
          <a:prstGeom prst="horizontalScroll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vazal</a:t>
            </a:r>
          </a:p>
        </p:txBody>
      </p:sp>
      <p:cxnSp>
        <p:nvCxnSpPr>
          <p:cNvPr id="33" name="Rovná spojovacia šípka 32"/>
          <p:cNvCxnSpPr/>
          <p:nvPr/>
        </p:nvCxnSpPr>
        <p:spPr>
          <a:xfrm flipH="1" flipV="1">
            <a:off x="8180261" y="3212976"/>
            <a:ext cx="236268" cy="77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Rovná spojovacia šípka 33"/>
          <p:cNvCxnSpPr/>
          <p:nvPr/>
        </p:nvCxnSpPr>
        <p:spPr>
          <a:xfrm flipH="1" flipV="1">
            <a:off x="3923928" y="3037705"/>
            <a:ext cx="1738405" cy="8955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ovná spojovacia šípka 34"/>
          <p:cNvCxnSpPr/>
          <p:nvPr/>
        </p:nvCxnSpPr>
        <p:spPr>
          <a:xfrm flipH="1" flipV="1">
            <a:off x="3704541" y="3410196"/>
            <a:ext cx="636031" cy="5455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Rovná spojovacia šípka 35"/>
          <p:cNvCxnSpPr/>
          <p:nvPr/>
        </p:nvCxnSpPr>
        <p:spPr>
          <a:xfrm flipV="1">
            <a:off x="2133351" y="3212976"/>
            <a:ext cx="744161" cy="5455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Rovná spojovacia šípka 41"/>
          <p:cNvCxnSpPr/>
          <p:nvPr/>
        </p:nvCxnSpPr>
        <p:spPr>
          <a:xfrm>
            <a:off x="3197128" y="3368293"/>
            <a:ext cx="726800" cy="6471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Rovná spojovacia šípka 42"/>
          <p:cNvCxnSpPr/>
          <p:nvPr/>
        </p:nvCxnSpPr>
        <p:spPr>
          <a:xfrm>
            <a:off x="4029608" y="2708734"/>
            <a:ext cx="2295872" cy="12245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Rovná spojovacia šípka 43"/>
          <p:cNvCxnSpPr/>
          <p:nvPr/>
        </p:nvCxnSpPr>
        <p:spPr>
          <a:xfrm>
            <a:off x="7884368" y="3169538"/>
            <a:ext cx="236911" cy="8459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Rovná spojovacia šípka 44"/>
          <p:cNvCxnSpPr/>
          <p:nvPr/>
        </p:nvCxnSpPr>
        <p:spPr>
          <a:xfrm flipH="1">
            <a:off x="1521167" y="3121287"/>
            <a:ext cx="984265" cy="6371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9" name="Rovná spojovacia šípka 58"/>
          <p:cNvCxnSpPr/>
          <p:nvPr/>
        </p:nvCxnSpPr>
        <p:spPr>
          <a:xfrm>
            <a:off x="1547664" y="5106013"/>
            <a:ext cx="280180" cy="7909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Rovná spojovacia šípka 59"/>
          <p:cNvCxnSpPr/>
          <p:nvPr/>
        </p:nvCxnSpPr>
        <p:spPr>
          <a:xfrm>
            <a:off x="2111373" y="5085604"/>
            <a:ext cx="1202922" cy="6852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1" name="Rovná spojovacia šípka 60"/>
          <p:cNvCxnSpPr/>
          <p:nvPr/>
        </p:nvCxnSpPr>
        <p:spPr>
          <a:xfrm>
            <a:off x="3841710" y="5145206"/>
            <a:ext cx="603505" cy="6748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Rovná spojovacia šípka 61"/>
          <p:cNvCxnSpPr/>
          <p:nvPr/>
        </p:nvCxnSpPr>
        <p:spPr>
          <a:xfrm>
            <a:off x="5796136" y="5045178"/>
            <a:ext cx="1" cy="752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Rovná spojovacia šípka 62"/>
          <p:cNvCxnSpPr/>
          <p:nvPr/>
        </p:nvCxnSpPr>
        <p:spPr>
          <a:xfrm>
            <a:off x="6288151" y="5133936"/>
            <a:ext cx="631128" cy="6468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Rovná spojovacia šípka 63"/>
          <p:cNvCxnSpPr/>
          <p:nvPr/>
        </p:nvCxnSpPr>
        <p:spPr>
          <a:xfrm>
            <a:off x="8233891" y="5143828"/>
            <a:ext cx="124422" cy="5512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Rovná spojovacia šípka 70"/>
          <p:cNvCxnSpPr/>
          <p:nvPr/>
        </p:nvCxnSpPr>
        <p:spPr>
          <a:xfrm flipH="1" flipV="1">
            <a:off x="1835696" y="5085604"/>
            <a:ext cx="275677" cy="6523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2" name="Rovná spojovacia šípka 71"/>
          <p:cNvCxnSpPr/>
          <p:nvPr/>
        </p:nvCxnSpPr>
        <p:spPr>
          <a:xfrm flipH="1" flipV="1">
            <a:off x="2483768" y="5085603"/>
            <a:ext cx="1211979" cy="685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3" name="Rovná spojovacia šípka 72"/>
          <p:cNvCxnSpPr/>
          <p:nvPr/>
        </p:nvCxnSpPr>
        <p:spPr>
          <a:xfrm flipH="1" flipV="1">
            <a:off x="4126231" y="5133936"/>
            <a:ext cx="544234" cy="6281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4" name="Rovná spojovacia šípka 73"/>
          <p:cNvCxnSpPr/>
          <p:nvPr/>
        </p:nvCxnSpPr>
        <p:spPr>
          <a:xfrm flipV="1">
            <a:off x="5988137" y="5044802"/>
            <a:ext cx="0" cy="726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5" name="Rovná spojovacia šípka 74"/>
          <p:cNvCxnSpPr/>
          <p:nvPr/>
        </p:nvCxnSpPr>
        <p:spPr>
          <a:xfrm flipH="1" flipV="1">
            <a:off x="6603715" y="5081810"/>
            <a:ext cx="553075" cy="685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6" name="Rovná spojovacia šípka 75"/>
          <p:cNvCxnSpPr/>
          <p:nvPr/>
        </p:nvCxnSpPr>
        <p:spPr>
          <a:xfrm flipH="1" flipV="1">
            <a:off x="7942797" y="5018355"/>
            <a:ext cx="120052" cy="6852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Zvislý zvitok 3"/>
          <p:cNvSpPr/>
          <p:nvPr/>
        </p:nvSpPr>
        <p:spPr>
          <a:xfrm>
            <a:off x="2760948" y="1916832"/>
            <a:ext cx="1106694" cy="1140090"/>
          </a:xfrm>
          <a:prstGeom prst="vertic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vazal</a:t>
            </a:r>
          </a:p>
          <a:p>
            <a:pPr algn="ctr"/>
            <a:r>
              <a:rPr lang="sk-SK" dirty="0" smtClean="0"/>
              <a:t>senior</a:t>
            </a:r>
            <a:endParaRPr lang="sk-SK" dirty="0"/>
          </a:p>
        </p:txBody>
      </p:sp>
      <p:sp>
        <p:nvSpPr>
          <p:cNvPr id="65" name="Zvislý zvitok 64"/>
          <p:cNvSpPr/>
          <p:nvPr/>
        </p:nvSpPr>
        <p:spPr>
          <a:xfrm>
            <a:off x="7308304" y="1897615"/>
            <a:ext cx="1106694" cy="1140090"/>
          </a:xfrm>
          <a:prstGeom prst="vertic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v</a:t>
            </a:r>
            <a:r>
              <a:rPr lang="sk-SK" dirty="0" smtClean="0"/>
              <a:t>azal</a:t>
            </a:r>
          </a:p>
          <a:p>
            <a:pPr algn="ctr"/>
            <a:r>
              <a:rPr lang="sk-SK" dirty="0" smtClean="0"/>
              <a:t>senior</a:t>
            </a:r>
            <a:endParaRPr lang="sk-SK" dirty="0"/>
          </a:p>
        </p:txBody>
      </p:sp>
      <p:sp>
        <p:nvSpPr>
          <p:cNvPr id="22" name="Zaoblený obdĺžnik 21"/>
          <p:cNvSpPr/>
          <p:nvPr/>
        </p:nvSpPr>
        <p:spPr>
          <a:xfrm>
            <a:off x="120295" y="1582569"/>
            <a:ext cx="2325920" cy="1126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sk-SK" dirty="0">
                <a:solidFill>
                  <a:schemeClr val="tx1"/>
                </a:solidFill>
              </a:rPr>
              <a:t>o</a:t>
            </a:r>
            <a:r>
              <a:rPr lang="sk-SK" dirty="0" smtClean="0">
                <a:solidFill>
                  <a:schemeClr val="tx1"/>
                </a:solidFill>
              </a:rPr>
              <a:t>chrana</a:t>
            </a:r>
          </a:p>
          <a:p>
            <a:pPr lvl="2" algn="ctr"/>
            <a:r>
              <a:rPr lang="sk-SK" dirty="0" smtClean="0">
                <a:solidFill>
                  <a:schemeClr val="tx1"/>
                </a:solidFill>
              </a:rPr>
              <a:t>vernosť </a:t>
            </a:r>
          </a:p>
          <a:p>
            <a:pPr lvl="2" algn="ctr"/>
            <a:r>
              <a:rPr lang="sk-SK" dirty="0" smtClean="0">
                <a:solidFill>
                  <a:schemeClr val="tx1"/>
                </a:solidFill>
              </a:rPr>
              <a:t>renta</a:t>
            </a:r>
            <a:endParaRPr lang="sk-SK" dirty="0">
              <a:solidFill>
                <a:schemeClr val="tx1"/>
              </a:solidFill>
            </a:endParaRPr>
          </a:p>
        </p:txBody>
      </p:sp>
      <p:cxnSp>
        <p:nvCxnSpPr>
          <p:cNvPr id="26" name="Rovná spojovacia šípka 25"/>
          <p:cNvCxnSpPr/>
          <p:nvPr/>
        </p:nvCxnSpPr>
        <p:spPr>
          <a:xfrm flipH="1">
            <a:off x="467544" y="1897615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/>
          <p:nvPr/>
        </p:nvCxnSpPr>
        <p:spPr>
          <a:xfrm flipH="1">
            <a:off x="467544" y="215641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Rovná spojovacia šípka 31"/>
          <p:cNvCxnSpPr/>
          <p:nvPr/>
        </p:nvCxnSpPr>
        <p:spPr>
          <a:xfrm flipH="1">
            <a:off x="467544" y="243856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7" name="Ovál 36"/>
          <p:cNvSpPr/>
          <p:nvPr/>
        </p:nvSpPr>
        <p:spPr>
          <a:xfrm>
            <a:off x="431624" y="3280525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6" name="Stuha hore 45"/>
          <p:cNvSpPr/>
          <p:nvPr/>
        </p:nvSpPr>
        <p:spPr>
          <a:xfrm>
            <a:off x="4445216" y="188639"/>
            <a:ext cx="2433270" cy="1182691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 smtClean="0"/>
          </a:p>
          <a:p>
            <a:pPr algn="ctr"/>
            <a:endParaRPr lang="sk-SK" dirty="0" smtClean="0"/>
          </a:p>
          <a:p>
            <a:pPr algn="ctr"/>
            <a:r>
              <a:rPr lang="sk-SK" dirty="0" smtClean="0"/>
              <a:t>panovník</a:t>
            </a:r>
            <a:endParaRPr lang="sk-SK" dirty="0"/>
          </a:p>
        </p:txBody>
      </p:sp>
      <p:pic>
        <p:nvPicPr>
          <p:cNvPr id="47" name="Obrázok 46" descr="http://www.hrad.cz/img/u/prazsky-hrad/img-korunovacni-klenoty-korun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68" y="484311"/>
            <a:ext cx="484785" cy="295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6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30" grpId="0" animBg="1"/>
      <p:bldP spid="4" grpId="0" animBg="1"/>
      <p:bldP spid="65" grpId="0" animBg="1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187624" y="299676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http://www.oskole.sk/images/pani_si_prepoziciavaju_podu.jpg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1187624" y="19168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http://www.cittadella.cz/stehovani/realne.html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1187624" y="2478693"/>
            <a:ext cx="647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http://www.cittadella.cz/stehovani/fiktivni.html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1187624" y="432119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http://www.youtube.com/watch?v=8Msk9JZ_D7s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1187624" y="5305147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Gurňák</a:t>
            </a:r>
            <a:r>
              <a:rPr lang="sk-SK" dirty="0" smtClean="0"/>
              <a:t>, D.: Štáty v premenách storočí; Mapa Slovakia, 2004, 		ISBN 80-89080-047-2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1262233" y="4797680"/>
            <a:ext cx="661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187624" y="4871924"/>
            <a:ext cx="661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http://www.youtube.com/watch?v=uxDABtjbS4w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1187624" y="349233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http://www.bing.com/images/search?q=stredovek&amp;FORM=HDRSC2#view=detail&amp;id=E8752BFD920A19A8377806B745058B967C84BAD6&amp;selectedIndex=201</a:t>
            </a:r>
          </a:p>
        </p:txBody>
      </p:sp>
      <p:sp>
        <p:nvSpPr>
          <p:cNvPr id="11" name="BlokTextu 10"/>
          <p:cNvSpPr txBox="1"/>
          <p:nvPr/>
        </p:nvSpPr>
        <p:spPr>
          <a:xfrm flipH="1">
            <a:off x="1187623" y="595147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http://www.bing.com/images/search?q=valen%C3%A1+klenba&amp;FORM=HDRSC2#view=detail&amp;id=A310F21B44A1EFEA6A4EDB0F7CE8F78A0AED1B4A&amp;selectedIndex=31</a:t>
            </a:r>
          </a:p>
        </p:txBody>
      </p:sp>
    </p:spTree>
    <p:extLst>
      <p:ext uri="{BB962C8B-B14F-4D97-AF65-F5344CB8AC3E}">
        <p14:creationId xmlns:p14="http://schemas.microsoft.com/office/powerpoint/2010/main" val="22777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23528" y="3501008"/>
            <a:ext cx="8458200" cy="1222375"/>
          </a:xfrm>
        </p:spPr>
        <p:txBody>
          <a:bodyPr/>
          <a:lstStyle/>
          <a:p>
            <a:r>
              <a:rPr lang="sk-SK" dirty="0"/>
              <a:t>Ďakujem za pozornosť</a:t>
            </a:r>
            <a:br>
              <a:rPr lang="sk-SK" dirty="0"/>
            </a:br>
            <a:endParaRPr lang="sk-SK" dirty="0"/>
          </a:p>
        </p:txBody>
      </p:sp>
      <p:sp>
        <p:nvSpPr>
          <p:cNvPr id="6" name="Zaoblený obdĺžnik 5">
            <a:hlinkClick r:id="" action="ppaction://hlinkshowjump?jump=endshow"/>
          </p:cNvPr>
          <p:cNvSpPr/>
          <p:nvPr/>
        </p:nvSpPr>
        <p:spPr>
          <a:xfrm>
            <a:off x="251520" y="6063742"/>
            <a:ext cx="79533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dirty="0"/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834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/>
              <a:t>Charakteristika</a:t>
            </a:r>
          </a:p>
        </p:txBody>
      </p:sp>
      <p:sp>
        <p:nvSpPr>
          <p:cNvPr id="14339" name="BlokTextu 2"/>
          <p:cNvSpPr txBox="1">
            <a:spLocks noChangeArrowheads="1"/>
          </p:cNvSpPr>
          <p:nvPr/>
        </p:nvSpPr>
        <p:spPr bwMode="auto">
          <a:xfrm>
            <a:off x="1115616" y="1526123"/>
            <a:ext cx="7200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sk-SK" altLang="sk-SK" sz="2000" dirty="0">
                <a:latin typeface="+mn-lt"/>
              </a:rPr>
              <a:t> Obdobie medzi pádom </a:t>
            </a:r>
            <a:r>
              <a:rPr lang="sk-SK" altLang="sk-SK" sz="2000" dirty="0" err="1">
                <a:latin typeface="+mn-lt"/>
              </a:rPr>
              <a:t>Západorímskej</a:t>
            </a:r>
            <a:r>
              <a:rPr lang="sk-SK" altLang="sk-SK" sz="2000" dirty="0">
                <a:latin typeface="+mn-lt"/>
              </a:rPr>
              <a:t> ríše r. </a:t>
            </a:r>
            <a:r>
              <a:rPr lang="sk-SK" altLang="sk-SK" sz="2000" dirty="0" smtClean="0">
                <a:latin typeface="+mn-lt"/>
              </a:rPr>
              <a:t>........ n</a:t>
            </a:r>
            <a:r>
              <a:rPr lang="sk-SK" altLang="sk-SK" sz="2000" dirty="0">
                <a:latin typeface="+mn-lt"/>
              </a:rPr>
              <a:t>. l. </a:t>
            </a:r>
            <a:endParaRPr lang="sk-SK" altLang="sk-SK" sz="2000" dirty="0" smtClean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sk-SK" altLang="sk-SK" sz="2000" dirty="0" smtClean="0">
                <a:latin typeface="+mn-lt"/>
              </a:rPr>
              <a:t>(</a:t>
            </a:r>
            <a:r>
              <a:rPr lang="sk-SK" altLang="sk-SK" sz="2000" dirty="0">
                <a:latin typeface="+mn-lt"/>
              </a:rPr>
              <a:t>príp. sťahovaním národov) a dobytím </a:t>
            </a:r>
            <a:r>
              <a:rPr lang="sk-SK" altLang="sk-SK" sz="2000" dirty="0" err="1">
                <a:latin typeface="+mn-lt"/>
              </a:rPr>
              <a:t>Konštantinopolu</a:t>
            </a:r>
            <a:r>
              <a:rPr lang="sk-SK" altLang="sk-SK" sz="2000" dirty="0">
                <a:latin typeface="+mn-lt"/>
              </a:rPr>
              <a:t> r. </a:t>
            </a:r>
            <a:r>
              <a:rPr lang="sk-SK" altLang="sk-SK" sz="2000" dirty="0" smtClean="0">
                <a:latin typeface="+mn-lt"/>
              </a:rPr>
              <a:t>........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sk-SK" altLang="sk-SK" sz="2000" dirty="0" smtClean="0">
                <a:latin typeface="+mn-lt"/>
              </a:rPr>
              <a:t>(</a:t>
            </a:r>
            <a:r>
              <a:rPr lang="sk-SK" altLang="sk-SK" sz="2000" dirty="0">
                <a:latin typeface="+mn-lt"/>
              </a:rPr>
              <a:t>príp. objavením Ameriky </a:t>
            </a:r>
            <a:r>
              <a:rPr lang="sk-SK" altLang="sk-SK" sz="2000" dirty="0" smtClean="0">
                <a:latin typeface="+mn-lt"/>
              </a:rPr>
              <a:t>r. ........)</a:t>
            </a:r>
            <a:endParaRPr lang="sk-SK" altLang="sk-SK" sz="2000" dirty="0">
              <a:latin typeface="+mn-lt"/>
            </a:endParaRPr>
          </a:p>
        </p:txBody>
      </p:sp>
      <p:sp>
        <p:nvSpPr>
          <p:cNvPr id="14340" name="BlokTextu 3"/>
          <p:cNvSpPr txBox="1">
            <a:spLocks noChangeArrowheads="1"/>
          </p:cNvSpPr>
          <p:nvPr/>
        </p:nvSpPr>
        <p:spPr bwMode="auto">
          <a:xfrm>
            <a:off x="1120838" y="3394738"/>
            <a:ext cx="6553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sk-SK" altLang="sk-SK" sz="2000" dirty="0" smtClean="0">
                <a:latin typeface="+mn-lt"/>
              </a:rPr>
              <a:t> Hlavné </a:t>
            </a:r>
            <a:r>
              <a:rPr lang="sk-SK" altLang="sk-SK" sz="2000" dirty="0">
                <a:latin typeface="+mn-lt"/>
              </a:rPr>
              <a:t>zamestnanie – </a:t>
            </a:r>
            <a:r>
              <a:rPr lang="sk-SK" altLang="sk-SK" sz="2000" b="1" dirty="0">
                <a:solidFill>
                  <a:srgbClr val="008080"/>
                </a:solidFill>
                <a:latin typeface="+mn-lt"/>
              </a:rPr>
              <a:t>poľnohospodárstvo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sk-SK" altLang="sk-SK" sz="2000" dirty="0" smtClean="0">
                <a:latin typeface="+mn-lt"/>
              </a:rPr>
              <a:t> Spôsob </a:t>
            </a:r>
            <a:r>
              <a:rPr lang="sk-SK" altLang="sk-SK" sz="2000" dirty="0">
                <a:latin typeface="+mn-lt"/>
              </a:rPr>
              <a:t>obrábania pôdy: 	</a:t>
            </a:r>
            <a:r>
              <a:rPr lang="sk-SK" altLang="sk-SK" sz="2000" dirty="0" smtClean="0">
                <a:latin typeface="+mn-lt"/>
              </a:rPr>
              <a:t>dvojpoľný systém</a:t>
            </a:r>
            <a:endParaRPr lang="sk-SK" altLang="sk-SK" sz="2000" dirty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+mn-lt"/>
              </a:rPr>
              <a:t>						</a:t>
            </a:r>
            <a:r>
              <a:rPr lang="sk-SK" altLang="sk-SK" sz="2000" dirty="0" smtClean="0">
                <a:latin typeface="+mn-lt"/>
              </a:rPr>
              <a:t>trojpoľný systém</a:t>
            </a:r>
            <a:endParaRPr lang="sk-SK" altLang="sk-SK" sz="2000" dirty="0"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+mn-lt"/>
              </a:rPr>
              <a:t>						</a:t>
            </a:r>
            <a:endParaRPr lang="sk-SK" altLang="sk-SK" sz="1800" dirty="0"/>
          </a:p>
        </p:txBody>
      </p:sp>
      <p:sp>
        <p:nvSpPr>
          <p:cNvPr id="14341" name="BlokTextu 4"/>
          <p:cNvSpPr txBox="1">
            <a:spLocks noChangeArrowheads="1"/>
          </p:cNvSpPr>
          <p:nvPr/>
        </p:nvSpPr>
        <p:spPr bwMode="auto">
          <a:xfrm>
            <a:off x="1259632" y="5386052"/>
            <a:ext cx="655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+mn-lt"/>
              </a:rPr>
              <a:t>- Jednotná ideológia - </a:t>
            </a:r>
            <a:r>
              <a:rPr lang="sk-SK" altLang="sk-SK" sz="2000" b="1" dirty="0">
                <a:solidFill>
                  <a:srgbClr val="008080"/>
                </a:solidFill>
                <a:latin typeface="+mn-lt"/>
              </a:rPr>
              <a:t>kresťanstvo</a:t>
            </a:r>
            <a:r>
              <a:rPr lang="sk-SK" altLang="sk-SK" sz="2000" dirty="0">
                <a:latin typeface="+mn-lt"/>
              </a:rPr>
              <a:t> (trojaký ľud)</a:t>
            </a:r>
          </a:p>
        </p:txBody>
      </p:sp>
      <p:sp>
        <p:nvSpPr>
          <p:cNvPr id="2" name="Zaoblený obdĺžnik 1">
            <a:hlinkClick r:id="rId2" action="ppaction://hlinksldjump"/>
          </p:cNvPr>
          <p:cNvSpPr/>
          <p:nvPr/>
        </p:nvSpPr>
        <p:spPr>
          <a:xfrm>
            <a:off x="1459682" y="6093296"/>
            <a:ext cx="3168352" cy="61416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Raný stredovek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6084168" y="11550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476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164288" y="170080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1453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979962" y="282944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1492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6" name="Zaoblený obdĺžnik 5"/>
          <p:cNvSpPr/>
          <p:nvPr/>
        </p:nvSpPr>
        <p:spPr>
          <a:xfrm>
            <a:off x="5292080" y="6093296"/>
            <a:ext cx="1188132" cy="61416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Riešenie</a:t>
            </a:r>
            <a:endParaRPr lang="sk-SK" dirty="0"/>
          </a:p>
        </p:txBody>
      </p:sp>
      <p:sp>
        <p:nvSpPr>
          <p:cNvPr id="11" name="Zaoblený obdĺžnik 10"/>
          <p:cNvSpPr/>
          <p:nvPr/>
        </p:nvSpPr>
        <p:spPr>
          <a:xfrm>
            <a:off x="6737934" y="6107620"/>
            <a:ext cx="1146434" cy="61416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Schéma</a:t>
            </a:r>
            <a:endParaRPr lang="sk-SK" dirty="0"/>
          </a:p>
        </p:txBody>
      </p:sp>
      <p:sp>
        <p:nvSpPr>
          <p:cNvPr id="7" name="Vývojový diagram: spojnica 6"/>
          <p:cNvSpPr/>
          <p:nvPr/>
        </p:nvSpPr>
        <p:spPr>
          <a:xfrm>
            <a:off x="6715185" y="2829442"/>
            <a:ext cx="1470922" cy="1368152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sk-SK" dirty="0" smtClean="0"/>
          </a:p>
          <a:p>
            <a:pPr algn="ctr">
              <a:lnSpc>
                <a:spcPct val="150000"/>
              </a:lnSpc>
            </a:pPr>
            <a:r>
              <a:rPr lang="sk-SK" dirty="0" smtClean="0"/>
              <a:t>	</a:t>
            </a:r>
            <a:endParaRPr lang="sk-SK" dirty="0"/>
          </a:p>
        </p:txBody>
      </p:sp>
      <p:cxnSp>
        <p:nvCxnSpPr>
          <p:cNvPr id="9" name="Rovná spojnica 8"/>
          <p:cNvCxnSpPr/>
          <p:nvPr/>
        </p:nvCxnSpPr>
        <p:spPr>
          <a:xfrm>
            <a:off x="6480212" y="3496334"/>
            <a:ext cx="19802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Vývojový diagram: spojnica 21"/>
          <p:cNvSpPr/>
          <p:nvPr/>
        </p:nvSpPr>
        <p:spPr>
          <a:xfrm>
            <a:off x="6685728" y="4364234"/>
            <a:ext cx="1470922" cy="1368152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 smtClean="0"/>
          </a:p>
          <a:p>
            <a:pPr algn="ctr"/>
            <a:r>
              <a:rPr lang="sk-SK" dirty="0"/>
              <a:t>	</a:t>
            </a:r>
            <a:endParaRPr lang="sk-SK" dirty="0" smtClean="0"/>
          </a:p>
        </p:txBody>
      </p:sp>
      <p:cxnSp>
        <p:nvCxnSpPr>
          <p:cNvPr id="19" name="Rovná spojnica 18"/>
          <p:cNvCxnSpPr/>
          <p:nvPr/>
        </p:nvCxnSpPr>
        <p:spPr>
          <a:xfrm>
            <a:off x="6491532" y="4364234"/>
            <a:ext cx="990110" cy="684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ovná spojnica 20"/>
          <p:cNvCxnSpPr/>
          <p:nvPr/>
        </p:nvCxnSpPr>
        <p:spPr>
          <a:xfrm flipV="1">
            <a:off x="7470322" y="4364234"/>
            <a:ext cx="846094" cy="684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ovná spojnica 23"/>
          <p:cNvCxnSpPr/>
          <p:nvPr/>
        </p:nvCxnSpPr>
        <p:spPr>
          <a:xfrm flipH="1">
            <a:off x="7311151" y="5048310"/>
            <a:ext cx="159171" cy="972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6986587" y="4364234"/>
            <a:ext cx="99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jarina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6" name="BlokTextu 25"/>
          <p:cNvSpPr txBox="1"/>
          <p:nvPr/>
        </p:nvSpPr>
        <p:spPr>
          <a:xfrm>
            <a:off x="7482768" y="5048310"/>
            <a:ext cx="126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ozimina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7" name="BlokTextu 26"/>
          <p:cNvSpPr txBox="1"/>
          <p:nvPr/>
        </p:nvSpPr>
        <p:spPr>
          <a:xfrm>
            <a:off x="6721491" y="5048310"/>
            <a:ext cx="81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úhor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8" name="BlokTextu 27"/>
          <p:cNvSpPr txBox="1"/>
          <p:nvPr/>
        </p:nvSpPr>
        <p:spPr>
          <a:xfrm>
            <a:off x="7029377" y="2962112"/>
            <a:ext cx="9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jarina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9" name="BlokTextu 28"/>
          <p:cNvSpPr txBox="1"/>
          <p:nvPr/>
        </p:nvSpPr>
        <p:spPr>
          <a:xfrm>
            <a:off x="6986587" y="3645024"/>
            <a:ext cx="117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ozimina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3" name="Ovál 22"/>
          <p:cNvSpPr/>
          <p:nvPr/>
        </p:nvSpPr>
        <p:spPr>
          <a:xfrm>
            <a:off x="431624" y="3280525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4341" grpId="0"/>
      <p:bldP spid="3" grpId="0"/>
      <p:bldP spid="4" grpId="0"/>
      <p:bldP spid="5" grpId="0"/>
      <p:bldP spid="7" grpId="0" animBg="1"/>
      <p:bldP spid="22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http://www.oskole.sk/images/pani_si_prepoziciavaju_po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7" y="1476398"/>
            <a:ext cx="1891514" cy="2797027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11560" y="260350"/>
            <a:ext cx="8661028" cy="1143000"/>
          </a:xfrm>
        </p:spPr>
        <p:txBody>
          <a:bodyPr/>
          <a:lstStyle/>
          <a:p>
            <a:pPr eaLnBrk="1" hangingPunct="1"/>
            <a:r>
              <a:rPr lang="sk-SK" altLang="sk-SK" dirty="0" smtClean="0"/>
              <a:t>Dôležité pojmy</a:t>
            </a:r>
          </a:p>
        </p:txBody>
      </p:sp>
      <p:sp>
        <p:nvSpPr>
          <p:cNvPr id="15363" name="BlokTextu 2"/>
          <p:cNvSpPr txBox="1">
            <a:spLocks noChangeArrowheads="1"/>
          </p:cNvSpPr>
          <p:nvPr/>
        </p:nvSpPr>
        <p:spPr bwMode="auto">
          <a:xfrm>
            <a:off x="1735138" y="5440363"/>
            <a:ext cx="865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sp>
        <p:nvSpPr>
          <p:cNvPr id="15364" name="BlokTextu 3"/>
          <p:cNvSpPr txBox="1">
            <a:spLocks noChangeArrowheads="1"/>
          </p:cNvSpPr>
          <p:nvPr/>
        </p:nvSpPr>
        <p:spPr bwMode="auto">
          <a:xfrm>
            <a:off x="2167731" y="1593749"/>
            <a:ext cx="1904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solidFill>
                  <a:srgbClr val="C00000"/>
                </a:solidFill>
                <a:latin typeface="+mn-lt"/>
              </a:rPr>
              <a:t>lénny systém</a:t>
            </a:r>
          </a:p>
        </p:txBody>
      </p:sp>
      <p:sp>
        <p:nvSpPr>
          <p:cNvPr id="15365" name="BlokTextu 4"/>
          <p:cNvSpPr txBox="1">
            <a:spLocks noChangeArrowheads="1"/>
          </p:cNvSpPr>
          <p:nvPr/>
        </p:nvSpPr>
        <p:spPr bwMode="auto">
          <a:xfrm>
            <a:off x="2167731" y="4365103"/>
            <a:ext cx="7889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solidFill>
                  <a:srgbClr val="C00000"/>
                </a:solidFill>
                <a:latin typeface="+mn-lt"/>
              </a:rPr>
              <a:t>léno</a:t>
            </a:r>
          </a:p>
        </p:txBody>
      </p:sp>
      <p:sp>
        <p:nvSpPr>
          <p:cNvPr id="15366" name="BlokTextu 5"/>
          <p:cNvSpPr txBox="1">
            <a:spLocks noChangeArrowheads="1"/>
          </p:cNvSpPr>
          <p:nvPr/>
        </p:nvSpPr>
        <p:spPr bwMode="auto">
          <a:xfrm>
            <a:off x="2167731" y="2983096"/>
            <a:ext cx="1631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solidFill>
                  <a:srgbClr val="C00000"/>
                </a:solidFill>
                <a:latin typeface="+mn-lt"/>
              </a:rPr>
              <a:t>feudum</a:t>
            </a:r>
          </a:p>
        </p:txBody>
      </p:sp>
      <p:sp>
        <p:nvSpPr>
          <p:cNvPr id="15367" name="BlokTextu 6"/>
          <p:cNvSpPr txBox="1">
            <a:spLocks noChangeArrowheads="1"/>
          </p:cNvSpPr>
          <p:nvPr/>
        </p:nvSpPr>
        <p:spPr bwMode="auto">
          <a:xfrm>
            <a:off x="2166814" y="5157697"/>
            <a:ext cx="1199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solidFill>
                  <a:srgbClr val="C00000"/>
                </a:solidFill>
                <a:latin typeface="+mn-lt"/>
              </a:rPr>
              <a:t>feudál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3496858" y="2946695"/>
            <a:ext cx="4221459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altLang="sk-SK" sz="2000" dirty="0" smtClean="0">
                <a:latin typeface="+mn-lt"/>
              </a:rPr>
              <a:t>- pôda, výsady alebo veci prepožičané (darované) podľa zvláštnych pravidiel</a:t>
            </a:r>
            <a:endParaRPr lang="sk-SK" sz="2000" dirty="0">
              <a:latin typeface="+mn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071863" y="1514252"/>
            <a:ext cx="3672408" cy="170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sz="2000" dirty="0" smtClean="0">
                <a:latin typeface="+mn-lt"/>
              </a:rPr>
              <a:t>– vzťah závislosti medzi lénnym pánom (</a:t>
            </a:r>
            <a:r>
              <a:rPr lang="sk-SK" altLang="sk-SK" sz="2000" b="1" dirty="0" smtClean="0">
                <a:latin typeface="+mn-lt"/>
              </a:rPr>
              <a:t>seniorom</a:t>
            </a:r>
            <a:r>
              <a:rPr lang="sk-SK" altLang="sk-SK" sz="2000" dirty="0" smtClean="0">
                <a:latin typeface="+mn-lt"/>
              </a:rPr>
              <a:t>) a lénnikom (</a:t>
            </a:r>
            <a:r>
              <a:rPr lang="sk-SK" altLang="sk-SK" sz="2000" b="1" dirty="0" smtClean="0">
                <a:latin typeface="+mn-lt"/>
              </a:rPr>
              <a:t>vazalom</a:t>
            </a:r>
            <a:r>
              <a:rPr lang="sk-SK" altLang="sk-SK" sz="2000" dirty="0" smtClean="0">
                <a:latin typeface="+mn-lt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endParaRPr lang="sk-SK" altLang="sk-SK" dirty="0" smtClean="0"/>
          </a:p>
        </p:txBody>
      </p:sp>
      <p:sp>
        <p:nvSpPr>
          <p:cNvPr id="7" name="BlokTextu 6"/>
          <p:cNvSpPr txBox="1"/>
          <p:nvPr/>
        </p:nvSpPr>
        <p:spPr>
          <a:xfrm>
            <a:off x="3140604" y="4365103"/>
            <a:ext cx="386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2000" dirty="0" smtClean="0">
                <a:latin typeface="+mn-lt"/>
              </a:rPr>
              <a:t>– slovenský ekvivalent výrazu</a:t>
            </a:r>
            <a:endParaRPr lang="sk-SK" sz="2000" dirty="0">
              <a:latin typeface="+mn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140604" y="5111530"/>
            <a:ext cx="4653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sz="2000" i="1" dirty="0" smtClean="0">
                <a:latin typeface="+mn-lt"/>
              </a:rPr>
              <a:t>- svetský </a:t>
            </a:r>
            <a:r>
              <a:rPr lang="sk-SK" altLang="sk-SK" sz="2000" dirty="0" smtClean="0">
                <a:latin typeface="+mn-lt"/>
              </a:rPr>
              <a:t>– kráľ, knieža, gróf (t. j. šľachtic)</a:t>
            </a:r>
          </a:p>
          <a:p>
            <a:pPr eaLnBrk="1" hangingPunct="1">
              <a:lnSpc>
                <a:spcPct val="15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sz="2000" i="1" dirty="0" smtClean="0">
                <a:latin typeface="+mn-lt"/>
              </a:rPr>
              <a:t>- cirkevný </a:t>
            </a:r>
            <a:r>
              <a:rPr lang="sk-SK" altLang="sk-SK" sz="2000" dirty="0" smtClean="0">
                <a:latin typeface="+mn-lt"/>
              </a:rPr>
              <a:t>– pápež, biskup...		</a:t>
            </a:r>
            <a:endParaRPr lang="sk-SK" sz="2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2"/>
                  </p:tgtEl>
                </p:cond>
              </p:nextCondLst>
            </p:seq>
          </p:childTnLst>
        </p:cTn>
      </p:par>
    </p:tnLst>
    <p:bldLst>
      <p:bldP spid="15364" grpId="0"/>
      <p:bldP spid="15365" grpId="0"/>
      <p:bldP spid="15366" grpId="0"/>
      <p:bldP spid="15367" grpId="0"/>
      <p:bldP spid="2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smtClean="0"/>
              <a:t>Dôležité </a:t>
            </a:r>
            <a:r>
              <a:rPr lang="sk-SK" altLang="sk-SK" dirty="0"/>
              <a:t>pojmy</a:t>
            </a:r>
            <a:endParaRPr lang="sk-SK" dirty="0"/>
          </a:p>
        </p:txBody>
      </p:sp>
      <p:sp>
        <p:nvSpPr>
          <p:cNvPr id="3" name="BlokTextu 7"/>
          <p:cNvSpPr txBox="1">
            <a:spLocks noChangeArrowheads="1"/>
          </p:cNvSpPr>
          <p:nvPr/>
        </p:nvSpPr>
        <p:spPr bwMode="auto">
          <a:xfrm>
            <a:off x="3834275" y="1551761"/>
            <a:ext cx="1894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solidFill>
                  <a:srgbClr val="C00000"/>
                </a:solidFill>
                <a:latin typeface="+mn-lt"/>
              </a:rPr>
              <a:t>poddaný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5220072" y="1674872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sz="2000" dirty="0">
                <a:latin typeface="+mn-lt"/>
              </a:rPr>
              <a:t>– obrába pôdu, platí rentu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834275" y="5316575"/>
            <a:ext cx="189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solidFill>
                  <a:srgbClr val="C00000"/>
                </a:solidFill>
                <a:latin typeface="+mn-lt"/>
              </a:rPr>
              <a:t>dominikál</a:t>
            </a:r>
            <a:endParaRPr lang="sk-SK" sz="2400" dirty="0">
              <a:solidFill>
                <a:srgbClr val="C00000"/>
              </a:solidFill>
              <a:latin typeface="+mn-lt"/>
            </a:endParaRPr>
          </a:p>
          <a:p>
            <a:r>
              <a:rPr lang="sk-SK" sz="2400" dirty="0" err="1" smtClean="0">
                <a:solidFill>
                  <a:srgbClr val="C00000"/>
                </a:solidFill>
                <a:latin typeface="+mn-lt"/>
              </a:rPr>
              <a:t>rustikál</a:t>
            </a:r>
            <a:endParaRPr lang="sk-SK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220072" y="2385790"/>
            <a:ext cx="3542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sz="2000" dirty="0">
                <a:latin typeface="+mn-lt"/>
              </a:rPr>
              <a:t>– človek pripútaný k pôde</a:t>
            </a:r>
            <a:r>
              <a:rPr lang="sk-SK" altLang="sk-SK" sz="2000" dirty="0" smtClean="0">
                <a:latin typeface="+mn-lt"/>
              </a:rPr>
              <a:t>, bez </a:t>
            </a:r>
            <a:r>
              <a:rPr lang="sk-SK" altLang="sk-SK" sz="2000" dirty="0">
                <a:latin typeface="+mn-lt"/>
              </a:rPr>
              <a:t>osobnej slobody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5220072" y="3665195"/>
            <a:ext cx="2988268" cy="14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dirty="0" smtClean="0"/>
              <a:t>- </a:t>
            </a:r>
            <a:r>
              <a:rPr lang="sk-SK" altLang="sk-SK" sz="2000" dirty="0" smtClean="0">
                <a:latin typeface="+mn-lt"/>
              </a:rPr>
              <a:t>naturálna</a:t>
            </a:r>
            <a:r>
              <a:rPr lang="sk-SK" altLang="sk-SK" sz="2000" dirty="0">
                <a:latin typeface="+mn-lt"/>
              </a:rPr>
              <a:t>	</a:t>
            </a:r>
          </a:p>
          <a:p>
            <a:pPr eaLnBrk="1" hangingPunct="1">
              <a:lnSpc>
                <a:spcPct val="15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sz="2000" dirty="0" smtClean="0">
                <a:latin typeface="+mn-lt"/>
              </a:rPr>
              <a:t>- pracovná</a:t>
            </a:r>
            <a:endParaRPr lang="sk-SK" altLang="sk-SK" sz="2000" dirty="0">
              <a:latin typeface="+mn-lt"/>
            </a:endParaRPr>
          </a:p>
          <a:p>
            <a:pPr eaLnBrk="1" hangingPunct="1">
              <a:lnSpc>
                <a:spcPct val="150000"/>
              </a:lnSpc>
              <a:buFontTx/>
              <a:buNone/>
              <a:tabLst>
                <a:tab pos="900113" algn="l"/>
                <a:tab pos="1519238" algn="l"/>
                <a:tab pos="1701800" algn="l"/>
                <a:tab pos="1800225" algn="l"/>
                <a:tab pos="2152650" algn="l"/>
                <a:tab pos="3052763" algn="l"/>
              </a:tabLst>
            </a:pPr>
            <a:r>
              <a:rPr lang="sk-SK" altLang="sk-SK" sz="2000" dirty="0" smtClean="0">
                <a:latin typeface="+mn-lt"/>
              </a:rPr>
              <a:t>- peňažná</a:t>
            </a:r>
            <a:endParaRPr lang="sk-SK" altLang="sk-SK" sz="2000" dirty="0">
              <a:latin typeface="+mn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462897" y="5433031"/>
            <a:ext cx="274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sk-SK" sz="2000" dirty="0">
                <a:latin typeface="+mn-lt"/>
              </a:rPr>
              <a:t>typy vlastníctva </a:t>
            </a:r>
            <a:r>
              <a:rPr lang="sk-SK" altLang="sk-SK" sz="2000" dirty="0" smtClean="0">
                <a:latin typeface="+mn-lt"/>
              </a:rPr>
              <a:t>pôdy</a:t>
            </a:r>
            <a:endParaRPr lang="sk-SK" sz="2000" dirty="0">
              <a:latin typeface="+mn-lt"/>
            </a:endParaRPr>
          </a:p>
        </p:txBody>
      </p:sp>
      <p:cxnSp>
        <p:nvCxnSpPr>
          <p:cNvPr id="12" name="Rovná spojnica 11"/>
          <p:cNvCxnSpPr>
            <a:endCxn id="10" idx="1"/>
          </p:cNvCxnSpPr>
          <p:nvPr/>
        </p:nvCxnSpPr>
        <p:spPr>
          <a:xfrm>
            <a:off x="5220052" y="5433031"/>
            <a:ext cx="242845" cy="2000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ovná spojnica 13"/>
          <p:cNvCxnSpPr/>
          <p:nvPr/>
        </p:nvCxnSpPr>
        <p:spPr>
          <a:xfrm flipH="1">
            <a:off x="5220051" y="5729568"/>
            <a:ext cx="242845" cy="2000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Obrázok 14" descr="http://www.stredovek.wz.cz/ludi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1761"/>
            <a:ext cx="3096344" cy="2626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BlokTextu 10"/>
          <p:cNvSpPr txBox="1"/>
          <p:nvPr/>
        </p:nvSpPr>
        <p:spPr>
          <a:xfrm>
            <a:off x="3834275" y="2385790"/>
            <a:ext cx="138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+mn-lt"/>
              </a:rPr>
              <a:t>nevoľník</a:t>
            </a:r>
            <a:endParaRPr lang="sk-SK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834275" y="3789040"/>
            <a:ext cx="138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+mn-lt"/>
              </a:rPr>
              <a:t>renta</a:t>
            </a:r>
            <a:endParaRPr lang="sk-SK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13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mtClean="0"/>
              <a:t>Periodizácia stredoveku</a:t>
            </a:r>
          </a:p>
        </p:txBody>
      </p:sp>
      <p:sp>
        <p:nvSpPr>
          <p:cNvPr id="16387" name="BlokTextu 4"/>
          <p:cNvSpPr txBox="1">
            <a:spLocks noChangeArrowheads="1"/>
          </p:cNvSpPr>
          <p:nvPr/>
        </p:nvSpPr>
        <p:spPr bwMode="auto">
          <a:xfrm>
            <a:off x="1403350" y="2060575"/>
            <a:ext cx="698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sz="2400" b="1" dirty="0">
                <a:solidFill>
                  <a:srgbClr val="008080"/>
                </a:solidFill>
              </a:rPr>
              <a:t>raný</a:t>
            </a:r>
            <a:r>
              <a:rPr lang="sk-SK" altLang="sk-SK" sz="2400" b="1" dirty="0"/>
              <a:t> </a:t>
            </a:r>
            <a:r>
              <a:rPr lang="sk-SK" altLang="sk-SK" sz="2400" dirty="0"/>
              <a:t>– koniec 5. </a:t>
            </a:r>
            <a:r>
              <a:rPr lang="sk-SK" altLang="sk-SK" sz="2400" dirty="0" err="1"/>
              <a:t>st</a:t>
            </a:r>
            <a:r>
              <a:rPr lang="sk-SK" altLang="sk-SK" sz="2400" dirty="0"/>
              <a:t> do zač.</a:t>
            </a:r>
            <a:r>
              <a:rPr lang="sk-SK" altLang="sk-SK" sz="2400" b="1" dirty="0"/>
              <a:t> </a:t>
            </a:r>
            <a:r>
              <a:rPr lang="sk-SK" altLang="sk-SK" sz="2400" dirty="0"/>
              <a:t>12. st.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sz="1800" b="1" dirty="0"/>
              <a:t>	</a:t>
            </a:r>
            <a:endParaRPr lang="sk-SK" altLang="sk-SK" sz="2800" u="sng" dirty="0"/>
          </a:p>
        </p:txBody>
      </p:sp>
      <p:sp>
        <p:nvSpPr>
          <p:cNvPr id="16388" name="BlokTextu 5"/>
          <p:cNvSpPr txBox="1">
            <a:spLocks noChangeArrowheads="1"/>
          </p:cNvSpPr>
          <p:nvPr/>
        </p:nvSpPr>
        <p:spPr bwMode="auto">
          <a:xfrm>
            <a:off x="1403350" y="3000375"/>
            <a:ext cx="71294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sz="2400" b="1" dirty="0">
                <a:solidFill>
                  <a:srgbClr val="008080"/>
                </a:solidFill>
              </a:rPr>
              <a:t>vrcholný</a:t>
            </a:r>
            <a:r>
              <a:rPr lang="sk-SK" altLang="sk-SK" sz="2400" b="1" dirty="0"/>
              <a:t> </a:t>
            </a:r>
            <a:r>
              <a:rPr lang="sk-SK" altLang="sk-SK" sz="2400" dirty="0"/>
              <a:t>– 12. – pol. 14. st.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sz="1800" b="1" dirty="0"/>
              <a:t>	</a:t>
            </a:r>
            <a:endParaRPr lang="sk-SK" altLang="sk-SK" sz="2800" u="sng" dirty="0"/>
          </a:p>
        </p:txBody>
      </p:sp>
      <p:sp>
        <p:nvSpPr>
          <p:cNvPr id="16389" name="BlokTextu 6"/>
          <p:cNvSpPr txBox="1">
            <a:spLocks noChangeArrowheads="1"/>
          </p:cNvSpPr>
          <p:nvPr/>
        </p:nvSpPr>
        <p:spPr bwMode="auto">
          <a:xfrm>
            <a:off x="1403350" y="3789363"/>
            <a:ext cx="669766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sz="2400" b="1" dirty="0">
                <a:solidFill>
                  <a:srgbClr val="008080"/>
                </a:solidFill>
              </a:rPr>
              <a:t>neskorý</a:t>
            </a:r>
            <a:r>
              <a:rPr lang="sk-SK" altLang="sk-SK" sz="2400" b="1" dirty="0"/>
              <a:t> </a:t>
            </a:r>
            <a:r>
              <a:rPr lang="sk-SK" altLang="sk-SK" sz="2400" dirty="0"/>
              <a:t>– pol. 14. </a:t>
            </a:r>
            <a:r>
              <a:rPr lang="sk-SK" altLang="sk-SK" sz="2400" dirty="0" err="1"/>
              <a:t>st</a:t>
            </a:r>
            <a:r>
              <a:rPr lang="sk-SK" altLang="sk-SK" sz="2400" dirty="0"/>
              <a:t> . prelom 15./16. st.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sk-SK" altLang="sk-SK" sz="18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sk-SK" altLang="sk-SK" sz="18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sz="2800" dirty="0"/>
              <a:t>	</a:t>
            </a:r>
            <a:endParaRPr lang="sk-SK" altLang="sk-SK" sz="2800" u="sng" dirty="0"/>
          </a:p>
        </p:txBody>
      </p:sp>
      <p:sp>
        <p:nvSpPr>
          <p:cNvPr id="16390" name="BlokTextu 7"/>
          <p:cNvSpPr txBox="1">
            <a:spLocks noChangeArrowheads="1"/>
          </p:cNvSpPr>
          <p:nvPr/>
        </p:nvSpPr>
        <p:spPr bwMode="auto">
          <a:xfrm>
            <a:off x="1403350" y="5300663"/>
            <a:ext cx="6624638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sk-SK" altLang="sk-SK" u="sng" dirty="0"/>
              <a:t>podľa iných autorov je možná aj iná periodizácia</a:t>
            </a:r>
          </a:p>
        </p:txBody>
      </p:sp>
      <p:sp>
        <p:nvSpPr>
          <p:cNvPr id="7" name="Ovál 6"/>
          <p:cNvSpPr/>
          <p:nvPr/>
        </p:nvSpPr>
        <p:spPr>
          <a:xfrm>
            <a:off x="431624" y="3280525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89" grpId="0"/>
      <p:bldP spid="163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k-SK" altLang="sk-SK" dirty="0" smtClean="0"/>
              <a:t>Sťahovanie národov</a:t>
            </a:r>
          </a:p>
        </p:txBody>
      </p:sp>
      <p:sp>
        <p:nvSpPr>
          <p:cNvPr id="17411" name="Obdĺžnik 1"/>
          <p:cNvSpPr>
            <a:spLocks noChangeArrowheads="1"/>
          </p:cNvSpPr>
          <p:nvPr/>
        </p:nvSpPr>
        <p:spPr bwMode="auto">
          <a:xfrm>
            <a:off x="1260489" y="4844008"/>
            <a:ext cx="6624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2400" u="sng" dirty="0" smtClean="0">
                <a:solidFill>
                  <a:schemeClr val="tx2">
                    <a:lumMod val="75000"/>
                  </a:schemeClr>
                </a:solidFill>
                <a:latin typeface="+mn-lt"/>
                <a:hlinkClick r:id="rId2"/>
              </a:rPr>
              <a:t>http://www.cittadella.cz/stehovani/realne.html</a:t>
            </a:r>
            <a:endParaRPr lang="sk-SK" altLang="sk-SK" sz="2400" u="sng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300132" y="267951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hlinkClick r:id="rId3"/>
              </a:rPr>
              <a:t>http://www.cittadella.cz/stehovani/fiktivni.html</a:t>
            </a:r>
            <a:endParaRPr lang="sk-SK" sz="2400" dirty="0"/>
          </a:p>
        </p:txBody>
      </p:sp>
      <p:sp>
        <p:nvSpPr>
          <p:cNvPr id="5" name="BlokTextu 4"/>
          <p:cNvSpPr txBox="1"/>
          <p:nvPr/>
        </p:nvSpPr>
        <p:spPr>
          <a:xfrm>
            <a:off x="1245961" y="414908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+mn-lt"/>
              </a:rPr>
              <a:t>Takto to prebiehalo:</a:t>
            </a:r>
            <a:endParaRPr lang="sk-SK" sz="2000" dirty="0">
              <a:latin typeface="+mn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260489" y="1916832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+mn-lt"/>
              </a:rPr>
              <a:t>Takto to mohlo byť :</a:t>
            </a:r>
            <a:endParaRPr lang="sk-SK" sz="2000" dirty="0">
              <a:latin typeface="+mn-lt"/>
            </a:endParaRPr>
          </a:p>
        </p:txBody>
      </p:sp>
      <p:sp>
        <p:nvSpPr>
          <p:cNvPr id="7" name="Usmiata tvár 6"/>
          <p:cNvSpPr/>
          <p:nvPr/>
        </p:nvSpPr>
        <p:spPr>
          <a:xfrm>
            <a:off x="7780852" y="3141183"/>
            <a:ext cx="457200" cy="457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431624" y="3280525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411" grpId="0"/>
      <p:bldP spid="3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 smtClean="0"/>
              <a:t>Vznik barbarských štátov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179512" y="148651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+mn-lt"/>
              </a:rPr>
              <a:t>A takto to dopadlo</a:t>
            </a:r>
            <a:endParaRPr lang="sk-SK" sz="2000" dirty="0">
              <a:latin typeface="+mn-lt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0" y="1196752"/>
            <a:ext cx="5349240" cy="335584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79512" y="1986648"/>
            <a:ext cx="349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+mn-lt"/>
              </a:rPr>
              <a:t>Nájdi na mape </a:t>
            </a:r>
            <a:r>
              <a:rPr lang="sk-SK" sz="2000" dirty="0" err="1" smtClean="0">
                <a:latin typeface="+mn-lt"/>
              </a:rPr>
              <a:t>ranostredoveké</a:t>
            </a:r>
            <a:r>
              <a:rPr lang="sk-SK" sz="2000" dirty="0" smtClean="0">
                <a:latin typeface="+mn-lt"/>
              </a:rPr>
              <a:t> štáty v 5. – 7- </a:t>
            </a:r>
            <a:r>
              <a:rPr lang="sk-SK" sz="2000" dirty="0" err="1" smtClean="0">
                <a:latin typeface="+mn-lt"/>
              </a:rPr>
              <a:t>st</a:t>
            </a:r>
            <a:r>
              <a:rPr lang="sk-SK" sz="2000" dirty="0" smtClean="0">
                <a:latin typeface="+mn-lt"/>
              </a:rPr>
              <a:t>:</a:t>
            </a:r>
            <a:endParaRPr lang="sk-SK" sz="2000" dirty="0">
              <a:latin typeface="+mn-lt"/>
            </a:endParaRPr>
          </a:p>
        </p:txBody>
      </p:sp>
      <p:sp>
        <p:nvSpPr>
          <p:cNvPr id="6" name="Šípka doprava 5"/>
          <p:cNvSpPr/>
          <p:nvPr/>
        </p:nvSpPr>
        <p:spPr>
          <a:xfrm>
            <a:off x="2540131" y="1606534"/>
            <a:ext cx="725302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3671900" y="5279014"/>
            <a:ext cx="15481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Riešenie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403833" y="4912142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Ríša </a:t>
            </a:r>
            <a:r>
              <a:rPr lang="sk-SK" dirty="0" err="1" smtClean="0">
                <a:latin typeface="+mn-lt"/>
              </a:rPr>
              <a:t>Vizigótov</a:t>
            </a:r>
            <a:endParaRPr lang="sk-SK" dirty="0">
              <a:latin typeface="+mn-lt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394326" y="5336486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Franská ríša</a:t>
            </a:r>
            <a:endParaRPr lang="sk-SK" dirty="0">
              <a:latin typeface="+mn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403833" y="5805264"/>
            <a:ext cx="153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Ríša Vandalov</a:t>
            </a:r>
            <a:endParaRPr lang="sk-SK" dirty="0">
              <a:latin typeface="+mn-lt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403833" y="63093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Byzantská ríša</a:t>
            </a:r>
            <a:endParaRPr lang="sk-SK" dirty="0">
              <a:latin typeface="+mn-lt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7277208" y="48335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Ríša </a:t>
            </a:r>
            <a:r>
              <a:rPr lang="sk-SK" dirty="0" err="1" smtClean="0">
                <a:latin typeface="+mn-lt"/>
              </a:rPr>
              <a:t>Ostrogótov</a:t>
            </a:r>
            <a:endParaRPr lang="sk-SK" dirty="0">
              <a:latin typeface="+mn-lt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7277208" y="532512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Ríša Avarov</a:t>
            </a:r>
            <a:endParaRPr lang="sk-SK" dirty="0">
              <a:latin typeface="+mn-lt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7279859" y="5817582"/>
            <a:ext cx="178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+mn-lt"/>
              </a:rPr>
              <a:t>Samova ríša</a:t>
            </a:r>
            <a:endParaRPr lang="sk-SK" dirty="0">
              <a:latin typeface="+mn-lt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7277208" y="6309320"/>
            <a:ext cx="17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Ríša </a:t>
            </a:r>
            <a:r>
              <a:rPr lang="sk-SK" dirty="0" err="1" smtClean="0"/>
              <a:t>Gepidov</a:t>
            </a:r>
            <a:endParaRPr lang="sk-SK" dirty="0"/>
          </a:p>
        </p:txBody>
      </p:sp>
      <p:sp>
        <p:nvSpPr>
          <p:cNvPr id="16" name="Ovál 15"/>
          <p:cNvSpPr/>
          <p:nvPr/>
        </p:nvSpPr>
        <p:spPr>
          <a:xfrm>
            <a:off x="431624" y="3280525"/>
            <a:ext cx="504000" cy="50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3251</TotalTime>
  <Words>510</Words>
  <Application>Microsoft Office PowerPoint</Application>
  <PresentationFormat>Prezentácia na obrazovke (4:3)</PresentationFormat>
  <Paragraphs>193</Paragraphs>
  <Slides>31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Cestovanie</vt:lpstr>
      <vt:lpstr>Stredovek</vt:lpstr>
      <vt:lpstr>Charakteristika</vt:lpstr>
      <vt:lpstr>Charakteristika</vt:lpstr>
      <vt:lpstr>Charakteristika</vt:lpstr>
      <vt:lpstr>Dôležité pojmy</vt:lpstr>
      <vt:lpstr>Dôležité pojmy</vt:lpstr>
      <vt:lpstr>Periodizácia stredoveku</vt:lpstr>
      <vt:lpstr>Sťahovanie národov</vt:lpstr>
      <vt:lpstr>Vznik barbarských štátov</vt:lpstr>
      <vt:lpstr>Európa v 7. – 10. storočí</vt:lpstr>
      <vt:lpstr>Raný stredovek</vt:lpstr>
      <vt:lpstr>Franská ríša</vt:lpstr>
      <vt:lpstr>Byzantská ríša</vt:lpstr>
      <vt:lpstr>Arabská ríša</vt:lpstr>
      <vt:lpstr>Samova ríša</vt:lpstr>
      <vt:lpstr>Veľká Morava</vt:lpstr>
      <vt:lpstr>Veľká Morava</vt:lpstr>
      <vt:lpstr>Iné slovanské štáty</vt:lpstr>
      <vt:lpstr>Český štát</vt:lpstr>
      <vt:lpstr>Kyjevská Rus</vt:lpstr>
      <vt:lpstr>Poľský štát</vt:lpstr>
      <vt:lpstr>Normani</vt:lpstr>
      <vt:lpstr>Anglicko</vt:lpstr>
      <vt:lpstr>Francúzsko</vt:lpstr>
      <vt:lpstr>Nemecko</vt:lpstr>
      <vt:lpstr>Uhorský štát</vt:lpstr>
      <vt:lpstr>Kultúra</vt:lpstr>
      <vt:lpstr>Kultúra</vt:lpstr>
      <vt:lpstr>Kultúra</vt:lpstr>
      <vt:lpstr>Zdroje</vt:lpstr>
      <vt:lpstr>Ďakujem za pozornosť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Stredovek</dc:title>
  <dc:creator>gjgt</dc:creator>
  <cp:lastModifiedBy>Ľuboš Hrabovský</cp:lastModifiedBy>
  <cp:revision>127</cp:revision>
  <dcterms:created xsi:type="dcterms:W3CDTF">2014-04-30T14:02:42Z</dcterms:created>
  <dcterms:modified xsi:type="dcterms:W3CDTF">2014-05-20T18:35:40Z</dcterms:modified>
</cp:coreProperties>
</file>