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4" r:id="rId9"/>
    <p:sldId id="268" r:id="rId10"/>
    <p:sldId id="269" r:id="rId11"/>
    <p:sldId id="270" r:id="rId12"/>
    <p:sldId id="271" r:id="rId13"/>
    <p:sldId id="272" r:id="rId14"/>
    <p:sldId id="265" r:id="rId15"/>
    <p:sldId id="26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3" r:id="rId28"/>
    <p:sldId id="287" r:id="rId29"/>
    <p:sldId id="288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99"/>
    <a:srgbClr val="FF6600"/>
    <a:srgbClr val="FF0066"/>
    <a:srgbClr val="009900"/>
    <a:srgbClr val="FFFFFF"/>
    <a:srgbClr val="FFFF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Pr>
        <a:gradFill>
          <a:gsLst>
            <a:gs pos="5000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1B80-332A-4212-982B-399DB4F871C4}" type="datetimeFigureOut">
              <a:rPr lang="sk-SK" smtClean="0"/>
              <a:pPr/>
              <a:t>5.6.2014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7CB4-293C-4A68-88FE-0055950198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ál 6">
            <a:hlinkClick r:id="" action="ppaction://hlinkshowjump?jump=nextslide"/>
          </p:cNvPr>
          <p:cNvSpPr/>
          <p:nvPr userDrawn="1"/>
        </p:nvSpPr>
        <p:spPr>
          <a:xfrm>
            <a:off x="7572396" y="4714884"/>
            <a:ext cx="1214446" cy="500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FF0000"/>
                </a:solidFill>
              </a:rPr>
              <a:t>Ďalej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Ovál 11">
            <a:hlinkClick r:id="" action="ppaction://hlinkshowjump?jump=previousslide"/>
          </p:cNvPr>
          <p:cNvSpPr/>
          <p:nvPr userDrawn="1"/>
        </p:nvSpPr>
        <p:spPr>
          <a:xfrm>
            <a:off x="7572396" y="5357826"/>
            <a:ext cx="1214446" cy="500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FF0000"/>
                </a:solidFill>
              </a:rPr>
              <a:t>Späť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3" name="Ovál 12">
            <a:hlinkClick r:id="rId13" action="ppaction://hlinksldjump"/>
          </p:cNvPr>
          <p:cNvSpPr/>
          <p:nvPr userDrawn="1"/>
        </p:nvSpPr>
        <p:spPr>
          <a:xfrm>
            <a:off x="7572396" y="6000768"/>
            <a:ext cx="1214446" cy="4810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FF0000"/>
                </a:solidFill>
              </a:rPr>
              <a:t>Domov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11" Type="http://schemas.openxmlformats.org/officeDocument/2006/relationships/slide" Target="slide25.xml"/><Relationship Id="rId5" Type="http://schemas.openxmlformats.org/officeDocument/2006/relationships/slide" Target="slide20.xml"/><Relationship Id="rId10" Type="http://schemas.openxmlformats.org/officeDocument/2006/relationships/slide" Target="slide22.xml"/><Relationship Id="rId4" Type="http://schemas.openxmlformats.org/officeDocument/2006/relationships/slide" Target="slide23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9.png"/><Relationship Id="rId7" Type="http://schemas.openxmlformats.org/officeDocument/2006/relationships/slide" Target="slide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slide" Target="slide12.xml"/><Relationship Id="rId5" Type="http://schemas.openxmlformats.org/officeDocument/2006/relationships/image" Target="../media/image31.jpeg"/><Relationship Id="rId10" Type="http://schemas.openxmlformats.org/officeDocument/2006/relationships/slide" Target="slide13.xml"/><Relationship Id="rId4" Type="http://schemas.openxmlformats.org/officeDocument/2006/relationships/image" Target="../media/image30.jpeg"/><Relationship Id="rId9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1.jpeg"/><Relationship Id="rId10" Type="http://schemas.openxmlformats.org/officeDocument/2006/relationships/slide" Target="slide12.xml"/><Relationship Id="rId4" Type="http://schemas.openxmlformats.org/officeDocument/2006/relationships/image" Target="../media/image10.jpe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radny areal 4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rcRect l="7291" r="3757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cap="small" dirty="0" smtClean="0"/>
              <a:t>Banská Bystrica</a:t>
            </a:r>
            <a:endParaRPr lang="sk-SK" sz="6000" b="1" cap="small" dirty="0"/>
          </a:p>
        </p:txBody>
      </p:sp>
      <p:sp>
        <p:nvSpPr>
          <p:cNvPr id="6" name="Obláčik 5">
            <a:hlinkClick r:id="" action="ppaction://hlinkshowjump?jump=nextslide"/>
          </p:cNvPr>
          <p:cNvSpPr/>
          <p:nvPr/>
        </p:nvSpPr>
        <p:spPr>
          <a:xfrm>
            <a:off x="7500958" y="285728"/>
            <a:ext cx="1214446" cy="500066"/>
          </a:xfrm>
          <a:prstGeom prst="cloudCallou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štart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159893" y="6357958"/>
            <a:ext cx="262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Mgr. Jana </a:t>
            </a:r>
            <a:r>
              <a:rPr lang="sk-SK" sz="2400" b="1" dirty="0" err="1" smtClean="0"/>
              <a:t>Lišiaková</a:t>
            </a:r>
            <a:endParaRPr lang="sk-SK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_dsc0966-2_resiz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500042"/>
            <a:ext cx="82153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Farský kostol</a:t>
            </a:r>
            <a:endParaRPr lang="sk-SK" b="1" cap="small" dirty="0"/>
          </a:p>
        </p:txBody>
      </p:sp>
      <p:sp>
        <p:nvSpPr>
          <p:cNvPr id="3" name="Šípka doprava 2">
            <a:hlinkClick r:id="rId3" action="ppaction://hlinksldjump"/>
          </p:cNvPr>
          <p:cNvSpPr/>
          <p:nvPr/>
        </p:nvSpPr>
        <p:spPr>
          <a:xfrm>
            <a:off x="714348" y="6215082"/>
            <a:ext cx="1000132" cy="428628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2194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58" y="642918"/>
            <a:ext cx="878684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Slovenský kostol</a:t>
            </a:r>
            <a:endParaRPr lang="sk-SK" b="1" cap="small" dirty="0"/>
          </a:p>
        </p:txBody>
      </p:sp>
      <p:sp>
        <p:nvSpPr>
          <p:cNvPr id="3" name="Šípka doprava 2">
            <a:hlinkClick r:id="rId3" action="ppaction://hlinksldjump"/>
          </p:cNvPr>
          <p:cNvSpPr/>
          <p:nvPr/>
        </p:nvSpPr>
        <p:spPr>
          <a:xfrm>
            <a:off x="714348" y="6215082"/>
            <a:ext cx="1000132" cy="428628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pim7416max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Matejov dom </a:t>
            </a:r>
            <a:endParaRPr lang="sk-SK" b="1" cap="small" dirty="0"/>
          </a:p>
        </p:txBody>
      </p:sp>
      <p:sp>
        <p:nvSpPr>
          <p:cNvPr id="3" name="Šípka doprava 2">
            <a:hlinkClick r:id="rId3" action="ppaction://hlinksldjump"/>
          </p:cNvPr>
          <p:cNvSpPr/>
          <p:nvPr/>
        </p:nvSpPr>
        <p:spPr>
          <a:xfrm>
            <a:off x="714348" y="6215082"/>
            <a:ext cx="1000132" cy="428628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estska radnica 3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428604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Mestská radnica (</a:t>
            </a:r>
            <a:r>
              <a:rPr lang="sk-SK" b="1" cap="small" dirty="0" err="1" smtClean="0"/>
              <a:t>pretórium</a:t>
            </a:r>
            <a:r>
              <a:rPr lang="sk-SK" b="1" cap="small" dirty="0" smtClean="0"/>
              <a:t>)</a:t>
            </a:r>
            <a:endParaRPr lang="sk-SK" b="1" cap="small" dirty="0"/>
          </a:p>
        </p:txBody>
      </p:sp>
      <p:sp>
        <p:nvSpPr>
          <p:cNvPr id="3" name="Šípka doprava 2">
            <a:hlinkClick r:id="rId3" action="ppaction://hlinksldjump"/>
          </p:cNvPr>
          <p:cNvSpPr/>
          <p:nvPr/>
        </p:nvSpPr>
        <p:spPr>
          <a:xfrm>
            <a:off x="714348" y="6215082"/>
            <a:ext cx="1000132" cy="428628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 descr="M.-Kapu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5429256" y="1071546"/>
            <a:ext cx="239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cap="small" dirty="0" smtClean="0"/>
              <a:t>Námestie</a:t>
            </a:r>
            <a:endParaRPr lang="sk-SK" sz="4800" b="1" cap="small" dirty="0"/>
          </a:p>
        </p:txBody>
      </p:sp>
      <p:pic>
        <p:nvPicPr>
          <p:cNvPr id="5" name="Obrázok 4" descr="bberb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02" y="0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BB-namestie 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357346"/>
            <a:ext cx="9144000" cy="60338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30997"/>
          </a:xfrm>
          <a:noFill/>
        </p:spPr>
        <p:txBody>
          <a:bodyPr wrap="square" rtlCol="0">
            <a:spAutoFit/>
          </a:bodyPr>
          <a:lstStyle/>
          <a:p>
            <a:r>
              <a:rPr lang="sk-SK" sz="4800" b="1" cap="small" dirty="0" smtClean="0">
                <a:latin typeface="+mn-lt"/>
                <a:ea typeface="+mn-ea"/>
                <a:cs typeface="+mn-cs"/>
              </a:rPr>
              <a:t>Správne doplň: </a:t>
            </a:r>
            <a:endParaRPr lang="sk-SK" sz="4800" b="1" cap="small" dirty="0">
              <a:latin typeface="+mn-lt"/>
              <a:ea typeface="+mn-ea"/>
              <a:cs typeface="+mn-cs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00034" y="1714488"/>
            <a:ext cx="835824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sk-SK" sz="2000" b="1" dirty="0" smtClean="0"/>
              <a:t>Postupne sa menil aj samotný názov námestia. Pôvodný názov bol .......................................................................Po roku 1918 (po vzniku ČSR) sa názov zmenil - .................................................................................  a po skončení 2. svetovej vojny (po SNP) až do dnešných čias sa námestie volá .................................................................. . 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571472" y="5429264"/>
            <a:ext cx="2857520" cy="714380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Vyhodnotiť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28794" y="2357430"/>
            <a:ext cx="242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Námestie Belu IV.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786182" y="3000372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Masarykovo námestie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643042" y="4214818"/>
            <a:ext cx="198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Námestie SNP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c-1467534_bd6cab9b2c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571472" y="0"/>
            <a:ext cx="6858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966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k-SK" sz="4800" b="1" cap="small" dirty="0" smtClean="0">
                <a:latin typeface="+mn-lt"/>
                <a:ea typeface="+mn-ea"/>
                <a:cs typeface="+mn-cs"/>
              </a:rPr>
              <a:t>Najvýznamnejšie pamiatky na námestí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5929322" y="3571876"/>
            <a:ext cx="192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/>
              <a:t>Turzov</a:t>
            </a:r>
            <a:r>
              <a:rPr lang="sk-SK" sz="2800" b="1" dirty="0" smtClean="0"/>
              <a:t> dom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7158" y="3786190"/>
            <a:ext cx="256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/>
              <a:t>Benického</a:t>
            </a:r>
            <a:r>
              <a:rPr lang="sk-SK" sz="2800" b="1" dirty="0" smtClean="0"/>
              <a:t> dom 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428992" y="4643446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Fontána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143372" y="5643578"/>
            <a:ext cx="276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Kostol sv. Alžbety</a:t>
            </a:r>
            <a:endParaRPr lang="sk-SK" sz="28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214678" y="3429000"/>
            <a:ext cx="197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Morový stĺp</a:t>
            </a:r>
            <a:endParaRPr lang="sk-SK" sz="28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857488" y="2786058"/>
            <a:ext cx="2351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Hodinová veža</a:t>
            </a:r>
            <a:endParaRPr lang="sk-SK" sz="2800" b="1" dirty="0"/>
          </a:p>
        </p:txBody>
      </p:sp>
      <p:sp>
        <p:nvSpPr>
          <p:cNvPr id="11" name="Obdĺžnik 10"/>
          <p:cNvSpPr/>
          <p:nvPr/>
        </p:nvSpPr>
        <p:spPr>
          <a:xfrm>
            <a:off x="5805628" y="5620078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prstClr val="black"/>
                </a:solidFill>
              </a:rPr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143372" y="192880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Kostol Františka </a:t>
            </a:r>
            <a:r>
              <a:rPr lang="sk-SK" sz="2800" b="1" dirty="0" err="1" smtClean="0"/>
              <a:t>Xaverského</a:t>
            </a:r>
            <a:endParaRPr lang="sk-SK" sz="28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857224" y="1785926"/>
            <a:ext cx="2523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Biskupský palác</a:t>
            </a:r>
            <a:endParaRPr lang="sk-SK" sz="28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00034" y="5715016"/>
            <a:ext cx="235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/>
              <a:t>Betlenov</a:t>
            </a:r>
            <a:r>
              <a:rPr lang="sk-SK" sz="2800" b="1" dirty="0" smtClean="0"/>
              <a:t> dom</a:t>
            </a:r>
            <a:endParaRPr lang="sk-SK" sz="2800" b="1" dirty="0"/>
          </a:p>
        </p:txBody>
      </p:sp>
      <p:sp>
        <p:nvSpPr>
          <p:cNvPr id="21" name="Slnko 20">
            <a:hlinkClick r:id="rId3" action="ppaction://hlinksldjump"/>
          </p:cNvPr>
          <p:cNvSpPr/>
          <p:nvPr/>
        </p:nvSpPr>
        <p:spPr>
          <a:xfrm>
            <a:off x="3286116" y="1928802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11c</a:t>
            </a:r>
            <a:endParaRPr lang="sk-SK" dirty="0"/>
          </a:p>
        </p:txBody>
      </p:sp>
      <p:sp>
        <p:nvSpPr>
          <p:cNvPr id="31" name="Slnko 30">
            <a:hlinkClick r:id="rId4" action="ppaction://hlinksldjump"/>
          </p:cNvPr>
          <p:cNvSpPr/>
          <p:nvPr/>
        </p:nvSpPr>
        <p:spPr>
          <a:xfrm>
            <a:off x="4786314" y="4786322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32" name="Slnko 31">
            <a:hlinkClick r:id="rId5" action="ppaction://hlinksldjump"/>
          </p:cNvPr>
          <p:cNvSpPr/>
          <p:nvPr/>
        </p:nvSpPr>
        <p:spPr>
          <a:xfrm>
            <a:off x="5143504" y="3500438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cv</a:t>
            </a:r>
            <a:endParaRPr lang="sk-SK" dirty="0"/>
          </a:p>
        </p:txBody>
      </p:sp>
      <p:sp>
        <p:nvSpPr>
          <p:cNvPr id="33" name="Slnko 32">
            <a:hlinkClick r:id="rId6" action="ppaction://hlinksldjump"/>
          </p:cNvPr>
          <p:cNvSpPr/>
          <p:nvPr/>
        </p:nvSpPr>
        <p:spPr>
          <a:xfrm>
            <a:off x="7715272" y="3643314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34" name="Slnko 33">
            <a:hlinkClick r:id="rId7" action="ppaction://hlinksldjump"/>
          </p:cNvPr>
          <p:cNvSpPr/>
          <p:nvPr/>
        </p:nvSpPr>
        <p:spPr>
          <a:xfrm>
            <a:off x="5214942" y="2857496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35" name="Slnko 34">
            <a:hlinkClick r:id="rId8" action="ppaction://hlinksldjump"/>
          </p:cNvPr>
          <p:cNvSpPr/>
          <p:nvPr/>
        </p:nvSpPr>
        <p:spPr>
          <a:xfrm>
            <a:off x="8643966" y="2071678"/>
            <a:ext cx="357190" cy="357190"/>
          </a:xfrm>
          <a:prstGeom prst="sun">
            <a:avLst/>
          </a:prstGeom>
          <a:solidFill>
            <a:srgbClr val="FFFF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36" name="Slnko 35">
            <a:hlinkClick r:id="rId9" action="ppaction://hlinksldjump"/>
          </p:cNvPr>
          <p:cNvSpPr/>
          <p:nvPr/>
        </p:nvSpPr>
        <p:spPr>
          <a:xfrm>
            <a:off x="2714612" y="5857892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37" name="Slnko 36">
            <a:hlinkClick r:id="rId10" action="ppaction://hlinksldjump"/>
          </p:cNvPr>
          <p:cNvSpPr/>
          <p:nvPr/>
        </p:nvSpPr>
        <p:spPr>
          <a:xfrm>
            <a:off x="2714612" y="3857628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38" name="Slnko 37">
            <a:hlinkClick r:id="rId11" action="ppaction://hlinksldjump"/>
          </p:cNvPr>
          <p:cNvSpPr/>
          <p:nvPr/>
        </p:nvSpPr>
        <p:spPr>
          <a:xfrm>
            <a:off x="6786578" y="5715016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biskupsky palac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285728"/>
            <a:ext cx="821537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small" dirty="0" smtClean="0"/>
              <a:t>Biskupský palác</a:t>
            </a:r>
            <a:endParaRPr lang="sk-SK" b="1" cap="small" dirty="0"/>
          </a:p>
        </p:txBody>
      </p:sp>
      <p:sp>
        <p:nvSpPr>
          <p:cNvPr id="4" name="Slnko 3">
            <a:hlinkClick r:id="rId3" action="ppaction://hlinksldjump"/>
          </p:cNvPr>
          <p:cNvSpPr/>
          <p:nvPr/>
        </p:nvSpPr>
        <p:spPr>
          <a:xfrm>
            <a:off x="8143900" y="571480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11c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220px-Church_St_Francis_Xavier_-_Banská_Bystrica_(Besztercebánya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1538" y="214290"/>
            <a:ext cx="7786742" cy="66437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Kostol Františka </a:t>
            </a:r>
            <a:r>
              <a:rPr lang="sk-SK" b="1" cap="small" dirty="0" err="1" smtClean="0"/>
              <a:t>Xaverského</a:t>
            </a:r>
            <a:endParaRPr lang="sk-SK" b="1" cap="small" dirty="0" smtClean="0"/>
          </a:p>
        </p:txBody>
      </p:sp>
      <p:sp>
        <p:nvSpPr>
          <p:cNvPr id="4" name="Slnko 3">
            <a:hlinkClick r:id="rId3" action="ppaction://hlinksldjump"/>
          </p:cNvPr>
          <p:cNvSpPr/>
          <p:nvPr/>
        </p:nvSpPr>
        <p:spPr>
          <a:xfrm>
            <a:off x="8286776" y="642918"/>
            <a:ext cx="357190" cy="357190"/>
          </a:xfrm>
          <a:prstGeom prst="sun">
            <a:avLst/>
          </a:prstGeom>
          <a:solidFill>
            <a:srgbClr val="FFFF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3" action="ppaction://hlinksldjump"/>
              </a:rPr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_veze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14" y="214290"/>
            <a:ext cx="7786742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Hodinová veža</a:t>
            </a:r>
          </a:p>
        </p:txBody>
      </p:sp>
      <p:sp>
        <p:nvSpPr>
          <p:cNvPr id="6" name="Slnko 5">
            <a:hlinkClick r:id="rId3" action="ppaction://hlinksldjump"/>
          </p:cNvPr>
          <p:cNvSpPr/>
          <p:nvPr/>
        </p:nvSpPr>
        <p:spPr>
          <a:xfrm>
            <a:off x="6572264" y="714356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small" dirty="0" smtClean="0"/>
              <a:t>Dejiny mesta</a:t>
            </a:r>
            <a:endParaRPr lang="sk-SK" b="1" cap="small" dirty="0"/>
          </a:p>
        </p:txBody>
      </p:sp>
      <p:sp>
        <p:nvSpPr>
          <p:cNvPr id="3" name="BlokTextu 2"/>
          <p:cNvSpPr txBox="1"/>
          <p:nvPr/>
        </p:nvSpPr>
        <p:spPr>
          <a:xfrm>
            <a:off x="2000232" y="2500306"/>
            <a:ext cx="30818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- „medená Bystrica“</a:t>
            </a:r>
          </a:p>
          <a:p>
            <a:pPr>
              <a:buFontTx/>
              <a:buChar char="-"/>
            </a:pPr>
            <a:r>
              <a:rPr lang="sk-SK" sz="2800" dirty="0" smtClean="0"/>
              <a:t> mestské privilégia</a:t>
            </a:r>
          </a:p>
          <a:p>
            <a:pPr>
              <a:buFontTx/>
              <a:buChar char="-"/>
            </a:pPr>
            <a:r>
              <a:rPr lang="sk-SK" sz="2800" dirty="0" smtClean="0"/>
              <a:t> richtár</a:t>
            </a:r>
          </a:p>
          <a:p>
            <a:pPr>
              <a:buFontTx/>
              <a:buChar char="-"/>
            </a:pPr>
            <a:r>
              <a:rPr lang="sk-SK" sz="2800" dirty="0" smtClean="0"/>
              <a:t> mestský erb</a:t>
            </a:r>
          </a:p>
          <a:p>
            <a:endParaRPr lang="sk-SK" sz="2000" dirty="0"/>
          </a:p>
        </p:txBody>
      </p:sp>
      <p:pic>
        <p:nvPicPr>
          <p:cNvPr id="4" name="Obrázok 3" descr="namesti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564360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Morovy-stlp-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34" y="357166"/>
            <a:ext cx="84296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Morový stĺp</a:t>
            </a:r>
          </a:p>
        </p:txBody>
      </p:sp>
      <p:sp>
        <p:nvSpPr>
          <p:cNvPr id="5" name="Slnko 4">
            <a:hlinkClick r:id="rId3" action="ppaction://hlinksldjump"/>
          </p:cNvPr>
          <p:cNvSpPr/>
          <p:nvPr/>
        </p:nvSpPr>
        <p:spPr>
          <a:xfrm>
            <a:off x="6286512" y="642918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cv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turzov dom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34" y="428605"/>
            <a:ext cx="842968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err="1" smtClean="0"/>
              <a:t>Turzov</a:t>
            </a:r>
            <a:r>
              <a:rPr lang="sk-SK" b="1" cap="small" dirty="0" smtClean="0"/>
              <a:t> dom</a:t>
            </a:r>
          </a:p>
        </p:txBody>
      </p:sp>
      <p:sp>
        <p:nvSpPr>
          <p:cNvPr id="4" name="Slnko 3">
            <a:hlinkClick r:id="rId3" action="ppaction://hlinksldjump"/>
          </p:cNvPr>
          <p:cNvSpPr/>
          <p:nvPr/>
        </p:nvSpPr>
        <p:spPr>
          <a:xfrm>
            <a:off x="6429388" y="714356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Nám.SNP_BenickéhoDom_(detail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err="1" smtClean="0"/>
              <a:t>Benického</a:t>
            </a:r>
            <a:r>
              <a:rPr lang="sk-SK" b="1" cap="small" dirty="0" smtClean="0"/>
              <a:t> dom</a:t>
            </a:r>
          </a:p>
        </p:txBody>
      </p:sp>
      <p:sp>
        <p:nvSpPr>
          <p:cNvPr id="5" name="Slnko 4">
            <a:hlinkClick r:id="rId3" action="ppaction://hlinksldjump"/>
          </p:cNvPr>
          <p:cNvSpPr/>
          <p:nvPr/>
        </p:nvSpPr>
        <p:spPr>
          <a:xfrm>
            <a:off x="6715140" y="642918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1483974_fontana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10" y="500042"/>
            <a:ext cx="8286808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Fontána</a:t>
            </a:r>
          </a:p>
        </p:txBody>
      </p:sp>
      <p:sp>
        <p:nvSpPr>
          <p:cNvPr id="4" name="Slnko 3">
            <a:hlinkClick r:id="rId3" action="ppaction://hlinksldjump"/>
          </p:cNvPr>
          <p:cNvSpPr/>
          <p:nvPr/>
        </p:nvSpPr>
        <p:spPr>
          <a:xfrm>
            <a:off x="5929322" y="714356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Bethlenov_dom_dolna-630x419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34" y="285728"/>
            <a:ext cx="84296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err="1" smtClean="0"/>
              <a:t>Betlenov</a:t>
            </a:r>
            <a:r>
              <a:rPr lang="sk-SK" b="1" cap="small" dirty="0" smtClean="0"/>
              <a:t> dom</a:t>
            </a:r>
          </a:p>
        </p:txBody>
      </p:sp>
      <p:sp>
        <p:nvSpPr>
          <p:cNvPr id="4" name="Slnko 3">
            <a:hlinkClick r:id="rId3" action="ppaction://hlinksldjump"/>
          </p:cNvPr>
          <p:cNvSpPr/>
          <p:nvPr/>
        </p:nvSpPr>
        <p:spPr>
          <a:xfrm>
            <a:off x="6357950" y="428604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banskabystricachurch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Kostol sv. Alžbety</a:t>
            </a:r>
          </a:p>
        </p:txBody>
      </p:sp>
      <p:sp>
        <p:nvSpPr>
          <p:cNvPr id="4" name="Slnko 3">
            <a:hlinkClick r:id="rId3" action="ppaction://hlinksldjump"/>
          </p:cNvPr>
          <p:cNvSpPr/>
          <p:nvPr/>
        </p:nvSpPr>
        <p:spPr>
          <a:xfrm>
            <a:off x="6715140" y="428604"/>
            <a:ext cx="357190" cy="357190"/>
          </a:xfrm>
          <a:prstGeom prst="sun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Známi bystrickí rodáci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000100" y="1428736"/>
            <a:ext cx="3693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Priraď mená k osobnostiam:</a:t>
            </a:r>
            <a:endParaRPr lang="sk-SK" sz="2400" dirty="0"/>
          </a:p>
        </p:txBody>
      </p:sp>
      <p:pic>
        <p:nvPicPr>
          <p:cNvPr id="4" name="Obrázok 3" descr="hamsi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214554"/>
            <a:ext cx="1534365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handzus.png"/>
          <p:cNvPicPr>
            <a:picLocks noChangeAspect="1"/>
          </p:cNvPicPr>
          <p:nvPr/>
        </p:nvPicPr>
        <p:blipFill>
          <a:blip r:embed="rId3"/>
          <a:srcRect l="16790" r="21645"/>
          <a:stretch>
            <a:fillRect/>
          </a:stretch>
        </p:blipFill>
        <p:spPr>
          <a:xfrm>
            <a:off x="3714744" y="2285992"/>
            <a:ext cx="1454478" cy="1714512"/>
          </a:xfrm>
          <a:prstGeom prst="rect">
            <a:avLst/>
          </a:prstGeom>
        </p:spPr>
      </p:pic>
      <p:pic>
        <p:nvPicPr>
          <p:cNvPr id="7" name="Obrázok 6" descr="murgas.jpg"/>
          <p:cNvPicPr>
            <a:picLocks noChangeAspect="1"/>
          </p:cNvPicPr>
          <p:nvPr/>
        </p:nvPicPr>
        <p:blipFill>
          <a:blip r:embed="rId4"/>
          <a:srcRect b="3572"/>
          <a:stretch>
            <a:fillRect/>
          </a:stretch>
        </p:blipFill>
        <p:spPr>
          <a:xfrm>
            <a:off x="1928794" y="2143116"/>
            <a:ext cx="155926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skutecky.jpg"/>
          <p:cNvPicPr>
            <a:picLocks noChangeAspect="1"/>
          </p:cNvPicPr>
          <p:nvPr/>
        </p:nvPicPr>
        <p:blipFill>
          <a:blip r:embed="rId5"/>
          <a:srcRect l="13274" r="11504"/>
          <a:stretch>
            <a:fillRect/>
          </a:stretch>
        </p:blipFill>
        <p:spPr>
          <a:xfrm>
            <a:off x="5357818" y="2214554"/>
            <a:ext cx="13971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tajovsk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143116"/>
            <a:ext cx="1490667" cy="191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3643306" y="5214950"/>
            <a:ext cx="284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Jozef Gregor </a:t>
            </a:r>
            <a:r>
              <a:rPr lang="sk-SK" sz="2400" dirty="0" err="1" smtClean="0"/>
              <a:t>Tajovský</a:t>
            </a:r>
            <a:endParaRPr lang="sk-SK" sz="2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785786" y="4572008"/>
            <a:ext cx="180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Jozef </a:t>
            </a:r>
            <a:r>
              <a:rPr lang="sk-SK" sz="2400" dirty="0" err="1" smtClean="0"/>
              <a:t>Murgaš</a:t>
            </a:r>
            <a:endParaRPr lang="sk-SK" sz="2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3929058" y="4572008"/>
            <a:ext cx="216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Michal </a:t>
            </a:r>
            <a:r>
              <a:rPr lang="sk-SK" sz="2400" dirty="0" err="1" smtClean="0"/>
              <a:t>Handzuš</a:t>
            </a:r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428596" y="5214950"/>
            <a:ext cx="239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Dominik </a:t>
            </a:r>
            <a:r>
              <a:rPr lang="sk-SK" sz="2400" dirty="0" err="1" smtClean="0"/>
              <a:t>Skutecký</a:t>
            </a:r>
            <a:endParaRPr lang="sk-SK" sz="2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4071934" y="5857892"/>
            <a:ext cx="1975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Marek </a:t>
            </a:r>
            <a:r>
              <a:rPr lang="sk-SK" sz="2400" dirty="0" err="1" smtClean="0"/>
              <a:t>Hamšík</a:t>
            </a:r>
            <a:endParaRPr lang="sk-SK" sz="2400" dirty="0"/>
          </a:p>
        </p:txBody>
      </p:sp>
      <p:sp>
        <p:nvSpPr>
          <p:cNvPr id="16" name="Ovál 15">
            <a:hlinkClick r:id="rId7" action="ppaction://hlinksldjump"/>
          </p:cNvPr>
          <p:cNvSpPr/>
          <p:nvPr/>
        </p:nvSpPr>
        <p:spPr>
          <a:xfrm>
            <a:off x="3071802" y="4714884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2571736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>
            <a:hlinkClick r:id="rId8" action="ppaction://hlinksldjump"/>
          </p:cNvPr>
          <p:cNvSpPr/>
          <p:nvPr/>
        </p:nvSpPr>
        <p:spPr>
          <a:xfrm>
            <a:off x="6786578" y="6000768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hlinkClick r:id="rId9" action="ppaction://hlinksldjump"/>
          </p:cNvPr>
          <p:cNvSpPr/>
          <p:nvPr/>
        </p:nvSpPr>
        <p:spPr>
          <a:xfrm>
            <a:off x="3071802" y="5357826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>
            <a:hlinkClick r:id="rId10" action="ppaction://hlinksldjump"/>
          </p:cNvPr>
          <p:cNvSpPr/>
          <p:nvPr/>
        </p:nvSpPr>
        <p:spPr>
          <a:xfrm>
            <a:off x="6786578" y="535782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>
            <a:hlinkClick r:id="rId11" action="ppaction://hlinksldjump"/>
          </p:cNvPr>
          <p:cNvSpPr/>
          <p:nvPr/>
        </p:nvSpPr>
        <p:spPr>
          <a:xfrm>
            <a:off x="6786578" y="4714884"/>
            <a:ext cx="214314" cy="21431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6000760" y="4071942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7643834" y="4071942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4429124" y="4071942"/>
            <a:ext cx="214314" cy="21431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928662" y="4071942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Zaoblený obdĺžnik 25"/>
          <p:cNvSpPr/>
          <p:nvPr/>
        </p:nvSpPr>
        <p:spPr>
          <a:xfrm>
            <a:off x="714348" y="5929330"/>
            <a:ext cx="2000264" cy="50006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Vyhodnotiť</a:t>
            </a:r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 descr="14538_102681799758194_100000491231036_69435_602148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464454" cy="614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 descr="emoticon-smiley-face-67997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428604"/>
            <a:ext cx="1215970" cy="129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miley-face-vector-cartoon-veectors-28287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7254" y="0"/>
            <a:ext cx="766746" cy="7667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9142857" imgH="6095238"/>
        </mc:Choice>
        <mc:Fallback>
          <p:control name="ShockwaveFlash1" r:id="rId2" imgW="9142857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65175"/>
                  <a:ext cx="9144000" cy="6094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905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0" y="18573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cap="small" dirty="0" smtClean="0"/>
              <a:t>Za živa v Bystrici, </a:t>
            </a:r>
          </a:p>
          <a:p>
            <a:pPr algn="ctr"/>
            <a:r>
              <a:rPr lang="sk-SK" sz="4800" b="1" cap="small" dirty="0" smtClean="0"/>
              <a:t>po smrti v nebi... </a:t>
            </a:r>
            <a:endParaRPr lang="sk-SK" sz="4800" b="1" cap="small" dirty="0"/>
          </a:p>
        </p:txBody>
      </p:sp>
      <p:sp>
        <p:nvSpPr>
          <p:cNvPr id="9" name="BlokTextu 8"/>
          <p:cNvSpPr txBox="1"/>
          <p:nvPr/>
        </p:nvSpPr>
        <p:spPr>
          <a:xfrm>
            <a:off x="0" y="55007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Ďakujem za pozornosť </a:t>
            </a:r>
            <a:endParaRPr lang="sk-SK" sz="2800" b="1" dirty="0"/>
          </a:p>
        </p:txBody>
      </p:sp>
      <p:pic>
        <p:nvPicPr>
          <p:cNvPr id="10" name="Obrázok 9" descr="bbe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714752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Mestské privilégiá</a:t>
            </a:r>
            <a:endParaRPr lang="sk-SK" b="1" cap="small" dirty="0"/>
          </a:p>
        </p:txBody>
      </p:sp>
      <p:sp>
        <p:nvSpPr>
          <p:cNvPr id="4" name="BlokTextu 3"/>
          <p:cNvSpPr txBox="1"/>
          <p:nvPr/>
        </p:nvSpPr>
        <p:spPr>
          <a:xfrm>
            <a:off x="1428728" y="2143116"/>
            <a:ext cx="556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ktorom roku získala Banská Bystrica mestské privilégiá? </a:t>
            </a:r>
          </a:p>
        </p:txBody>
      </p:sp>
      <p:sp>
        <p:nvSpPr>
          <p:cNvPr id="6" name="Obdĺžnik 5"/>
          <p:cNvSpPr/>
          <p:nvPr/>
        </p:nvSpPr>
        <p:spPr>
          <a:xfrm>
            <a:off x="2143108" y="3643314"/>
            <a:ext cx="1143008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2143108" y="4357694"/>
            <a:ext cx="1143008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143108" y="5072074"/>
            <a:ext cx="1143008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143108" y="5786454"/>
            <a:ext cx="1143008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2428860" y="3714752"/>
            <a:ext cx="72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1234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2428860" y="4500570"/>
            <a:ext cx="72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1243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2428860" y="51435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1254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428860" y="59293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1255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3929058" y="3500438"/>
            <a:ext cx="2000264" cy="571504"/>
          </a:xfrm>
          <a:prstGeom prst="round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Vyhodnotiť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Erb mesta</a:t>
            </a:r>
            <a:endParaRPr lang="sk-SK" b="1" cap="small" dirty="0"/>
          </a:p>
        </p:txBody>
      </p:sp>
      <p:pic>
        <p:nvPicPr>
          <p:cNvPr id="3" name="Obrázok 2" descr="erb čis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3714776" cy="3714776"/>
          </a:xfrm>
          <a:prstGeom prst="rect">
            <a:avLst/>
          </a:prstGeom>
        </p:spPr>
      </p:pic>
      <p:pic>
        <p:nvPicPr>
          <p:cNvPr id="8" name="Obrázok 7" descr="erb_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714488"/>
            <a:ext cx="3714776" cy="408966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00034" y="1500174"/>
            <a:ext cx="695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Vieš, v akých farbách a na koľko častí je rozdelený erb mesta?</a:t>
            </a: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500034" y="5929330"/>
            <a:ext cx="2000264" cy="571504"/>
          </a:xfrm>
          <a:prstGeom prst="round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Vyhodnotiť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Usmiata tvár 6">
            <a:hlinkClick r:id="rId4" action="ppaction://hlinksldjump"/>
          </p:cNvPr>
          <p:cNvSpPr/>
          <p:nvPr/>
        </p:nvSpPr>
        <p:spPr>
          <a:xfrm>
            <a:off x="8001024" y="500042"/>
            <a:ext cx="500066" cy="500066"/>
          </a:xfrm>
          <a:prstGeom prst="smileyFac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Erb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071538" y="1857364"/>
            <a:ext cx="556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- Odvodený od erbu </a:t>
            </a:r>
            <a:r>
              <a:rPr lang="sk-SK" dirty="0" err="1" smtClean="0"/>
              <a:t>Arpádovcov</a:t>
            </a:r>
            <a:r>
              <a:rPr lang="sk-SK" dirty="0" smtClean="0"/>
              <a:t> (farebná zámena brvien)</a:t>
            </a:r>
            <a:endParaRPr lang="sk-SK" dirty="0"/>
          </a:p>
        </p:txBody>
      </p:sp>
      <p:pic>
        <p:nvPicPr>
          <p:cNvPr id="4" name="Obrázok 3" descr="arpadovský erb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14620"/>
            <a:ext cx="1643074" cy="185738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85786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Arpádovský</a:t>
            </a:r>
            <a:r>
              <a:rPr lang="sk-SK" b="1" dirty="0" smtClean="0"/>
              <a:t> erb</a:t>
            </a:r>
            <a:endParaRPr lang="sk-SK" b="1" dirty="0"/>
          </a:p>
        </p:txBody>
      </p:sp>
      <p:sp>
        <p:nvSpPr>
          <p:cNvPr id="7" name="Šípka doprava 6"/>
          <p:cNvSpPr/>
          <p:nvPr/>
        </p:nvSpPr>
        <p:spPr>
          <a:xfrm>
            <a:off x="2928926" y="3429000"/>
            <a:ext cx="1928826" cy="428628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bber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357430"/>
            <a:ext cx="2214578" cy="221457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143504" y="4643446"/>
            <a:ext cx="20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Banskobystrický erb</a:t>
            </a:r>
            <a:endParaRPr lang="sk-SK" b="1" dirty="0"/>
          </a:p>
        </p:txBody>
      </p:sp>
      <p:sp>
        <p:nvSpPr>
          <p:cNvPr id="10" name="Šípka doprava 9">
            <a:hlinkClick r:id="rId4" action="ppaction://hlinksldjump"/>
          </p:cNvPr>
          <p:cNvSpPr/>
          <p:nvPr/>
        </p:nvSpPr>
        <p:spPr>
          <a:xfrm>
            <a:off x="714348" y="6215082"/>
            <a:ext cx="928694" cy="35719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cap="small" dirty="0" smtClean="0"/>
              <a:t>Dominanty mesta</a:t>
            </a:r>
            <a:endParaRPr lang="sk-SK" b="1" cap="small" dirty="0"/>
          </a:p>
        </p:txBody>
      </p:sp>
      <p:pic>
        <p:nvPicPr>
          <p:cNvPr id="6" name="Obrázok 5" descr="erb_bb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000100" y="1928802"/>
            <a:ext cx="2928958" cy="3214710"/>
          </a:xfrm>
          <a:prstGeom prst="rect">
            <a:avLst/>
          </a:prstGeom>
        </p:spPr>
      </p:pic>
      <p:pic>
        <p:nvPicPr>
          <p:cNvPr id="7" name="Obrázok 6" descr="erb_bb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4714876" y="1928802"/>
            <a:ext cx="2928958" cy="321471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714480" y="2643182"/>
            <a:ext cx="166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cap="small" dirty="0" smtClean="0"/>
              <a:t>Hradný </a:t>
            </a:r>
          </a:p>
          <a:p>
            <a:pPr algn="ctr"/>
            <a:r>
              <a:rPr lang="sk-SK" sz="3600" b="1" cap="small" dirty="0" smtClean="0"/>
              <a:t>areál</a:t>
            </a:r>
            <a:endParaRPr lang="sk-SK" sz="3600" b="1" cap="small" dirty="0"/>
          </a:p>
        </p:txBody>
      </p:sp>
      <p:sp>
        <p:nvSpPr>
          <p:cNvPr id="9" name="BlokTextu 8">
            <a:hlinkClick r:id="rId3" action="ppaction://hlinksldjump"/>
          </p:cNvPr>
          <p:cNvSpPr txBox="1"/>
          <p:nvPr/>
        </p:nvSpPr>
        <p:spPr>
          <a:xfrm>
            <a:off x="5286380" y="3000372"/>
            <a:ext cx="184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cap="small" dirty="0" smtClean="0"/>
              <a:t>Námestie</a:t>
            </a:r>
            <a:endParaRPr lang="sk-SK" sz="36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banska_bystrica_1366294218_391717_10151183757834704_200298826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ok 4" descr="bberb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14290"/>
            <a:ext cx="1752600" cy="164307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000496" y="857232"/>
            <a:ext cx="294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cap="small" dirty="0" smtClean="0"/>
              <a:t>Hradný areál</a:t>
            </a:r>
            <a:endParaRPr lang="sk-SK" sz="40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barbaka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857628"/>
            <a:ext cx="19288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mestska radnic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643050"/>
            <a:ext cx="264320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small" dirty="0" smtClean="0"/>
              <a:t>Správne priraď dominanty hradného areálu, ktoré vidíš na obrázkoch</a:t>
            </a:r>
            <a:r>
              <a:rPr lang="sk-SK" cap="small" dirty="0" smtClean="0"/>
              <a:t>:</a:t>
            </a:r>
            <a:endParaRPr lang="sk-SK" cap="small" dirty="0"/>
          </a:p>
        </p:txBody>
      </p:sp>
      <p:pic>
        <p:nvPicPr>
          <p:cNvPr id="3" name="Obrázok 2" descr="_dsc0966-2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slovensky kostol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lokTextu 8"/>
          <p:cNvSpPr txBox="1"/>
          <p:nvPr/>
        </p:nvSpPr>
        <p:spPr>
          <a:xfrm>
            <a:off x="7337800" y="2143116"/>
            <a:ext cx="18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Farský kostol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337800" y="1714488"/>
            <a:ext cx="18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Barbakan</a:t>
            </a:r>
            <a:r>
              <a:rPr lang="sk-SK" dirty="0" smtClean="0"/>
              <a:t> s vežou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7337800" y="2643182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Slovenský kostol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337800" y="3071810"/>
            <a:ext cx="14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Matejov dom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337800" y="3500438"/>
            <a:ext cx="170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Mestská radnica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500034" y="6143644"/>
            <a:ext cx="2000264" cy="571504"/>
          </a:xfrm>
          <a:prstGeom prst="round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Vyhodnotiť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Ovál 18">
            <a:hlinkClick r:id="rId6" action="ppaction://hlinksldjump"/>
          </p:cNvPr>
          <p:cNvSpPr/>
          <p:nvPr/>
        </p:nvSpPr>
        <p:spPr>
          <a:xfrm>
            <a:off x="6715140" y="1785926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3428992" y="3929066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>
            <a:hlinkClick r:id="rId7" action="ppaction://hlinksldjump"/>
          </p:cNvPr>
          <p:cNvSpPr/>
          <p:nvPr/>
        </p:nvSpPr>
        <p:spPr>
          <a:xfrm>
            <a:off x="6715140" y="2714620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>
            <a:hlinkClick r:id="rId8" action="ppaction://hlinksldjump"/>
          </p:cNvPr>
          <p:cNvSpPr/>
          <p:nvPr/>
        </p:nvSpPr>
        <p:spPr>
          <a:xfrm>
            <a:off x="6715140" y="2214554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>
            <a:hlinkClick r:id="rId9" action="ppaction://hlinksldjump"/>
          </p:cNvPr>
          <p:cNvSpPr/>
          <p:nvPr/>
        </p:nvSpPr>
        <p:spPr>
          <a:xfrm>
            <a:off x="6715140" y="357187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>
            <a:hlinkClick r:id="rId10" action="ppaction://hlinksldjump"/>
          </p:cNvPr>
          <p:cNvSpPr/>
          <p:nvPr/>
        </p:nvSpPr>
        <p:spPr>
          <a:xfrm>
            <a:off x="6715140" y="3143248"/>
            <a:ext cx="214314" cy="21431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1000100" y="1928802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2428860" y="4857760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1142976" y="4500570"/>
            <a:ext cx="214314" cy="21431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5857884" y="1857364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barbakan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472" y="357166"/>
            <a:ext cx="83582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small" dirty="0" err="1" smtClean="0"/>
              <a:t>Barbakan</a:t>
            </a:r>
            <a:r>
              <a:rPr lang="sk-SK" b="1" cap="small" dirty="0" smtClean="0"/>
              <a:t> s vežou</a:t>
            </a:r>
            <a:endParaRPr lang="sk-SK" b="1" cap="small" dirty="0"/>
          </a:p>
        </p:txBody>
      </p:sp>
      <p:sp>
        <p:nvSpPr>
          <p:cNvPr id="3" name="Šípka doprava 2">
            <a:hlinkClick r:id="rId3" action="ppaction://hlinksldjump"/>
          </p:cNvPr>
          <p:cNvSpPr/>
          <p:nvPr/>
        </p:nvSpPr>
        <p:spPr>
          <a:xfrm>
            <a:off x="714348" y="6215082"/>
            <a:ext cx="1000132" cy="428628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268</Words>
  <Application>Microsoft Office PowerPoint</Application>
  <PresentationFormat>Prezentácia na obrazovke (4:3)</PresentationFormat>
  <Paragraphs>95</Paragraphs>
  <Slides>29</Slides>
  <Notes>0</Notes>
  <HiddenSlides>15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Banská Bystrica</vt:lpstr>
      <vt:lpstr>Dejiny mesta</vt:lpstr>
      <vt:lpstr>Mestské privilégiá</vt:lpstr>
      <vt:lpstr>Erb mesta</vt:lpstr>
      <vt:lpstr>Erb</vt:lpstr>
      <vt:lpstr>Dominanty mesta</vt:lpstr>
      <vt:lpstr>Prezentácia programu PowerPoint</vt:lpstr>
      <vt:lpstr>Správne priraď dominanty hradného areálu, ktoré vidíš na obrázkoch:</vt:lpstr>
      <vt:lpstr>Barbakan s vežou</vt:lpstr>
      <vt:lpstr>Farský kostol</vt:lpstr>
      <vt:lpstr>Slovenský kostol</vt:lpstr>
      <vt:lpstr>Matejov dom </vt:lpstr>
      <vt:lpstr>Mestská radnica (pretórium)</vt:lpstr>
      <vt:lpstr>Prezentácia programu PowerPoint</vt:lpstr>
      <vt:lpstr>Správne doplň: </vt:lpstr>
      <vt:lpstr>Najvýznamnejšie pamiatky na námestí</vt:lpstr>
      <vt:lpstr>Biskupský palác</vt:lpstr>
      <vt:lpstr>Kostol Františka Xaverského</vt:lpstr>
      <vt:lpstr>Hodinová veža</vt:lpstr>
      <vt:lpstr>Morový stĺp</vt:lpstr>
      <vt:lpstr>Turzov dom</vt:lpstr>
      <vt:lpstr>Benického dom</vt:lpstr>
      <vt:lpstr>Fontána</vt:lpstr>
      <vt:lpstr>Betlenov dom</vt:lpstr>
      <vt:lpstr>Kostol sv. Alžbety</vt:lpstr>
      <vt:lpstr>Známi bystrickí rodáci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2014-06-05T08:12:24Z</dcterms:created>
  <dcterms:modified xsi:type="dcterms:W3CDTF">2014-06-05T08:12:30Z</dcterms:modified>
</cp:coreProperties>
</file>