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378D-69E3-48B7-8951-195C1049AED7}" type="datetimeFigureOut">
              <a:rPr lang="sk-SK" smtClean="0"/>
              <a:t>5. 6. 2014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F8BC9-308D-47D5-BEA5-A18BCC468F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524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378D-69E3-48B7-8951-195C1049AED7}" type="datetimeFigureOut">
              <a:rPr lang="sk-SK" smtClean="0"/>
              <a:t>5. 6. 2014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F8BC9-308D-47D5-BEA5-A18BCC468F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675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378D-69E3-48B7-8951-195C1049AED7}" type="datetimeFigureOut">
              <a:rPr lang="sk-SK" smtClean="0"/>
              <a:t>5. 6. 2014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F8BC9-308D-47D5-BEA5-A18BCC468F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27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378D-69E3-48B7-8951-195C1049AED7}" type="datetimeFigureOut">
              <a:rPr lang="sk-SK" smtClean="0"/>
              <a:t>5. 6. 2014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F8BC9-308D-47D5-BEA5-A18BCC468F5A}" type="slidenum">
              <a:rPr lang="sk-SK" smtClean="0"/>
              <a:t>‹#›</a:t>
            </a:fld>
            <a:endParaRPr lang="sk-SK"/>
          </a:p>
        </p:txBody>
      </p:sp>
      <p:sp>
        <p:nvSpPr>
          <p:cNvPr id="7" name="Zaoblený obdĺžnik 6"/>
          <p:cNvSpPr/>
          <p:nvPr userDrawn="1"/>
        </p:nvSpPr>
        <p:spPr>
          <a:xfrm>
            <a:off x="899592" y="4365104"/>
            <a:ext cx="914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Ďalej</a:t>
            </a:r>
            <a:endParaRPr lang="sk-SK" dirty="0"/>
          </a:p>
        </p:txBody>
      </p:sp>
      <p:sp>
        <p:nvSpPr>
          <p:cNvPr id="9" name="Zaoblený obdĺžnik 8"/>
          <p:cNvSpPr/>
          <p:nvPr userDrawn="1"/>
        </p:nvSpPr>
        <p:spPr>
          <a:xfrm>
            <a:off x="899592" y="5648672"/>
            <a:ext cx="914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Domov</a:t>
            </a:r>
            <a:endParaRPr lang="sk-SK" dirty="0"/>
          </a:p>
        </p:txBody>
      </p:sp>
      <p:sp>
        <p:nvSpPr>
          <p:cNvPr id="10" name="Zaoblený obdĺžnik 9"/>
          <p:cNvSpPr/>
          <p:nvPr userDrawn="1"/>
        </p:nvSpPr>
        <p:spPr>
          <a:xfrm>
            <a:off x="899592" y="5013176"/>
            <a:ext cx="914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7056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378D-69E3-48B7-8951-195C1049AED7}" type="datetimeFigureOut">
              <a:rPr lang="sk-SK" smtClean="0"/>
              <a:t>5. 6. 2014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F8BC9-308D-47D5-BEA5-A18BCC468F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426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378D-69E3-48B7-8951-195C1049AED7}" type="datetimeFigureOut">
              <a:rPr lang="sk-SK" smtClean="0"/>
              <a:t>5. 6. 2014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F8BC9-308D-47D5-BEA5-A18BCC468F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091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378D-69E3-48B7-8951-195C1049AED7}" type="datetimeFigureOut">
              <a:rPr lang="sk-SK" smtClean="0"/>
              <a:t>5. 6. 2014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F8BC9-308D-47D5-BEA5-A18BCC468F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655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378D-69E3-48B7-8951-195C1049AED7}" type="datetimeFigureOut">
              <a:rPr lang="sk-SK" smtClean="0"/>
              <a:t>5. 6. 2014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F8BC9-308D-47D5-BEA5-A18BCC468F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55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378D-69E3-48B7-8951-195C1049AED7}" type="datetimeFigureOut">
              <a:rPr lang="sk-SK" smtClean="0"/>
              <a:t>5. 6. 2014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F8BC9-308D-47D5-BEA5-A18BCC468F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425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378D-69E3-48B7-8951-195C1049AED7}" type="datetimeFigureOut">
              <a:rPr lang="sk-SK" smtClean="0"/>
              <a:t>5. 6. 2014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F8BC9-308D-47D5-BEA5-A18BCC468F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144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378D-69E3-48B7-8951-195C1049AED7}" type="datetimeFigureOut">
              <a:rPr lang="sk-SK" smtClean="0"/>
              <a:t>5. 6. 2014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F8BC9-308D-47D5-BEA5-A18BCC468F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547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A378D-69E3-48B7-8951-195C1049AED7}" type="datetimeFigureOut">
              <a:rPr lang="sk-SK" smtClean="0"/>
              <a:t>5. 6. 2014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F8BC9-308D-47D5-BEA5-A18BCC468F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161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Kríza medzinárodného systému a cesta k druhej svetovej vojne</a:t>
            </a:r>
            <a:endParaRPr lang="sk-SK" dirty="0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7583840" cy="4277072"/>
          </a:xfrm>
        </p:spPr>
      </p:pic>
    </p:spTree>
    <p:extLst>
      <p:ext uri="{BB962C8B-B14F-4D97-AF65-F5344CB8AC3E}">
        <p14:creationId xmlns:p14="http://schemas.microsoft.com/office/powerpoint/2010/main" val="274427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k-SK" sz="3700" dirty="0" smtClean="0">
                <a:solidFill>
                  <a:schemeClr val="bg1"/>
                </a:solidFill>
                <a:latin typeface="+mn-lt"/>
              </a:rPr>
              <a:t>Pakt proti Kominterne</a:t>
            </a:r>
            <a:endParaRPr lang="sk-SK" sz="3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325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sk-SK" b="1" dirty="0" smtClean="0">
                <a:solidFill>
                  <a:schemeClr val="bg1"/>
                </a:solidFill>
              </a:rPr>
              <a:t>Kominterna</a:t>
            </a:r>
            <a:r>
              <a:rPr lang="sk-SK" dirty="0" smtClean="0">
                <a:solidFill>
                  <a:schemeClr val="bg1"/>
                </a:solidFill>
              </a:rPr>
              <a:t> (Komunistická internacionála) - jej úlohou bolo spájať všetky komunistické strany</a:t>
            </a:r>
          </a:p>
          <a:p>
            <a:pPr algn="just">
              <a:buFont typeface="Wingdings 2" pitchFamily="18" charset="2"/>
              <a:buNone/>
            </a:pPr>
            <a:r>
              <a:rPr lang="sk-SK" dirty="0" smtClean="0">
                <a:solidFill>
                  <a:schemeClr val="bg1"/>
                </a:solidFill>
              </a:rPr>
              <a:t>25. 11. 1936 -  </a:t>
            </a:r>
            <a:r>
              <a:rPr lang="sk-SK" b="1" dirty="0" smtClean="0">
                <a:solidFill>
                  <a:schemeClr val="bg1"/>
                </a:solidFill>
              </a:rPr>
              <a:t>Nemecko a Japonsko </a:t>
            </a:r>
            <a:r>
              <a:rPr lang="sk-SK" dirty="0" smtClean="0">
                <a:solidFill>
                  <a:schemeClr val="bg1"/>
                </a:solidFill>
              </a:rPr>
              <a:t>uzatvárajú </a:t>
            </a:r>
            <a:r>
              <a:rPr lang="sk-SK" dirty="0" smtClean="0"/>
              <a:t> </a:t>
            </a:r>
          </a:p>
          <a:p>
            <a:pPr algn="just">
              <a:buFont typeface="Wingdings 2" pitchFamily="18" charset="2"/>
              <a:buNone/>
            </a:pPr>
            <a:r>
              <a:rPr lang="sk-SK" dirty="0" smtClean="0"/>
              <a:t>V roku 1939 sa Japonsko pripája k ďalším dvom veľmociam a vzniká: </a:t>
            </a:r>
            <a:r>
              <a:rPr lang="sk-SK" dirty="0" smtClean="0">
                <a:solidFill>
                  <a:schemeClr val="bg1"/>
                </a:solidFill>
              </a:rPr>
              <a:t>1937 - </a:t>
            </a:r>
            <a:r>
              <a:rPr lang="sk-SK" b="1" dirty="0" smtClean="0">
                <a:solidFill>
                  <a:schemeClr val="bg1"/>
                </a:solidFill>
              </a:rPr>
              <a:t>Taliansko</a:t>
            </a:r>
            <a:r>
              <a:rPr lang="sk-SK" dirty="0" smtClean="0">
                <a:solidFill>
                  <a:schemeClr val="bg1"/>
                </a:solidFill>
              </a:rPr>
              <a:t> sa pripojilo k nemecko-japonskému paktu voči e</a:t>
            </a:r>
          </a:p>
          <a:p>
            <a:pPr algn="just">
              <a:buFont typeface="Wingdings 2" pitchFamily="18" charset="2"/>
              <a:buNone/>
            </a:pPr>
            <a:r>
              <a:rPr lang="sk-SK" dirty="0" smtClean="0">
                <a:solidFill>
                  <a:schemeClr val="bg1"/>
                </a:solidFill>
              </a:rPr>
              <a:t>                             </a:t>
            </a:r>
          </a:p>
        </p:txBody>
      </p:sp>
      <p:pic>
        <p:nvPicPr>
          <p:cNvPr id="15364" name="Picture 2" descr="C:\Users\Miroslav\Desktop\Príprava\SŠ\Cesta k druhej svetovej vojne\Fascist_Italy_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817" y="999343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C:\Users\Miroslav\Desktop\Príprava\SŠ\Cesta k druhej svetovej vojne\general_gouvernement_official_193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99343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" descr="C:\Users\Miroslav\Desktop\Príprava\SŠ\Cesta k druhej svetovej vojne\ur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878" y="1030594"/>
            <a:ext cx="2592834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aoblený obdĺžnik 2"/>
          <p:cNvSpPr/>
          <p:nvPr/>
        </p:nvSpPr>
        <p:spPr>
          <a:xfrm>
            <a:off x="4862643" y="3465442"/>
            <a:ext cx="32406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Os Berlín - Rím - Tokio</a:t>
            </a: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>
            <a:off x="3995936" y="4852707"/>
            <a:ext cx="280831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Vyhodnotenie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3166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3700" dirty="0" smtClean="0"/>
              <a:t>Španielska </a:t>
            </a:r>
            <a:r>
              <a:rPr lang="sk-SK" sz="3700" dirty="0"/>
              <a:t>občianska </a:t>
            </a:r>
            <a:r>
              <a:rPr lang="sk-SK" sz="3700" dirty="0" smtClean="0"/>
              <a:t>vojna</a:t>
            </a:r>
            <a:r>
              <a:rPr lang="sk-SK" sz="3700" dirty="0" smtClean="0">
                <a:latin typeface="+mn-lt"/>
              </a:rPr>
              <a:t> (</a:t>
            </a:r>
            <a:r>
              <a:rPr lang="sk-SK" sz="3700" dirty="0" smtClean="0">
                <a:latin typeface="+mn-lt"/>
              </a:rPr>
              <a:t>1936-1938)</a:t>
            </a:r>
            <a:br>
              <a:rPr lang="sk-SK" sz="3700" dirty="0" smtClean="0">
                <a:latin typeface="+mn-lt"/>
              </a:rPr>
            </a:br>
            <a:r>
              <a:rPr lang="sk-SK" sz="2200" dirty="0" smtClean="0"/>
              <a:t>1931 </a:t>
            </a:r>
            <a:r>
              <a:rPr lang="sk-SK" sz="2200" dirty="0"/>
              <a:t>- monarchia nahradená republikou</a:t>
            </a:r>
            <a:br>
              <a:rPr lang="sk-SK" sz="2200" dirty="0"/>
            </a:br>
            <a:r>
              <a:rPr lang="sk-SK" sz="2200" dirty="0"/>
              <a:t>1936 - k moci sa dostali socialisti a </a:t>
            </a:r>
            <a:r>
              <a:rPr lang="sk-SK" sz="2200" dirty="0" smtClean="0"/>
              <a:t>komunisti zavádzajú socializačné </a:t>
            </a:r>
            <a:br>
              <a:rPr lang="sk-SK" sz="2200" dirty="0" smtClean="0"/>
            </a:br>
            <a:r>
              <a:rPr lang="sk-SK" sz="2200" dirty="0" smtClean="0"/>
              <a:t>                             a proti</a:t>
            </a:r>
            <a:endParaRPr lang="sk-SK" sz="3700" dirty="0">
              <a:latin typeface="+mn-lt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2209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sk-SK" dirty="0" smtClean="0">
                <a:solidFill>
                  <a:schemeClr val="bg1"/>
                </a:solidFill>
              </a:rPr>
              <a:t>1931 - monarchia </a:t>
            </a:r>
            <a:r>
              <a:rPr lang="sk-SK" dirty="0" err="1" smtClean="0">
                <a:solidFill>
                  <a:schemeClr val="bg1"/>
                </a:solidFill>
              </a:rPr>
              <a:t>nahradeá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republikou</a:t>
            </a:r>
          </a:p>
          <a:p>
            <a:pPr algn="just">
              <a:buFont typeface="Wingdings 2" pitchFamily="18" charset="2"/>
              <a:buNone/>
            </a:pPr>
            <a:r>
              <a:rPr lang="sk-SK" dirty="0" smtClean="0">
                <a:solidFill>
                  <a:schemeClr val="bg1"/>
                </a:solidFill>
              </a:rPr>
              <a:t>1936 - k moci sa dostali socialisti a komunisti (socializačné a proticirkevné opatrenia)</a:t>
            </a:r>
          </a:p>
        </p:txBody>
      </p:sp>
      <p:pic>
        <p:nvPicPr>
          <p:cNvPr id="18436" name="Picture 2" descr="C:\Users\Miroslav\Desktop\Príprava\SŠ\Cesta k druhej svetovej vojne\ewf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02711"/>
            <a:ext cx="6049144" cy="327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aoblený obdĺžnik 2"/>
          <p:cNvSpPr/>
          <p:nvPr/>
        </p:nvSpPr>
        <p:spPr>
          <a:xfrm>
            <a:off x="5796372" y="1484784"/>
            <a:ext cx="1152128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cirkevné</a:t>
            </a:r>
            <a:endParaRPr lang="sk-SK" dirty="0"/>
          </a:p>
        </p:txBody>
      </p:sp>
      <p:sp>
        <p:nvSpPr>
          <p:cNvPr id="4" name="Ovál 3"/>
          <p:cNvSpPr/>
          <p:nvPr/>
        </p:nvSpPr>
        <p:spPr>
          <a:xfrm>
            <a:off x="323528" y="2348880"/>
            <a:ext cx="2232248" cy="1082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Vyhodnotenie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9407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51525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   </a:t>
            </a:r>
            <a:r>
              <a:rPr lang="sk-SK" sz="1600" dirty="0" smtClean="0"/>
              <a:t>18.7. 1936 do situácie zasahuje armáda pod velením fašistického vodcu generála</a:t>
            </a:r>
          </a:p>
          <a:p>
            <a:pPr algn="just">
              <a:buFont typeface="Wingdings 2" pitchFamily="18" charset="2"/>
              <a:buNone/>
            </a:pPr>
            <a:r>
              <a:rPr lang="sk-SK" sz="1600" dirty="0" smtClean="0"/>
              <a:t>    - vojenský </a:t>
            </a:r>
            <a:r>
              <a:rPr lang="sk-SK" sz="1600" dirty="0" smtClean="0"/>
              <a:t>prevrat </a:t>
            </a:r>
            <a:r>
              <a:rPr lang="sk-SK" sz="1600" dirty="0" smtClean="0"/>
              <a:t>sa mení </a:t>
            </a:r>
            <a:r>
              <a:rPr lang="sk-SK" sz="1600" dirty="0" smtClean="0"/>
              <a:t>na občiansku vojnu - </a:t>
            </a:r>
            <a:r>
              <a:rPr lang="sk-SK" sz="1600" dirty="0" smtClean="0"/>
              <a:t>Nemecko </a:t>
            </a:r>
            <a:r>
              <a:rPr lang="sk-SK" sz="1600" dirty="0" smtClean="0"/>
              <a:t>a </a:t>
            </a:r>
            <a:r>
              <a:rPr lang="sk-SK" sz="1600" dirty="0" smtClean="0"/>
              <a:t>Taliansko posielajú generálovi  </a:t>
            </a:r>
          </a:p>
          <a:p>
            <a:pPr algn="just">
              <a:buNone/>
            </a:pPr>
            <a:r>
              <a:rPr lang="sk-SK" sz="1600" dirty="0"/>
              <a:t> </a:t>
            </a:r>
            <a:r>
              <a:rPr lang="sk-SK" sz="1600" dirty="0" smtClean="0"/>
              <a:t>                                     vojenskú </a:t>
            </a:r>
            <a:r>
              <a:rPr lang="sk-SK" sz="1600" dirty="0" smtClean="0"/>
              <a:t>pomoc</a:t>
            </a:r>
          </a:p>
          <a:p>
            <a:pPr algn="just">
              <a:buClrTx/>
              <a:buFont typeface="Wingdings" pitchFamily="2" charset="2"/>
              <a:buChar char="v"/>
            </a:pPr>
            <a:r>
              <a:rPr lang="sk-SK" sz="1600" dirty="0" smtClean="0"/>
              <a:t>demokratické štáty vyhlasujú neutralitu, republikánom prichádzajú na pomoc len </a:t>
            </a:r>
            <a:r>
              <a:rPr lang="sk-SK" dirty="0" err="1" smtClean="0">
                <a:solidFill>
                  <a:schemeClr val="bg1"/>
                </a:solidFill>
              </a:rPr>
              <a:t>dobrovoľ</a:t>
            </a:r>
            <a:r>
              <a:rPr lang="sk-SK" sz="1600" dirty="0" smtClean="0"/>
              <a:t>.</a:t>
            </a:r>
            <a:endParaRPr lang="sk-SK" sz="1600" dirty="0" smtClean="0"/>
          </a:p>
          <a:p>
            <a:pPr>
              <a:buFont typeface="Wingdings 2" pitchFamily="18" charset="2"/>
              <a:buNone/>
            </a:pPr>
            <a:endParaRPr lang="sk-SK" dirty="0" smtClean="0"/>
          </a:p>
        </p:txBody>
      </p:sp>
      <p:pic>
        <p:nvPicPr>
          <p:cNvPr id="19459" name="Picture 2" descr="C:\Users\Miroslav\Desktop\Príprava\SŠ\Cesta k druhej svetovej vojne\ELT2008052223022586284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56614"/>
            <a:ext cx="3755677" cy="257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 descr="C:\Users\Miroslav\Desktop\Príprava\SŠ\Cesta k druhej svetovej vojne\fran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40" y="2492896"/>
            <a:ext cx="22098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aoblený obdĺžnik 2"/>
          <p:cNvSpPr/>
          <p:nvPr/>
        </p:nvSpPr>
        <p:spPr>
          <a:xfrm>
            <a:off x="7596336" y="620688"/>
            <a:ext cx="792088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err="1" smtClean="0"/>
              <a:t>Franca</a:t>
            </a:r>
            <a:endParaRPr lang="sk-SK" sz="1600" dirty="0"/>
          </a:p>
        </p:txBody>
      </p:sp>
      <p:sp>
        <p:nvSpPr>
          <p:cNvPr id="4" name="Zaoblený obdĺžnik 3"/>
          <p:cNvSpPr/>
          <p:nvPr/>
        </p:nvSpPr>
        <p:spPr>
          <a:xfrm>
            <a:off x="1187624" y="1295866"/>
            <a:ext cx="1080120" cy="260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/>
              <a:t>Francovi</a:t>
            </a:r>
            <a:endParaRPr lang="sk-SK" dirty="0"/>
          </a:p>
        </p:txBody>
      </p:sp>
      <p:sp>
        <p:nvSpPr>
          <p:cNvPr id="5" name="Ovál 4"/>
          <p:cNvSpPr/>
          <p:nvPr/>
        </p:nvSpPr>
        <p:spPr>
          <a:xfrm>
            <a:off x="3036218" y="5301208"/>
            <a:ext cx="321558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Vyhodnotenie</a:t>
            </a:r>
            <a:endParaRPr lang="sk-SK" dirty="0"/>
          </a:p>
        </p:txBody>
      </p:sp>
      <p:sp>
        <p:nvSpPr>
          <p:cNvPr id="6" name="Zaoblený obdĺžnik 5"/>
          <p:cNvSpPr/>
          <p:nvPr/>
        </p:nvSpPr>
        <p:spPr>
          <a:xfrm>
            <a:off x="755576" y="1844824"/>
            <a:ext cx="166393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dobrovoľníci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58097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728192"/>
          </a:xfrm>
        </p:spPr>
        <p:txBody>
          <a:bodyPr>
            <a:normAutofit/>
          </a:bodyPr>
          <a:lstStyle/>
          <a:p>
            <a:r>
              <a:rPr lang="sk-SK" sz="2800" dirty="0" smtClean="0"/>
              <a:t>12.3.1938 dochádza k plebiscitu, ktorým sa rakúske obyvateľstvo vyjadrilo za pripojeniu k Nemecku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Túto udalosť nazývame pojmom:</a:t>
            </a:r>
            <a:endParaRPr lang="sk-SK" sz="2800" dirty="0"/>
          </a:p>
        </p:txBody>
      </p:sp>
      <p:sp>
        <p:nvSpPr>
          <p:cNvPr id="5" name="Zaoblený obdĺžnik 4"/>
          <p:cNvSpPr/>
          <p:nvPr/>
        </p:nvSpPr>
        <p:spPr>
          <a:xfrm>
            <a:off x="5724128" y="1662612"/>
            <a:ext cx="129614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err="1" smtClean="0"/>
              <a:t>anšlus</a:t>
            </a:r>
            <a:endParaRPr lang="sk-SK" sz="2800" dirty="0"/>
          </a:p>
        </p:txBody>
      </p:sp>
      <p:pic>
        <p:nvPicPr>
          <p:cNvPr id="6" name="Picture 2" descr="C:\Users\Miroslav\Desktop\Príprava\SŠ\Cesta k druhej svetovej vojne\2uj3wq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986" y="2852936"/>
            <a:ext cx="4597358" cy="316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ál 6"/>
          <p:cNvSpPr/>
          <p:nvPr/>
        </p:nvSpPr>
        <p:spPr>
          <a:xfrm>
            <a:off x="539552" y="2852936"/>
            <a:ext cx="223224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Vyhodnotenie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0160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Mníchovská dohoda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K podpísaniu tzv. mníchovskej dohody dochádza</a:t>
            </a:r>
          </a:p>
          <a:p>
            <a:pPr marL="0" indent="0">
              <a:buNone/>
            </a:pPr>
            <a:r>
              <a:rPr lang="sk-SK" dirty="0" smtClean="0"/>
              <a:t>29.-30.9  roku                . Československo prichádza o značnú časť svojho pohraničného územia</a:t>
            </a:r>
            <a:endParaRPr lang="sk-SK" dirty="0"/>
          </a:p>
        </p:txBody>
      </p:sp>
      <p:sp>
        <p:nvSpPr>
          <p:cNvPr id="4" name="Zaoblený obdĺžnik 3"/>
          <p:cNvSpPr/>
          <p:nvPr/>
        </p:nvSpPr>
        <p:spPr>
          <a:xfrm>
            <a:off x="2987824" y="2145810"/>
            <a:ext cx="129614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 smtClean="0">
                <a:solidFill>
                  <a:schemeClr val="tx1"/>
                </a:solidFill>
              </a:rPr>
              <a:t>1938</a:t>
            </a:r>
            <a:endParaRPr lang="sk-SK" sz="3200" dirty="0">
              <a:solidFill>
                <a:schemeClr val="tx1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356992"/>
            <a:ext cx="4464496" cy="2767988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395536" y="3717032"/>
            <a:ext cx="23762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Vyhodnotenie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5752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dirty="0" smtClean="0"/>
              <a:t/>
            </a:r>
            <a:br>
              <a:rPr lang="sk-SK" sz="3200" dirty="0" smtClean="0"/>
            </a:b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467544" y="273050"/>
            <a:ext cx="8676456" cy="5853113"/>
          </a:xfrm>
        </p:spPr>
        <p:txBody>
          <a:bodyPr/>
          <a:lstStyle/>
          <a:p>
            <a:r>
              <a:rPr lang="sk-SK" dirty="0"/>
              <a:t>Dohoda sa často interpretuje ako tzv. mníchovský diktát, pretože predstavitelia čs. štátu neboli na rokovania prizvaní</a:t>
            </a:r>
            <a:r>
              <a:rPr lang="sk-SK" dirty="0" smtClean="0"/>
              <a:t>. Predstavitelia ktorých štátov boli pozvaní ?</a:t>
            </a:r>
          </a:p>
          <a:p>
            <a:r>
              <a:rPr lang="sk-SK" dirty="0" smtClean="0"/>
              <a:t>  Adolf Hitler</a:t>
            </a:r>
          </a:p>
          <a:p>
            <a:r>
              <a:rPr lang="sk-SK" dirty="0" smtClean="0"/>
              <a:t>Eduard </a:t>
            </a:r>
            <a:r>
              <a:rPr lang="sk-SK" dirty="0" err="1" smtClean="0"/>
              <a:t>Daladier</a:t>
            </a:r>
            <a:r>
              <a:rPr lang="sk-SK" dirty="0" smtClean="0"/>
              <a:t>  </a:t>
            </a:r>
          </a:p>
          <a:p>
            <a:r>
              <a:rPr lang="sk-SK" dirty="0" err="1" smtClean="0"/>
              <a:t>Benito</a:t>
            </a:r>
            <a:r>
              <a:rPr lang="sk-SK" dirty="0" smtClean="0"/>
              <a:t> </a:t>
            </a:r>
            <a:r>
              <a:rPr lang="sk-SK" dirty="0" err="1" smtClean="0"/>
              <a:t>Mussolini</a:t>
            </a:r>
            <a:endParaRPr lang="sk-SK" dirty="0" smtClean="0"/>
          </a:p>
          <a:p>
            <a:r>
              <a:rPr lang="sk-SK" dirty="0" err="1" smtClean="0"/>
              <a:t>Neville</a:t>
            </a:r>
            <a:r>
              <a:rPr lang="sk-SK" dirty="0" smtClean="0"/>
              <a:t> </a:t>
            </a:r>
            <a:r>
              <a:rPr lang="sk-SK" dirty="0" err="1" smtClean="0"/>
              <a:t>Chamberlain</a:t>
            </a:r>
            <a:r>
              <a:rPr lang="sk-SK" dirty="0" smtClean="0"/>
              <a:t> </a:t>
            </a:r>
          </a:p>
        </p:txBody>
      </p:sp>
      <p:sp>
        <p:nvSpPr>
          <p:cNvPr id="5" name="Zaoblený obdĺžnik 4"/>
          <p:cNvSpPr/>
          <p:nvPr/>
        </p:nvSpPr>
        <p:spPr>
          <a:xfrm>
            <a:off x="3656723" y="2265114"/>
            <a:ext cx="208823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/>
              <a:t>Nemecko</a:t>
            </a:r>
            <a:endParaRPr lang="sk-SK" sz="2800" dirty="0"/>
          </a:p>
        </p:txBody>
      </p:sp>
      <p:sp>
        <p:nvSpPr>
          <p:cNvPr id="6" name="Zaoblený obdĺžnik 5"/>
          <p:cNvSpPr/>
          <p:nvPr/>
        </p:nvSpPr>
        <p:spPr>
          <a:xfrm>
            <a:off x="3750415" y="2937520"/>
            <a:ext cx="21602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/>
              <a:t>Francúzsko</a:t>
            </a:r>
            <a:endParaRPr lang="sk-SK" sz="2800" dirty="0"/>
          </a:p>
        </p:txBody>
      </p:sp>
      <p:sp>
        <p:nvSpPr>
          <p:cNvPr id="7" name="Zaoblený obdĺžnik 6"/>
          <p:cNvSpPr/>
          <p:nvPr/>
        </p:nvSpPr>
        <p:spPr>
          <a:xfrm>
            <a:off x="3822423" y="3573016"/>
            <a:ext cx="201622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/>
              <a:t>Taliansko</a:t>
            </a:r>
            <a:endParaRPr lang="sk-SK" sz="2800" dirty="0"/>
          </a:p>
        </p:txBody>
      </p:sp>
      <p:sp>
        <p:nvSpPr>
          <p:cNvPr id="8" name="Zaoblený obdĺžnik 7"/>
          <p:cNvSpPr/>
          <p:nvPr/>
        </p:nvSpPr>
        <p:spPr>
          <a:xfrm>
            <a:off x="4427984" y="4198985"/>
            <a:ext cx="23042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/>
              <a:t>Veľká Británia</a:t>
            </a:r>
            <a:endParaRPr lang="sk-SK" sz="2800" dirty="0"/>
          </a:p>
        </p:txBody>
      </p:sp>
      <p:sp>
        <p:nvSpPr>
          <p:cNvPr id="9" name="Ovál 8"/>
          <p:cNvSpPr/>
          <p:nvPr/>
        </p:nvSpPr>
        <p:spPr>
          <a:xfrm>
            <a:off x="683568" y="5229200"/>
            <a:ext cx="3066847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Vyhodnotenie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44881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ShockwaveFlash1" r:id="rId2" imgW="6625066" imgH="4176533"/>
        </mc:Choice>
        <mc:Fallback>
          <p:control name="ShockwaveFlash1" r:id="rId2" imgW="6625066" imgH="417653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31913" y="1773238"/>
                  <a:ext cx="6624637" cy="4176712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8019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Príčiny medzinárodnej krízy: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Nestabilnosť Versaillského systému a snaha o jeho revíziu </a:t>
            </a:r>
          </a:p>
          <a:p>
            <a:r>
              <a:rPr lang="sk-SK" sz="2000" dirty="0" smtClean="0"/>
              <a:t>Pocit krivdy a nespravodlivosti viacerých krajín (najmä Nemecka) z územných a materiálnych strát po 1. svetovej vojne</a:t>
            </a:r>
          </a:p>
          <a:p>
            <a:r>
              <a:rPr lang="sk-SK" sz="2000" dirty="0" smtClean="0"/>
              <a:t>Rozsiahle sociálne problémy, veľká hospodárska kríza</a:t>
            </a:r>
          </a:p>
          <a:p>
            <a:r>
              <a:rPr lang="sk-SK" sz="2000" dirty="0" smtClean="0"/>
              <a:t>Politika </a:t>
            </a:r>
            <a:r>
              <a:rPr lang="sk-SK" sz="2000" dirty="0" err="1" smtClean="0"/>
              <a:t>appeasementu</a:t>
            </a:r>
            <a:r>
              <a:rPr lang="sk-SK" sz="2000" dirty="0" smtClean="0"/>
              <a:t> zo strany VB a FRA, podnecujúca agresivitu nespokojných krajín</a:t>
            </a:r>
          </a:p>
          <a:p>
            <a:r>
              <a:rPr lang="sk-SK" sz="2000" dirty="0" smtClean="0"/>
              <a:t>Obava z hrozby šírenia komunizmu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58557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Svetová hospodárska kríza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1256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Začiatok hospodárskej krízy bol vyvolaný tzv. čiernym štvrtkom na newyorskej </a:t>
            </a:r>
            <a:r>
              <a:rPr lang="sk-SK" sz="2800" dirty="0" err="1" smtClean="0"/>
              <a:t>burz</a:t>
            </a:r>
            <a:r>
              <a:rPr lang="sk-SK" sz="2800" dirty="0" smtClean="0"/>
              <a:t> ( úpadok vzniká v dôsledku ekonomickej nerovnováhy – nadvýroby a špekulácií na finančných trhoch)</a:t>
            </a:r>
          </a:p>
          <a:p>
            <a:pPr algn="ctr"/>
            <a:r>
              <a:rPr lang="sk-SK" sz="2800" dirty="0"/>
              <a:t> </a:t>
            </a:r>
            <a:r>
              <a:rPr lang="sk-SK" sz="2800" dirty="0" smtClean="0"/>
              <a:t>Čierny štvrtok sa odohral:</a:t>
            </a:r>
          </a:p>
        </p:txBody>
      </p:sp>
      <p:sp>
        <p:nvSpPr>
          <p:cNvPr id="4" name="Obdĺžnik 3"/>
          <p:cNvSpPr/>
          <p:nvPr/>
        </p:nvSpPr>
        <p:spPr>
          <a:xfrm>
            <a:off x="4860031" y="4221088"/>
            <a:ext cx="15841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 smtClean="0"/>
              <a:t>8.12. 1927</a:t>
            </a:r>
          </a:p>
        </p:txBody>
      </p:sp>
      <p:sp>
        <p:nvSpPr>
          <p:cNvPr id="5" name="Obdĺžnik 4"/>
          <p:cNvSpPr/>
          <p:nvPr/>
        </p:nvSpPr>
        <p:spPr>
          <a:xfrm>
            <a:off x="4863603" y="5073988"/>
            <a:ext cx="1584175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 smtClean="0"/>
              <a:t>24.10. 1929</a:t>
            </a:r>
          </a:p>
        </p:txBody>
      </p:sp>
      <p:sp>
        <p:nvSpPr>
          <p:cNvPr id="6" name="Obdĺžnik 5"/>
          <p:cNvSpPr/>
          <p:nvPr/>
        </p:nvSpPr>
        <p:spPr>
          <a:xfrm>
            <a:off x="4860032" y="5834798"/>
            <a:ext cx="1584175" cy="618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 smtClean="0"/>
              <a:t>5.3. 1928</a:t>
            </a:r>
            <a:endParaRPr lang="sk-SK" dirty="0"/>
          </a:p>
        </p:txBody>
      </p:sp>
      <p:sp>
        <p:nvSpPr>
          <p:cNvPr id="8" name="Ovál 7"/>
          <p:cNvSpPr/>
          <p:nvPr/>
        </p:nvSpPr>
        <p:spPr>
          <a:xfrm>
            <a:off x="6804248" y="4797153"/>
            <a:ext cx="1944216" cy="564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/>
              <a:t>Vyhodnotenie</a:t>
            </a:r>
            <a:endParaRPr lang="sk-SK" sz="1600" dirty="0"/>
          </a:p>
        </p:txBody>
      </p:sp>
      <p:sp>
        <p:nvSpPr>
          <p:cNvPr id="7" name="Obdĺžnik 6"/>
          <p:cNvSpPr/>
          <p:nvPr/>
        </p:nvSpPr>
        <p:spPr>
          <a:xfrm>
            <a:off x="2627784" y="4221089"/>
            <a:ext cx="151216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8.12.1927</a:t>
            </a:r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2627784" y="5073988"/>
            <a:ext cx="151216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24.10.1929</a:t>
            </a:r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2627784" y="5834798"/>
            <a:ext cx="1512168" cy="618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5.3.1928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3943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400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Agresia Talianska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2.10.1935 – útok na Etiópiu (9.5. 1936 – </a:t>
            </a:r>
            <a:r>
              <a:rPr lang="sk-SK" dirty="0" err="1" smtClean="0"/>
              <a:t>anexi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a Etiópie)</a:t>
            </a:r>
          </a:p>
          <a:p>
            <a:pPr marL="0" indent="0">
              <a:buNone/>
            </a:pPr>
            <a:r>
              <a:rPr lang="sk-SK" dirty="0" smtClean="0"/>
              <a:t>Etiópia sa nazývala aj:</a:t>
            </a:r>
          </a:p>
          <a:p>
            <a:pPr marL="0" indent="0">
              <a:buNone/>
            </a:pPr>
            <a:r>
              <a:rPr lang="sk-SK" dirty="0" smtClean="0"/>
              <a:t>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                        </a:t>
            </a:r>
          </a:p>
        </p:txBody>
      </p:sp>
      <p:pic>
        <p:nvPicPr>
          <p:cNvPr id="4" name="Picture 2" descr="C:\Users\Miroslav\Desktop\Príprava\SŠ\Cesta k druhej svetovej vojne\second_italo-abyssinian_war_1935-1936_war_map.jp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3810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ál 5"/>
          <p:cNvSpPr/>
          <p:nvPr/>
        </p:nvSpPr>
        <p:spPr>
          <a:xfrm>
            <a:off x="2267744" y="5013176"/>
            <a:ext cx="237626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Vyhodnotenie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846209" y="3429000"/>
            <a:ext cx="25922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err="1" smtClean="0"/>
              <a:t>Abesínia</a:t>
            </a:r>
            <a:r>
              <a:rPr lang="sk-SK" sz="2400" dirty="0" smtClean="0"/>
              <a:t> / Habeš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35378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k-SK"/>
          </a:p>
        </p:txBody>
      </p:sp>
      <p:pic>
        <p:nvPicPr>
          <p:cNvPr id="7171" name="Picture 4" descr="C:\Users\Miroslav\Desktop\Príprava\SŠ\Cesta k druhej svetovej vojne\quin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0" y="533400"/>
            <a:ext cx="8686800" cy="57753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sk-SK" b="1" dirty="0" smtClean="0"/>
              <a:t>   1. ohnisko konfliktu v Afrike - Etiópia</a:t>
            </a:r>
          </a:p>
        </p:txBody>
      </p:sp>
    </p:spTree>
    <p:extLst>
      <p:ext uri="{BB962C8B-B14F-4D97-AF65-F5344CB8AC3E}">
        <p14:creationId xmlns:p14="http://schemas.microsoft.com/office/powerpoint/2010/main" val="367153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200" dirty="0" smtClean="0"/>
              <a:t>V roku 1939 je k Taliansku formou personálnej únie pripojené: </a:t>
            </a:r>
            <a:endParaRPr lang="sk-SK" sz="3200" dirty="0"/>
          </a:p>
        </p:txBody>
      </p:sp>
      <p:sp>
        <p:nvSpPr>
          <p:cNvPr id="8" name="Zaoblený obdĺžnik 7"/>
          <p:cNvSpPr/>
          <p:nvPr/>
        </p:nvSpPr>
        <p:spPr>
          <a:xfrm>
            <a:off x="6165294" y="836712"/>
            <a:ext cx="2138496" cy="5634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 smtClean="0"/>
              <a:t>Albánsko</a:t>
            </a:r>
            <a:endParaRPr lang="sk-SK" sz="3200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sk-SK" dirty="0" smtClean="0">
                <a:solidFill>
                  <a:schemeClr val="bg1"/>
                </a:solidFill>
              </a:rPr>
              <a:t>16. 4. 1939 - </a:t>
            </a:r>
            <a:r>
              <a:rPr lang="sk-SK" b="1" dirty="0" smtClean="0">
                <a:solidFill>
                  <a:schemeClr val="bg1"/>
                </a:solidFill>
              </a:rPr>
              <a:t>Albánsko pripojené </a:t>
            </a:r>
            <a:r>
              <a:rPr lang="sk-SK" dirty="0" smtClean="0">
                <a:solidFill>
                  <a:schemeClr val="bg1"/>
                </a:solidFill>
              </a:rPr>
              <a:t>ako personálna únia k Taliansku</a:t>
            </a:r>
          </a:p>
          <a:p>
            <a:pPr>
              <a:buFont typeface="Wingdings 2" pitchFamily="18" charset="2"/>
              <a:buNone/>
            </a:pPr>
            <a:endParaRPr lang="sk-SK" dirty="0" smtClean="0"/>
          </a:p>
        </p:txBody>
      </p:sp>
      <p:pic>
        <p:nvPicPr>
          <p:cNvPr id="14" name="Picture 3" descr="C:\Users\Miroslav\Desktop\Príprava\SŠ\Cesta k druhej svetovej vojne\1939 Italia invades Alban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76" y="1844824"/>
            <a:ext cx="4699197" cy="470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Miroslav\Desktop\Príprava\SŠ\Cesta k druhej svetovej vojne\Flag_of_Albania_(1939).sv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000" y="1875616"/>
            <a:ext cx="2890664" cy="192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ál 15"/>
          <p:cNvSpPr/>
          <p:nvPr/>
        </p:nvSpPr>
        <p:spPr>
          <a:xfrm>
            <a:off x="5575398" y="4725144"/>
            <a:ext cx="271456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/>
              <a:t>Vyhodnotenie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6121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iroslav\Desktop\Príprava\SŠ\Cesta k druhej svetovej vojne\Italian-colonies-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Wingdings 2" pitchFamily="18" charset="2"/>
              <a:buNone/>
            </a:pPr>
            <a:endParaRPr lang="sk-SK" b="1" dirty="0" smtClean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None/>
            </a:pPr>
            <a:endParaRPr lang="sk-SK" b="1" dirty="0" smtClean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None/>
            </a:pPr>
            <a:endParaRPr lang="sk-SK" b="1" dirty="0" smtClean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None/>
            </a:pPr>
            <a:endParaRPr lang="sk-SK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sk-SK" b="1" dirty="0" smtClean="0"/>
          </a:p>
          <a:p>
            <a:pPr>
              <a:buNone/>
            </a:pPr>
            <a:endParaRPr lang="sk-SK" b="1" dirty="0"/>
          </a:p>
          <a:p>
            <a:pPr>
              <a:buNone/>
            </a:pPr>
            <a:endParaRPr lang="sk-SK" b="1" dirty="0" smtClean="0"/>
          </a:p>
          <a:p>
            <a:pPr>
              <a:buNone/>
            </a:pPr>
            <a:endParaRPr lang="sk-SK" b="1" dirty="0"/>
          </a:p>
          <a:p>
            <a:pPr>
              <a:buNone/>
            </a:pPr>
            <a:endParaRPr lang="sk-SK" b="1" dirty="0" smtClean="0"/>
          </a:p>
          <a:p>
            <a:pPr>
              <a:buNone/>
            </a:pPr>
            <a:r>
              <a:rPr lang="sk-SK" sz="4600" b="1" dirty="0" smtClean="0"/>
              <a:t>Územné </a:t>
            </a:r>
            <a:r>
              <a:rPr lang="sk-SK" sz="4600" b="1" dirty="0"/>
              <a:t>zisky Talianska</a:t>
            </a:r>
          </a:p>
          <a:p>
            <a:pPr>
              <a:buFont typeface="Wingdings 2" pitchFamily="18" charset="2"/>
              <a:buNone/>
            </a:pPr>
            <a:r>
              <a:rPr lang="sk-SK" sz="4600" b="1" dirty="0"/>
              <a:t>d</a:t>
            </a:r>
            <a:r>
              <a:rPr lang="sk-SK" sz="4600" b="1" dirty="0" smtClean="0"/>
              <a:t>o roku 1939</a:t>
            </a:r>
          </a:p>
        </p:txBody>
      </p:sp>
    </p:spTree>
    <p:extLst>
      <p:ext uri="{BB962C8B-B14F-4D97-AF65-F5344CB8AC3E}">
        <p14:creationId xmlns:p14="http://schemas.microsoft.com/office/powerpoint/2010/main" val="318571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3700" dirty="0" smtClean="0">
                <a:latin typeface="+mn-lt"/>
              </a:rPr>
              <a:t>Japonsko-čínska  vojna - v roku 1937 Japonsko vojensky vstupuje do Číny</a:t>
            </a:r>
            <a:endParaRPr lang="sk-SK" sz="3700" dirty="0">
              <a:latin typeface="+mn-lt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0" y="1371600"/>
            <a:ext cx="8229600" cy="4937125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sk-SK" smtClean="0">
                <a:solidFill>
                  <a:schemeClr val="bg1"/>
                </a:solidFill>
              </a:rPr>
              <a:t>1937 Japonsko vpadlo do Číny</a:t>
            </a:r>
          </a:p>
          <a:p>
            <a:pPr algn="just">
              <a:buFont typeface="Wingdings 2" pitchFamily="18" charset="2"/>
              <a:buNone/>
            </a:pPr>
            <a:endParaRPr lang="sk-SK" smtClean="0">
              <a:solidFill>
                <a:schemeClr val="bg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sk-SK" smtClean="0">
              <a:solidFill>
                <a:schemeClr val="bg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sk-SK" smtClean="0">
              <a:solidFill>
                <a:schemeClr val="bg1"/>
              </a:solidFill>
            </a:endParaRPr>
          </a:p>
        </p:txBody>
      </p:sp>
      <p:pic>
        <p:nvPicPr>
          <p:cNvPr id="11268" name="Picture 2" descr="C:\Users\Miroslav\Desktop\Príprava\SŠ\Cesta k druhej svetovej vojne\nragermandivsinspectionly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209800"/>
            <a:ext cx="43783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C:\Users\Miroslav\Desktop\Príprava\SŠ\Cesta k druhej svetovej vojne\Emperor_Hirohi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429000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7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iroslav\Desktop\Príprava\SŠ\Cesta k druhej svetovej vojne\nankin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8686800" cy="6003925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endParaRPr lang="sk-SK" smtClean="0">
              <a:solidFill>
                <a:schemeClr val="bg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sk-SK" smtClean="0">
              <a:solidFill>
                <a:schemeClr val="bg1"/>
              </a:solidFill>
            </a:endParaRPr>
          </a:p>
          <a:p>
            <a:pPr algn="just">
              <a:buClrTx/>
              <a:buFont typeface="Wingdings" pitchFamily="2" charset="2"/>
              <a:buChar char="v"/>
            </a:pPr>
            <a:r>
              <a:rPr lang="sk-SK" smtClean="0">
                <a:solidFill>
                  <a:schemeClr val="bg1"/>
                </a:solidFill>
              </a:rPr>
              <a:t>do konca r. 1938 dobylo </a:t>
            </a:r>
          </a:p>
          <a:p>
            <a:pPr algn="just">
              <a:buFont typeface="Wingdings 2" pitchFamily="18" charset="2"/>
              <a:buNone/>
            </a:pPr>
            <a:r>
              <a:rPr lang="sk-SK" smtClean="0">
                <a:solidFill>
                  <a:schemeClr val="bg1"/>
                </a:solidFill>
              </a:rPr>
              <a:t>celé čínske pobrežie a </a:t>
            </a:r>
          </a:p>
          <a:p>
            <a:pPr algn="just">
              <a:buFont typeface="Wingdings 2" pitchFamily="18" charset="2"/>
              <a:buNone/>
            </a:pPr>
            <a:r>
              <a:rPr lang="sk-SK" smtClean="0">
                <a:solidFill>
                  <a:schemeClr val="bg1"/>
                </a:solidFill>
              </a:rPr>
              <a:t>hlavné priemyselné a </a:t>
            </a:r>
          </a:p>
          <a:p>
            <a:pPr algn="just">
              <a:buFont typeface="Wingdings 2" pitchFamily="18" charset="2"/>
              <a:buNone/>
            </a:pPr>
            <a:r>
              <a:rPr lang="sk-SK" smtClean="0">
                <a:solidFill>
                  <a:schemeClr val="bg1"/>
                </a:solidFill>
              </a:rPr>
              <a:t>obchodné strediská </a:t>
            </a:r>
          </a:p>
          <a:p>
            <a:pPr algn="just">
              <a:buFont typeface="Wingdings 2" pitchFamily="18" charset="2"/>
              <a:buNone/>
            </a:pPr>
            <a:r>
              <a:rPr lang="sk-SK" smtClean="0">
                <a:solidFill>
                  <a:schemeClr val="bg1"/>
                </a:solidFill>
              </a:rPr>
              <a:t>(Peking, Šanghaj, Nanking a Kanton)</a:t>
            </a:r>
          </a:p>
          <a:p>
            <a:pPr algn="just">
              <a:buFont typeface="Wingdings 2" pitchFamily="18" charset="2"/>
              <a:buNone/>
            </a:pPr>
            <a:endParaRPr lang="sk-SK" smtClean="0"/>
          </a:p>
        </p:txBody>
      </p:sp>
    </p:spTree>
    <p:extLst>
      <p:ext uri="{BB962C8B-B14F-4D97-AF65-F5344CB8AC3E}">
        <p14:creationId xmlns:p14="http://schemas.microsoft.com/office/powerpoint/2010/main" val="39874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440</Words>
  <Application>Microsoft Office PowerPoint</Application>
  <PresentationFormat>Prezentácia na obrazovke (4:3)</PresentationFormat>
  <Paragraphs>92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Motív Office</vt:lpstr>
      <vt:lpstr>Kríza medzinárodného systému a cesta k druhej svetovej vojne</vt:lpstr>
      <vt:lpstr>Príčiny medzinárodnej krízy:</vt:lpstr>
      <vt:lpstr>Svetová hospodárska kríza</vt:lpstr>
      <vt:lpstr>Agresia Talianska</vt:lpstr>
      <vt:lpstr>Prezentácia programu PowerPoint</vt:lpstr>
      <vt:lpstr>V roku 1939 je k Taliansku formou personálnej únie pripojené: </vt:lpstr>
      <vt:lpstr>Prezentácia programu PowerPoint</vt:lpstr>
      <vt:lpstr>Japonsko-čínska  vojna - v roku 1937 Japonsko vojensky vstupuje do Číny</vt:lpstr>
      <vt:lpstr>Prezentácia programu PowerPoint</vt:lpstr>
      <vt:lpstr>Pakt proti Kominterne</vt:lpstr>
      <vt:lpstr>Španielska občianska vojna (1936-1938) 1931 - monarchia nahradená republikou 1936 - k moci sa dostali socialisti a komunisti zavádzajú socializačné                               a proti</vt:lpstr>
      <vt:lpstr>Prezentácia programu PowerPoint</vt:lpstr>
      <vt:lpstr>12.3.1938 dochádza k plebiscitu, ktorým sa rakúske obyvateľstvo vyjadrilo za pripojeniu k Nemecku</vt:lpstr>
      <vt:lpstr>Mníchovská dohoda</vt:lpstr>
      <vt:lpstr>  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Kríza medzinárodného systému a cesta k druhej svetovej vojne</dc:title>
  <dc:creator>MARHOL</dc:creator>
  <cp:lastModifiedBy>skola</cp:lastModifiedBy>
  <cp:revision>32</cp:revision>
  <dcterms:created xsi:type="dcterms:W3CDTF">2014-06-05T05:32:12Z</dcterms:created>
  <dcterms:modified xsi:type="dcterms:W3CDTF">2014-06-05T11:33:21Z</dcterms:modified>
</cp:coreProperties>
</file>