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activeX/activeX1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80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75" r:id="rId11"/>
    <p:sldId id="276" r:id="rId12"/>
    <p:sldId id="274" r:id="rId13"/>
    <p:sldId id="268" r:id="rId14"/>
    <p:sldId id="269" r:id="rId15"/>
    <p:sldId id="271" r:id="rId16"/>
    <p:sldId id="272" r:id="rId17"/>
    <p:sldId id="273" r:id="rId18"/>
  </p:sldIdLst>
  <p:sldSz cx="9144000" cy="6858000" type="screen4x3"/>
  <p:notesSz cx="6735763" cy="9866313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368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8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slide" Target="../slides/slide14.xml"/><Relationship Id="rId3" Type="http://schemas.openxmlformats.org/officeDocument/2006/relationships/slide" Target="../slides/slide8.xml"/><Relationship Id="rId7" Type="http://schemas.openxmlformats.org/officeDocument/2006/relationships/slide" Target="../slides/slide13.xml"/><Relationship Id="rId2" Type="http://schemas.openxmlformats.org/officeDocument/2006/relationships/slide" Target="../slides/slide7.xml"/><Relationship Id="rId1" Type="http://schemas.openxmlformats.org/officeDocument/2006/relationships/slide" Target="../slides/slide4.xml"/><Relationship Id="rId6" Type="http://schemas.openxmlformats.org/officeDocument/2006/relationships/slide" Target="../slides/slide12.xml"/><Relationship Id="rId11" Type="http://schemas.openxmlformats.org/officeDocument/2006/relationships/slide" Target="../slides/slide17.xml"/><Relationship Id="rId5" Type="http://schemas.openxmlformats.org/officeDocument/2006/relationships/slide" Target="../slides/slide10.xml"/><Relationship Id="rId10" Type="http://schemas.openxmlformats.org/officeDocument/2006/relationships/slide" Target="../slides/slide16.xml"/><Relationship Id="rId4" Type="http://schemas.openxmlformats.org/officeDocument/2006/relationships/slide" Target="../slides/slide9.xml"/><Relationship Id="rId9" Type="http://schemas.openxmlformats.org/officeDocument/2006/relationships/slide" Target="../slides/slide1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DC2102-C4EC-409B-A29E-5DEEE8A178DA}" type="doc">
      <dgm:prSet loTypeId="urn:diagrams.loki3.com/VaryingWidthList+Icon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C2DF5292-13ED-4622-A5FC-857E824F5512}">
      <dgm:prSet phldrT="[Text]"/>
      <dgm:spPr/>
      <dgm:t>
        <a:bodyPr/>
        <a:lstStyle/>
        <a:p>
          <a:r>
            <a:rPr lang="sk-SK" dirty="0" smtClean="0"/>
            <a:t> </a:t>
          </a:r>
          <a:endParaRPr lang="sk-SK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1425FD71-42A5-4C63-9DA9-82B7CC100619}" type="parTrans" cxnId="{0E966A07-F7BB-49A8-A457-D0F6FD617C2D}">
      <dgm:prSet/>
      <dgm:spPr/>
      <dgm:t>
        <a:bodyPr/>
        <a:lstStyle/>
        <a:p>
          <a:endParaRPr lang="sk-SK"/>
        </a:p>
      </dgm:t>
    </dgm:pt>
    <dgm:pt modelId="{1F4BF96B-7706-46D4-9232-AAC6D61FBD1B}" type="sibTrans" cxnId="{0E966A07-F7BB-49A8-A457-D0F6FD617C2D}">
      <dgm:prSet/>
      <dgm:spPr/>
      <dgm:t>
        <a:bodyPr/>
        <a:lstStyle/>
        <a:p>
          <a:endParaRPr lang="sk-SK"/>
        </a:p>
      </dgm:t>
    </dgm:pt>
    <dgm:pt modelId="{4043FC72-BF56-476F-B126-64366C13FF6E}">
      <dgm:prSet phldrT="[Text]"/>
      <dgm:spPr/>
      <dgm:t>
        <a:bodyPr/>
        <a:lstStyle/>
        <a:p>
          <a:r>
            <a:rPr lang="sk-SK" dirty="0" smtClean="0"/>
            <a:t> </a:t>
          </a:r>
          <a:endParaRPr lang="sk-SK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294C0C6E-6E92-41BD-8807-873B80D623F7}" type="parTrans" cxnId="{49CD49B8-8AFF-4A90-93F0-EABF6A9E737F}">
      <dgm:prSet/>
      <dgm:spPr/>
      <dgm:t>
        <a:bodyPr/>
        <a:lstStyle/>
        <a:p>
          <a:endParaRPr lang="sk-SK"/>
        </a:p>
      </dgm:t>
    </dgm:pt>
    <dgm:pt modelId="{6C9DBC8C-E7FC-4FF9-9186-E65FD377B25C}" type="sibTrans" cxnId="{49CD49B8-8AFF-4A90-93F0-EABF6A9E737F}">
      <dgm:prSet/>
      <dgm:spPr/>
      <dgm:t>
        <a:bodyPr/>
        <a:lstStyle/>
        <a:p>
          <a:endParaRPr lang="sk-SK"/>
        </a:p>
      </dgm:t>
    </dgm:pt>
    <dgm:pt modelId="{F68ECEE7-C567-4C0D-84AE-788503901D83}">
      <dgm:prSet phldrT="[Text]"/>
      <dgm:spPr/>
      <dgm:t>
        <a:bodyPr/>
        <a:lstStyle/>
        <a:p>
          <a:r>
            <a:rPr lang="sk-SK" dirty="0" smtClean="0"/>
            <a:t> </a:t>
          </a:r>
          <a:endParaRPr lang="sk-SK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50CAC687-7C27-42E9-A7BD-29AA7EF810DA}" type="parTrans" cxnId="{C003E926-345D-4921-91F9-3604B0D8E008}">
      <dgm:prSet/>
      <dgm:spPr/>
      <dgm:t>
        <a:bodyPr/>
        <a:lstStyle/>
        <a:p>
          <a:endParaRPr lang="sk-SK"/>
        </a:p>
      </dgm:t>
    </dgm:pt>
    <dgm:pt modelId="{74825B63-272C-4921-9CCD-E8D6E40E1076}" type="sibTrans" cxnId="{C003E926-345D-4921-91F9-3604B0D8E008}">
      <dgm:prSet/>
      <dgm:spPr/>
      <dgm:t>
        <a:bodyPr/>
        <a:lstStyle/>
        <a:p>
          <a:endParaRPr lang="sk-SK"/>
        </a:p>
      </dgm:t>
    </dgm:pt>
    <dgm:pt modelId="{7C47EE61-998B-4BA1-A331-53ACE13B5490}">
      <dgm:prSet/>
      <dgm:spPr/>
      <dgm:t>
        <a:bodyPr/>
        <a:lstStyle/>
        <a:p>
          <a:endParaRPr lang="sk-SK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E962E071-F67A-49DB-BE74-B97AD27AA7A3}" type="parTrans" cxnId="{8078AADD-A624-49AE-B31B-40BCBBA3571D}">
      <dgm:prSet/>
      <dgm:spPr/>
      <dgm:t>
        <a:bodyPr/>
        <a:lstStyle/>
        <a:p>
          <a:endParaRPr lang="sk-SK"/>
        </a:p>
      </dgm:t>
    </dgm:pt>
    <dgm:pt modelId="{E6811349-1A96-4637-B25C-365FB504056D}" type="sibTrans" cxnId="{8078AADD-A624-49AE-B31B-40BCBBA3571D}">
      <dgm:prSet/>
      <dgm:spPr/>
      <dgm:t>
        <a:bodyPr/>
        <a:lstStyle/>
        <a:p>
          <a:endParaRPr lang="sk-SK"/>
        </a:p>
      </dgm:t>
    </dgm:pt>
    <dgm:pt modelId="{CBE1204F-0258-4C61-AF49-57B6AD55572F}">
      <dgm:prSet/>
      <dgm:spPr/>
      <dgm:t>
        <a:bodyPr/>
        <a:lstStyle/>
        <a:p>
          <a:endParaRPr lang="sk-SK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5" action="ppaction://hlinksldjump"/>
          </dgm14:cNvPr>
        </a:ext>
      </dgm:extLst>
    </dgm:pt>
    <dgm:pt modelId="{C9565C12-B6C4-4BB8-AFDD-9E98349F885D}" type="parTrans" cxnId="{A3F7C3BC-FFFB-4686-901E-6D0AF28CDBBB}">
      <dgm:prSet/>
      <dgm:spPr/>
      <dgm:t>
        <a:bodyPr/>
        <a:lstStyle/>
        <a:p>
          <a:endParaRPr lang="sk-SK"/>
        </a:p>
      </dgm:t>
    </dgm:pt>
    <dgm:pt modelId="{3E7675B8-DF33-4F82-B3DD-3EF774BEB4BB}" type="sibTrans" cxnId="{A3F7C3BC-FFFB-4686-901E-6D0AF28CDBBB}">
      <dgm:prSet/>
      <dgm:spPr/>
      <dgm:t>
        <a:bodyPr/>
        <a:lstStyle/>
        <a:p>
          <a:endParaRPr lang="sk-SK"/>
        </a:p>
      </dgm:t>
    </dgm:pt>
    <dgm:pt modelId="{E39CA78C-B8BC-4A3F-B5E2-C459EB0F7209}">
      <dgm:prSet/>
      <dgm:spPr/>
      <dgm:t>
        <a:bodyPr/>
        <a:lstStyle/>
        <a:p>
          <a:endParaRPr lang="sk-SK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6" action="ppaction://hlinksldjump"/>
          </dgm14:cNvPr>
        </a:ext>
      </dgm:extLst>
    </dgm:pt>
    <dgm:pt modelId="{ADB7CC45-F46B-433D-BB92-351363860B10}" type="parTrans" cxnId="{7B408597-1A82-45FF-A283-F45166BC86EF}">
      <dgm:prSet/>
      <dgm:spPr/>
      <dgm:t>
        <a:bodyPr/>
        <a:lstStyle/>
        <a:p>
          <a:endParaRPr lang="sk-SK"/>
        </a:p>
      </dgm:t>
    </dgm:pt>
    <dgm:pt modelId="{7B9ABD80-FC4D-40A0-AA64-EF85C9CC0556}" type="sibTrans" cxnId="{7B408597-1A82-45FF-A283-F45166BC86EF}">
      <dgm:prSet/>
      <dgm:spPr/>
      <dgm:t>
        <a:bodyPr/>
        <a:lstStyle/>
        <a:p>
          <a:endParaRPr lang="sk-SK"/>
        </a:p>
      </dgm:t>
    </dgm:pt>
    <dgm:pt modelId="{0E8189E9-0435-4B3C-82DD-D5196D2603EB}">
      <dgm:prSet/>
      <dgm:spPr/>
      <dgm:t>
        <a:bodyPr/>
        <a:lstStyle/>
        <a:p>
          <a:endParaRPr lang="sk-SK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7" action="ppaction://hlinksldjump"/>
          </dgm14:cNvPr>
        </a:ext>
      </dgm:extLst>
    </dgm:pt>
    <dgm:pt modelId="{0E1999D4-78DB-47CD-8203-CBFC041BE474}" type="parTrans" cxnId="{06A1E81C-F476-4103-9378-2587388F3139}">
      <dgm:prSet/>
      <dgm:spPr/>
      <dgm:t>
        <a:bodyPr/>
        <a:lstStyle/>
        <a:p>
          <a:endParaRPr lang="sk-SK"/>
        </a:p>
      </dgm:t>
    </dgm:pt>
    <dgm:pt modelId="{F724A880-264F-4906-B51D-ECBA25EAEAF3}" type="sibTrans" cxnId="{06A1E81C-F476-4103-9378-2587388F3139}">
      <dgm:prSet/>
      <dgm:spPr/>
      <dgm:t>
        <a:bodyPr/>
        <a:lstStyle/>
        <a:p>
          <a:endParaRPr lang="sk-SK"/>
        </a:p>
      </dgm:t>
    </dgm:pt>
    <dgm:pt modelId="{CEADBFFC-53ED-4CBD-9EBF-3EB438F30886}">
      <dgm:prSet/>
      <dgm:spPr/>
      <dgm:t>
        <a:bodyPr/>
        <a:lstStyle/>
        <a:p>
          <a:endParaRPr lang="sk-SK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8" action="ppaction://hlinksldjump"/>
          </dgm14:cNvPr>
        </a:ext>
      </dgm:extLst>
    </dgm:pt>
    <dgm:pt modelId="{A21975C9-3938-46AA-81D3-A63F2176E599}" type="parTrans" cxnId="{614D0930-3CFF-4AC9-870C-D67EBA7CA004}">
      <dgm:prSet/>
      <dgm:spPr/>
      <dgm:t>
        <a:bodyPr/>
        <a:lstStyle/>
        <a:p>
          <a:endParaRPr lang="sk-SK"/>
        </a:p>
      </dgm:t>
    </dgm:pt>
    <dgm:pt modelId="{7D62E4D8-7615-4A29-B55F-CF9AB866AD47}" type="sibTrans" cxnId="{614D0930-3CFF-4AC9-870C-D67EBA7CA004}">
      <dgm:prSet/>
      <dgm:spPr/>
      <dgm:t>
        <a:bodyPr/>
        <a:lstStyle/>
        <a:p>
          <a:endParaRPr lang="sk-SK"/>
        </a:p>
      </dgm:t>
    </dgm:pt>
    <dgm:pt modelId="{C8918BE6-1DFD-42F7-B74C-910C88B8C5F8}">
      <dgm:prSet/>
      <dgm:spPr/>
      <dgm:t>
        <a:bodyPr/>
        <a:lstStyle/>
        <a:p>
          <a:endParaRPr lang="sk-SK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5" action="ppaction://hlinksldjump"/>
          </dgm14:cNvPr>
        </a:ext>
      </dgm:extLst>
    </dgm:pt>
    <dgm:pt modelId="{ABB0E5CE-8D75-4B9B-B239-B020C8147639}" type="parTrans" cxnId="{28104459-5CB4-4A83-BCA5-392E1E8BE9BF}">
      <dgm:prSet/>
      <dgm:spPr/>
      <dgm:t>
        <a:bodyPr/>
        <a:lstStyle/>
        <a:p>
          <a:endParaRPr lang="sk-SK"/>
        </a:p>
      </dgm:t>
    </dgm:pt>
    <dgm:pt modelId="{95D965C0-98CA-4284-BFF9-7B16C4CED500}" type="sibTrans" cxnId="{28104459-5CB4-4A83-BCA5-392E1E8BE9BF}">
      <dgm:prSet/>
      <dgm:spPr/>
      <dgm:t>
        <a:bodyPr/>
        <a:lstStyle/>
        <a:p>
          <a:endParaRPr lang="sk-SK"/>
        </a:p>
      </dgm:t>
    </dgm:pt>
    <dgm:pt modelId="{66B0CCF8-8608-4A90-BCA9-7ECE78B4DFD1}">
      <dgm:prSet/>
      <dgm:spPr/>
      <dgm:t>
        <a:bodyPr/>
        <a:lstStyle/>
        <a:p>
          <a:endParaRPr lang="sk-SK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9" action="ppaction://hlinksldjump"/>
          </dgm14:cNvPr>
        </a:ext>
      </dgm:extLst>
    </dgm:pt>
    <dgm:pt modelId="{F02B73D3-EB78-4A6F-8482-9569A2417FE2}" type="parTrans" cxnId="{835A2537-8100-4276-9540-6A4D0006834C}">
      <dgm:prSet/>
      <dgm:spPr/>
      <dgm:t>
        <a:bodyPr/>
        <a:lstStyle/>
        <a:p>
          <a:endParaRPr lang="sk-SK"/>
        </a:p>
      </dgm:t>
    </dgm:pt>
    <dgm:pt modelId="{2F0882E1-BDA4-41C2-9CB7-1E89C8BBAB00}" type="sibTrans" cxnId="{835A2537-8100-4276-9540-6A4D0006834C}">
      <dgm:prSet/>
      <dgm:spPr/>
      <dgm:t>
        <a:bodyPr/>
        <a:lstStyle/>
        <a:p>
          <a:endParaRPr lang="sk-SK"/>
        </a:p>
      </dgm:t>
    </dgm:pt>
    <dgm:pt modelId="{E260A4ED-531C-4D08-91CB-30162FF190FB}">
      <dgm:prSet/>
      <dgm:spPr/>
      <dgm:t>
        <a:bodyPr/>
        <a:lstStyle/>
        <a:p>
          <a:endParaRPr lang="sk-SK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0" action="ppaction://hlinksldjump"/>
          </dgm14:cNvPr>
        </a:ext>
      </dgm:extLst>
    </dgm:pt>
    <dgm:pt modelId="{3A7D8FA5-9D6F-4828-BAF7-6DBACB6F4980}" type="parTrans" cxnId="{AB0252FB-C438-4488-857C-227EDDF702B8}">
      <dgm:prSet/>
      <dgm:spPr/>
      <dgm:t>
        <a:bodyPr/>
        <a:lstStyle/>
        <a:p>
          <a:endParaRPr lang="sk-SK"/>
        </a:p>
      </dgm:t>
    </dgm:pt>
    <dgm:pt modelId="{572A0C21-B680-4729-960E-5AB8BB377962}" type="sibTrans" cxnId="{AB0252FB-C438-4488-857C-227EDDF702B8}">
      <dgm:prSet/>
      <dgm:spPr/>
      <dgm:t>
        <a:bodyPr/>
        <a:lstStyle/>
        <a:p>
          <a:endParaRPr lang="sk-SK"/>
        </a:p>
      </dgm:t>
    </dgm:pt>
    <dgm:pt modelId="{9D2082C1-A9F4-4CFF-AACB-C1557BCD235C}">
      <dgm:prSet/>
      <dgm:spPr/>
      <dgm:t>
        <a:bodyPr/>
        <a:lstStyle/>
        <a:p>
          <a:endParaRPr lang="sk-SK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1" action="ppaction://hlinksldjump"/>
          </dgm14:cNvPr>
        </a:ext>
      </dgm:extLst>
    </dgm:pt>
    <dgm:pt modelId="{A030D11D-2FAD-48C7-8907-21006BF06CAE}" type="parTrans" cxnId="{0A73BBD1-BA32-43B3-8547-A5B4AA816FBC}">
      <dgm:prSet/>
      <dgm:spPr/>
      <dgm:t>
        <a:bodyPr/>
        <a:lstStyle/>
        <a:p>
          <a:endParaRPr lang="sk-SK"/>
        </a:p>
      </dgm:t>
    </dgm:pt>
    <dgm:pt modelId="{8124B8DB-4371-4535-AA1A-A71FEC55D631}" type="sibTrans" cxnId="{0A73BBD1-BA32-43B3-8547-A5B4AA816FBC}">
      <dgm:prSet/>
      <dgm:spPr/>
      <dgm:t>
        <a:bodyPr/>
        <a:lstStyle/>
        <a:p>
          <a:endParaRPr lang="sk-SK"/>
        </a:p>
      </dgm:t>
    </dgm:pt>
    <dgm:pt modelId="{F71C8FD9-4B57-4AE8-976F-79AA3DF5A48C}" type="pres">
      <dgm:prSet presAssocID="{DBDC2102-C4EC-409B-A29E-5DEEE8A178DA}" presName="Name0" presStyleCnt="0">
        <dgm:presLayoutVars>
          <dgm:resizeHandles/>
        </dgm:presLayoutVars>
      </dgm:prSet>
      <dgm:spPr/>
      <dgm:t>
        <a:bodyPr/>
        <a:lstStyle/>
        <a:p>
          <a:endParaRPr lang="sk-SK"/>
        </a:p>
      </dgm:t>
    </dgm:pt>
    <dgm:pt modelId="{DC6D0539-9B82-423B-B32C-5B44FB493634}" type="pres">
      <dgm:prSet presAssocID="{C2DF5292-13ED-4622-A5FC-857E824F5512}" presName="text" presStyleLbl="node1" presStyleIdx="0" presStyleCnt="12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7B30E7B5-CF1E-4347-BD0A-EBF5BA008528}" type="pres">
      <dgm:prSet presAssocID="{1F4BF96B-7706-46D4-9232-AAC6D61FBD1B}" presName="space" presStyleCnt="0"/>
      <dgm:spPr/>
    </dgm:pt>
    <dgm:pt modelId="{E74F1E71-9B6C-47AB-B882-5EA6934617B8}" type="pres">
      <dgm:prSet presAssocID="{4043FC72-BF56-476F-B126-64366C13FF6E}" presName="text" presStyleLbl="node1" presStyleIdx="1" presStyleCnt="12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E2E0A927-FFD2-4492-83BB-DF02DD8EC17D}" type="pres">
      <dgm:prSet presAssocID="{6C9DBC8C-E7FC-4FF9-9186-E65FD377B25C}" presName="space" presStyleCnt="0"/>
      <dgm:spPr/>
    </dgm:pt>
    <dgm:pt modelId="{71BFBE58-9E64-41D7-9341-A65EF4916829}" type="pres">
      <dgm:prSet presAssocID="{F68ECEE7-C567-4C0D-84AE-788503901D83}" presName="text" presStyleLbl="node1" presStyleIdx="2" presStyleCnt="12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5A7C1168-66AF-4060-BB47-FA88AE0E33BD}" type="pres">
      <dgm:prSet presAssocID="{74825B63-272C-4921-9CCD-E8D6E40E1076}" presName="space" presStyleCnt="0"/>
      <dgm:spPr/>
    </dgm:pt>
    <dgm:pt modelId="{FFA0243B-6E89-4A83-ABA5-567A1C35A225}" type="pres">
      <dgm:prSet presAssocID="{7C47EE61-998B-4BA1-A331-53ACE13B5490}" presName="text" presStyleLbl="node1" presStyleIdx="3" presStyleCnt="12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64BAC92D-8F98-4485-82AD-6D7A31DA2FC4}" type="pres">
      <dgm:prSet presAssocID="{E6811349-1A96-4637-B25C-365FB504056D}" presName="space" presStyleCnt="0"/>
      <dgm:spPr/>
    </dgm:pt>
    <dgm:pt modelId="{C8834F6E-77CA-4BD8-BA60-C84BD9909385}" type="pres">
      <dgm:prSet presAssocID="{CBE1204F-0258-4C61-AF49-57B6AD55572F}" presName="text" presStyleLbl="node1" presStyleIdx="4" presStyleCnt="12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B2694542-950D-4E39-8A30-FBE9CF0B7A72}" type="pres">
      <dgm:prSet presAssocID="{3E7675B8-DF33-4F82-B3DD-3EF774BEB4BB}" presName="space" presStyleCnt="0"/>
      <dgm:spPr/>
    </dgm:pt>
    <dgm:pt modelId="{0743E4A4-8AC2-4EDF-9F2A-E47D20C2FCD0}" type="pres">
      <dgm:prSet presAssocID="{E39CA78C-B8BC-4A3F-B5E2-C459EB0F7209}" presName="text" presStyleLbl="node1" presStyleIdx="5" presStyleCnt="12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EF4E3909-2CC8-4C4B-AB6C-385B606B641D}" type="pres">
      <dgm:prSet presAssocID="{7B9ABD80-FC4D-40A0-AA64-EF85C9CC0556}" presName="space" presStyleCnt="0"/>
      <dgm:spPr/>
    </dgm:pt>
    <dgm:pt modelId="{236AE362-59B5-4422-B329-4465647AA044}" type="pres">
      <dgm:prSet presAssocID="{0E8189E9-0435-4B3C-82DD-D5196D2603EB}" presName="text" presStyleLbl="node1" presStyleIdx="6" presStyleCnt="12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4C8DCC42-7EB8-4060-A8A6-B6F4BA0267A6}" type="pres">
      <dgm:prSet presAssocID="{F724A880-264F-4906-B51D-ECBA25EAEAF3}" presName="space" presStyleCnt="0"/>
      <dgm:spPr/>
    </dgm:pt>
    <dgm:pt modelId="{AEFD842F-808F-4AC1-94B7-C2BC372B4914}" type="pres">
      <dgm:prSet presAssocID="{CEADBFFC-53ED-4CBD-9EBF-3EB438F30886}" presName="text" presStyleLbl="node1" presStyleIdx="7" presStyleCnt="12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851CAC6F-A5E4-4391-B63E-25D9E98E390C}" type="pres">
      <dgm:prSet presAssocID="{7D62E4D8-7615-4A29-B55F-CF9AB866AD47}" presName="space" presStyleCnt="0"/>
      <dgm:spPr/>
    </dgm:pt>
    <dgm:pt modelId="{7816F995-2907-4D8E-8EDA-E126450006C7}" type="pres">
      <dgm:prSet presAssocID="{C8918BE6-1DFD-42F7-B74C-910C88B8C5F8}" presName="text" presStyleLbl="node1" presStyleIdx="8" presStyleCnt="12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F82A0C41-9BAB-45B0-B787-381E07A93F09}" type="pres">
      <dgm:prSet presAssocID="{95D965C0-98CA-4284-BFF9-7B16C4CED500}" presName="space" presStyleCnt="0"/>
      <dgm:spPr/>
    </dgm:pt>
    <dgm:pt modelId="{3BA54946-8E5E-4012-AC13-05F8B5F1E1E5}" type="pres">
      <dgm:prSet presAssocID="{66B0CCF8-8608-4A90-BCA9-7ECE78B4DFD1}" presName="text" presStyleLbl="node1" presStyleIdx="9" presStyleCnt="12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81557313-865A-4240-9E0D-78BAEECEC7F9}" type="pres">
      <dgm:prSet presAssocID="{2F0882E1-BDA4-41C2-9CB7-1E89C8BBAB00}" presName="space" presStyleCnt="0"/>
      <dgm:spPr/>
    </dgm:pt>
    <dgm:pt modelId="{81774A65-7B68-4B32-8674-692BAE12934B}" type="pres">
      <dgm:prSet presAssocID="{E260A4ED-531C-4D08-91CB-30162FF190FB}" presName="text" presStyleLbl="node1" presStyleIdx="10" presStyleCnt="12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DD41F5DF-EBAF-44C6-AE79-2BC156EF8A42}" type="pres">
      <dgm:prSet presAssocID="{572A0C21-B680-4729-960E-5AB8BB377962}" presName="space" presStyleCnt="0"/>
      <dgm:spPr/>
    </dgm:pt>
    <dgm:pt modelId="{A14101DB-8628-4236-92F2-50BE31915AD5}" type="pres">
      <dgm:prSet presAssocID="{9D2082C1-A9F4-4CFF-AACB-C1557BCD235C}" presName="text" presStyleLbl="node1" presStyleIdx="11" presStyleCnt="12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</dgm:ptLst>
  <dgm:cxnLst>
    <dgm:cxn modelId="{835A2537-8100-4276-9540-6A4D0006834C}" srcId="{DBDC2102-C4EC-409B-A29E-5DEEE8A178DA}" destId="{66B0CCF8-8608-4A90-BCA9-7ECE78B4DFD1}" srcOrd="9" destOrd="0" parTransId="{F02B73D3-EB78-4A6F-8482-9569A2417FE2}" sibTransId="{2F0882E1-BDA4-41C2-9CB7-1E89C8BBAB00}"/>
    <dgm:cxn modelId="{0E966A07-F7BB-49A8-A457-D0F6FD617C2D}" srcId="{DBDC2102-C4EC-409B-A29E-5DEEE8A178DA}" destId="{C2DF5292-13ED-4622-A5FC-857E824F5512}" srcOrd="0" destOrd="0" parTransId="{1425FD71-42A5-4C63-9DA9-82B7CC100619}" sibTransId="{1F4BF96B-7706-46D4-9232-AAC6D61FBD1B}"/>
    <dgm:cxn modelId="{49CD49B8-8AFF-4A90-93F0-EABF6A9E737F}" srcId="{DBDC2102-C4EC-409B-A29E-5DEEE8A178DA}" destId="{4043FC72-BF56-476F-B126-64366C13FF6E}" srcOrd="1" destOrd="0" parTransId="{294C0C6E-6E92-41BD-8807-873B80D623F7}" sibTransId="{6C9DBC8C-E7FC-4FF9-9186-E65FD377B25C}"/>
    <dgm:cxn modelId="{0A73BBD1-BA32-43B3-8547-A5B4AA816FBC}" srcId="{DBDC2102-C4EC-409B-A29E-5DEEE8A178DA}" destId="{9D2082C1-A9F4-4CFF-AACB-C1557BCD235C}" srcOrd="11" destOrd="0" parTransId="{A030D11D-2FAD-48C7-8907-21006BF06CAE}" sibTransId="{8124B8DB-4371-4535-AA1A-A71FEC55D631}"/>
    <dgm:cxn modelId="{4F76D652-D279-4F96-9B0A-019D07064EC2}" type="presOf" srcId="{0E8189E9-0435-4B3C-82DD-D5196D2603EB}" destId="{236AE362-59B5-4422-B329-4465647AA044}" srcOrd="0" destOrd="0" presId="urn:diagrams.loki3.com/VaryingWidthList+Icon"/>
    <dgm:cxn modelId="{D5A5888B-FEE0-4E47-A9B6-8F198C72A7B3}" type="presOf" srcId="{E260A4ED-531C-4D08-91CB-30162FF190FB}" destId="{81774A65-7B68-4B32-8674-692BAE12934B}" srcOrd="0" destOrd="0" presId="urn:diagrams.loki3.com/VaryingWidthList+Icon"/>
    <dgm:cxn modelId="{A3F7C3BC-FFFB-4686-901E-6D0AF28CDBBB}" srcId="{DBDC2102-C4EC-409B-A29E-5DEEE8A178DA}" destId="{CBE1204F-0258-4C61-AF49-57B6AD55572F}" srcOrd="4" destOrd="0" parTransId="{C9565C12-B6C4-4BB8-AFDD-9E98349F885D}" sibTransId="{3E7675B8-DF33-4F82-B3DD-3EF774BEB4BB}"/>
    <dgm:cxn modelId="{912A0C86-2F1F-4303-AA61-20E8E9EC6523}" type="presOf" srcId="{E39CA78C-B8BC-4A3F-B5E2-C459EB0F7209}" destId="{0743E4A4-8AC2-4EDF-9F2A-E47D20C2FCD0}" srcOrd="0" destOrd="0" presId="urn:diagrams.loki3.com/VaryingWidthList+Icon"/>
    <dgm:cxn modelId="{DE4A0A85-CA4F-48EE-91AE-188B3E000469}" type="presOf" srcId="{66B0CCF8-8608-4A90-BCA9-7ECE78B4DFD1}" destId="{3BA54946-8E5E-4012-AC13-05F8B5F1E1E5}" srcOrd="0" destOrd="0" presId="urn:diagrams.loki3.com/VaryingWidthList+Icon"/>
    <dgm:cxn modelId="{EA679534-1EC1-4906-9CFE-65EE9ADE304A}" type="presOf" srcId="{C8918BE6-1DFD-42F7-B74C-910C88B8C5F8}" destId="{7816F995-2907-4D8E-8EDA-E126450006C7}" srcOrd="0" destOrd="0" presId="urn:diagrams.loki3.com/VaryingWidthList+Icon"/>
    <dgm:cxn modelId="{1D511E58-B9D2-4F0C-93CE-4703C4CD1593}" type="presOf" srcId="{CBE1204F-0258-4C61-AF49-57B6AD55572F}" destId="{C8834F6E-77CA-4BD8-BA60-C84BD9909385}" srcOrd="0" destOrd="0" presId="urn:diagrams.loki3.com/VaryingWidthList+Icon"/>
    <dgm:cxn modelId="{53B34CDF-76A5-4638-8324-2A63353F6DBF}" type="presOf" srcId="{C2DF5292-13ED-4622-A5FC-857E824F5512}" destId="{DC6D0539-9B82-423B-B32C-5B44FB493634}" srcOrd="0" destOrd="0" presId="urn:diagrams.loki3.com/VaryingWidthList+Icon"/>
    <dgm:cxn modelId="{06A1E81C-F476-4103-9378-2587388F3139}" srcId="{DBDC2102-C4EC-409B-A29E-5DEEE8A178DA}" destId="{0E8189E9-0435-4B3C-82DD-D5196D2603EB}" srcOrd="6" destOrd="0" parTransId="{0E1999D4-78DB-47CD-8203-CBFC041BE474}" sibTransId="{F724A880-264F-4906-B51D-ECBA25EAEAF3}"/>
    <dgm:cxn modelId="{C003E926-345D-4921-91F9-3604B0D8E008}" srcId="{DBDC2102-C4EC-409B-A29E-5DEEE8A178DA}" destId="{F68ECEE7-C567-4C0D-84AE-788503901D83}" srcOrd="2" destOrd="0" parTransId="{50CAC687-7C27-42E9-A7BD-29AA7EF810DA}" sibTransId="{74825B63-272C-4921-9CCD-E8D6E40E1076}"/>
    <dgm:cxn modelId="{614D0930-3CFF-4AC9-870C-D67EBA7CA004}" srcId="{DBDC2102-C4EC-409B-A29E-5DEEE8A178DA}" destId="{CEADBFFC-53ED-4CBD-9EBF-3EB438F30886}" srcOrd="7" destOrd="0" parTransId="{A21975C9-3938-46AA-81D3-A63F2176E599}" sibTransId="{7D62E4D8-7615-4A29-B55F-CF9AB866AD47}"/>
    <dgm:cxn modelId="{8078AADD-A624-49AE-B31B-40BCBBA3571D}" srcId="{DBDC2102-C4EC-409B-A29E-5DEEE8A178DA}" destId="{7C47EE61-998B-4BA1-A331-53ACE13B5490}" srcOrd="3" destOrd="0" parTransId="{E962E071-F67A-49DB-BE74-B97AD27AA7A3}" sibTransId="{E6811349-1A96-4637-B25C-365FB504056D}"/>
    <dgm:cxn modelId="{FCFCC925-8EE7-4C2D-95D9-1861CB181213}" type="presOf" srcId="{7C47EE61-998B-4BA1-A331-53ACE13B5490}" destId="{FFA0243B-6E89-4A83-ABA5-567A1C35A225}" srcOrd="0" destOrd="0" presId="urn:diagrams.loki3.com/VaryingWidthList+Icon"/>
    <dgm:cxn modelId="{28104459-5CB4-4A83-BCA5-392E1E8BE9BF}" srcId="{DBDC2102-C4EC-409B-A29E-5DEEE8A178DA}" destId="{C8918BE6-1DFD-42F7-B74C-910C88B8C5F8}" srcOrd="8" destOrd="0" parTransId="{ABB0E5CE-8D75-4B9B-B239-B020C8147639}" sibTransId="{95D965C0-98CA-4284-BFF9-7B16C4CED500}"/>
    <dgm:cxn modelId="{2506E721-88D1-4057-B1BC-9BFECC3B30EF}" type="presOf" srcId="{DBDC2102-C4EC-409B-A29E-5DEEE8A178DA}" destId="{F71C8FD9-4B57-4AE8-976F-79AA3DF5A48C}" srcOrd="0" destOrd="0" presId="urn:diagrams.loki3.com/VaryingWidthList+Icon"/>
    <dgm:cxn modelId="{7B408597-1A82-45FF-A283-F45166BC86EF}" srcId="{DBDC2102-C4EC-409B-A29E-5DEEE8A178DA}" destId="{E39CA78C-B8BC-4A3F-B5E2-C459EB0F7209}" srcOrd="5" destOrd="0" parTransId="{ADB7CC45-F46B-433D-BB92-351363860B10}" sibTransId="{7B9ABD80-FC4D-40A0-AA64-EF85C9CC0556}"/>
    <dgm:cxn modelId="{84CD6290-1F2B-4A4B-A234-663DBCCD12B1}" type="presOf" srcId="{9D2082C1-A9F4-4CFF-AACB-C1557BCD235C}" destId="{A14101DB-8628-4236-92F2-50BE31915AD5}" srcOrd="0" destOrd="0" presId="urn:diagrams.loki3.com/VaryingWidthList+Icon"/>
    <dgm:cxn modelId="{76C8B8B8-D8E2-40F2-8866-347B8BB1E023}" type="presOf" srcId="{F68ECEE7-C567-4C0D-84AE-788503901D83}" destId="{71BFBE58-9E64-41D7-9341-A65EF4916829}" srcOrd="0" destOrd="0" presId="urn:diagrams.loki3.com/VaryingWidthList+Icon"/>
    <dgm:cxn modelId="{C29C7EB3-7CB5-44E4-B2E0-06905E604F56}" type="presOf" srcId="{CEADBFFC-53ED-4CBD-9EBF-3EB438F30886}" destId="{AEFD842F-808F-4AC1-94B7-C2BC372B4914}" srcOrd="0" destOrd="0" presId="urn:diagrams.loki3.com/VaryingWidthList+Icon"/>
    <dgm:cxn modelId="{9DC39EC2-D7C8-4F4E-9B3A-CF9E9537F6CA}" type="presOf" srcId="{4043FC72-BF56-476F-B126-64366C13FF6E}" destId="{E74F1E71-9B6C-47AB-B882-5EA6934617B8}" srcOrd="0" destOrd="0" presId="urn:diagrams.loki3.com/VaryingWidthList+Icon"/>
    <dgm:cxn modelId="{AB0252FB-C438-4488-857C-227EDDF702B8}" srcId="{DBDC2102-C4EC-409B-A29E-5DEEE8A178DA}" destId="{E260A4ED-531C-4D08-91CB-30162FF190FB}" srcOrd="10" destOrd="0" parTransId="{3A7D8FA5-9D6F-4828-BAF7-6DBACB6F4980}" sibTransId="{572A0C21-B680-4729-960E-5AB8BB377962}"/>
    <dgm:cxn modelId="{8FEAB158-880D-4B89-9428-421D518CAF82}" type="presParOf" srcId="{F71C8FD9-4B57-4AE8-976F-79AA3DF5A48C}" destId="{DC6D0539-9B82-423B-B32C-5B44FB493634}" srcOrd="0" destOrd="0" presId="urn:diagrams.loki3.com/VaryingWidthList+Icon"/>
    <dgm:cxn modelId="{6E2E7A3C-667B-4B62-8CDA-8D2B7C6923F1}" type="presParOf" srcId="{F71C8FD9-4B57-4AE8-976F-79AA3DF5A48C}" destId="{7B30E7B5-CF1E-4347-BD0A-EBF5BA008528}" srcOrd="1" destOrd="0" presId="urn:diagrams.loki3.com/VaryingWidthList+Icon"/>
    <dgm:cxn modelId="{44668AEA-55E3-4663-AEAD-E25D6ACCD93E}" type="presParOf" srcId="{F71C8FD9-4B57-4AE8-976F-79AA3DF5A48C}" destId="{E74F1E71-9B6C-47AB-B882-5EA6934617B8}" srcOrd="2" destOrd="0" presId="urn:diagrams.loki3.com/VaryingWidthList+Icon"/>
    <dgm:cxn modelId="{EE366B90-E85F-40AC-816C-29908A351324}" type="presParOf" srcId="{F71C8FD9-4B57-4AE8-976F-79AA3DF5A48C}" destId="{E2E0A927-FFD2-4492-83BB-DF02DD8EC17D}" srcOrd="3" destOrd="0" presId="urn:diagrams.loki3.com/VaryingWidthList+Icon"/>
    <dgm:cxn modelId="{5D11AE0C-BC12-47EB-8BA0-20D0DCC8E4FD}" type="presParOf" srcId="{F71C8FD9-4B57-4AE8-976F-79AA3DF5A48C}" destId="{71BFBE58-9E64-41D7-9341-A65EF4916829}" srcOrd="4" destOrd="0" presId="urn:diagrams.loki3.com/VaryingWidthList+Icon"/>
    <dgm:cxn modelId="{925FC2C9-D0EF-49E8-BDBC-71059140EEF8}" type="presParOf" srcId="{F71C8FD9-4B57-4AE8-976F-79AA3DF5A48C}" destId="{5A7C1168-66AF-4060-BB47-FA88AE0E33BD}" srcOrd="5" destOrd="0" presId="urn:diagrams.loki3.com/VaryingWidthList+Icon"/>
    <dgm:cxn modelId="{218BDB49-2E90-44D0-88EC-F96FEB60A38F}" type="presParOf" srcId="{F71C8FD9-4B57-4AE8-976F-79AA3DF5A48C}" destId="{FFA0243B-6E89-4A83-ABA5-567A1C35A225}" srcOrd="6" destOrd="0" presId="urn:diagrams.loki3.com/VaryingWidthList+Icon"/>
    <dgm:cxn modelId="{C2D04207-2805-453F-AF65-DBA38FDAB418}" type="presParOf" srcId="{F71C8FD9-4B57-4AE8-976F-79AA3DF5A48C}" destId="{64BAC92D-8F98-4485-82AD-6D7A31DA2FC4}" srcOrd="7" destOrd="0" presId="urn:diagrams.loki3.com/VaryingWidthList+Icon"/>
    <dgm:cxn modelId="{329966E0-03EC-4E47-B40C-BBFA255399EA}" type="presParOf" srcId="{F71C8FD9-4B57-4AE8-976F-79AA3DF5A48C}" destId="{C8834F6E-77CA-4BD8-BA60-C84BD9909385}" srcOrd="8" destOrd="0" presId="urn:diagrams.loki3.com/VaryingWidthList+Icon"/>
    <dgm:cxn modelId="{C0CB0A82-36FC-4495-BC8F-FFAEF6D1F4C5}" type="presParOf" srcId="{F71C8FD9-4B57-4AE8-976F-79AA3DF5A48C}" destId="{B2694542-950D-4E39-8A30-FBE9CF0B7A72}" srcOrd="9" destOrd="0" presId="urn:diagrams.loki3.com/VaryingWidthList+Icon"/>
    <dgm:cxn modelId="{F0EF6527-5671-4011-A11C-1DACE08EA666}" type="presParOf" srcId="{F71C8FD9-4B57-4AE8-976F-79AA3DF5A48C}" destId="{0743E4A4-8AC2-4EDF-9F2A-E47D20C2FCD0}" srcOrd="10" destOrd="0" presId="urn:diagrams.loki3.com/VaryingWidthList+Icon"/>
    <dgm:cxn modelId="{4D3BAC11-770A-4E78-ADC0-DF837E8F856E}" type="presParOf" srcId="{F71C8FD9-4B57-4AE8-976F-79AA3DF5A48C}" destId="{EF4E3909-2CC8-4C4B-AB6C-385B606B641D}" srcOrd="11" destOrd="0" presId="urn:diagrams.loki3.com/VaryingWidthList+Icon"/>
    <dgm:cxn modelId="{2E1AF07A-DE43-4F29-9253-FD8D4F9E37F5}" type="presParOf" srcId="{F71C8FD9-4B57-4AE8-976F-79AA3DF5A48C}" destId="{236AE362-59B5-4422-B329-4465647AA044}" srcOrd="12" destOrd="0" presId="urn:diagrams.loki3.com/VaryingWidthList+Icon"/>
    <dgm:cxn modelId="{0FEE7E90-5B49-48C8-91C8-F13B4673C639}" type="presParOf" srcId="{F71C8FD9-4B57-4AE8-976F-79AA3DF5A48C}" destId="{4C8DCC42-7EB8-4060-A8A6-B6F4BA0267A6}" srcOrd="13" destOrd="0" presId="urn:diagrams.loki3.com/VaryingWidthList+Icon"/>
    <dgm:cxn modelId="{2184B38E-C693-4A2A-8BA1-E50BE4F93FB9}" type="presParOf" srcId="{F71C8FD9-4B57-4AE8-976F-79AA3DF5A48C}" destId="{AEFD842F-808F-4AC1-94B7-C2BC372B4914}" srcOrd="14" destOrd="0" presId="urn:diagrams.loki3.com/VaryingWidthList+Icon"/>
    <dgm:cxn modelId="{0531C47C-7082-449C-88FF-CB4CD8B39B80}" type="presParOf" srcId="{F71C8FD9-4B57-4AE8-976F-79AA3DF5A48C}" destId="{851CAC6F-A5E4-4391-B63E-25D9E98E390C}" srcOrd="15" destOrd="0" presId="urn:diagrams.loki3.com/VaryingWidthList+Icon"/>
    <dgm:cxn modelId="{6C403731-5633-47EF-996A-12DD56802B1B}" type="presParOf" srcId="{F71C8FD9-4B57-4AE8-976F-79AA3DF5A48C}" destId="{7816F995-2907-4D8E-8EDA-E126450006C7}" srcOrd="16" destOrd="0" presId="urn:diagrams.loki3.com/VaryingWidthList+Icon"/>
    <dgm:cxn modelId="{77703AF3-9DB4-4194-A088-549382ADA322}" type="presParOf" srcId="{F71C8FD9-4B57-4AE8-976F-79AA3DF5A48C}" destId="{F82A0C41-9BAB-45B0-B787-381E07A93F09}" srcOrd="17" destOrd="0" presId="urn:diagrams.loki3.com/VaryingWidthList+Icon"/>
    <dgm:cxn modelId="{1091B6B2-16AA-408E-B62F-708229B8F0CF}" type="presParOf" srcId="{F71C8FD9-4B57-4AE8-976F-79AA3DF5A48C}" destId="{3BA54946-8E5E-4012-AC13-05F8B5F1E1E5}" srcOrd="18" destOrd="0" presId="urn:diagrams.loki3.com/VaryingWidthList+Icon"/>
    <dgm:cxn modelId="{3E5703E7-4B65-4194-B361-3D6D3D019941}" type="presParOf" srcId="{F71C8FD9-4B57-4AE8-976F-79AA3DF5A48C}" destId="{81557313-865A-4240-9E0D-78BAEECEC7F9}" srcOrd="19" destOrd="0" presId="urn:diagrams.loki3.com/VaryingWidthList+Icon"/>
    <dgm:cxn modelId="{0D71ADE5-4A01-4D0B-8276-E8C09463674C}" type="presParOf" srcId="{F71C8FD9-4B57-4AE8-976F-79AA3DF5A48C}" destId="{81774A65-7B68-4B32-8674-692BAE12934B}" srcOrd="20" destOrd="0" presId="urn:diagrams.loki3.com/VaryingWidthList+Icon"/>
    <dgm:cxn modelId="{E19259C8-CCA3-461B-B629-D6E5D2713C8F}" type="presParOf" srcId="{F71C8FD9-4B57-4AE8-976F-79AA3DF5A48C}" destId="{DD41F5DF-EBAF-44C6-AE79-2BC156EF8A42}" srcOrd="21" destOrd="0" presId="urn:diagrams.loki3.com/VaryingWidthList+Icon"/>
    <dgm:cxn modelId="{21F596B0-CD6F-407A-B0D6-F82CA91A7094}" type="presParOf" srcId="{F71C8FD9-4B57-4AE8-976F-79AA3DF5A48C}" destId="{A14101DB-8628-4236-92F2-50BE31915AD5}" srcOrd="22" destOrd="0" presId="urn:diagrams.loki3.com/VaryingWidthList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6D0539-9B82-423B-B32C-5B44FB493634}">
      <dsp:nvSpPr>
        <dsp:cNvPr id="0" name=""/>
        <dsp:cNvSpPr/>
      </dsp:nvSpPr>
      <dsp:spPr>
        <a:xfrm>
          <a:off x="540381" y="2561"/>
          <a:ext cx="720000" cy="3553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900" kern="1200" dirty="0" smtClean="0"/>
            <a:t> </a:t>
          </a:r>
          <a:endParaRPr lang="sk-SK" sz="1900" kern="1200" dirty="0"/>
        </a:p>
      </dsp:txBody>
      <dsp:txXfrm>
        <a:off x="540381" y="2561"/>
        <a:ext cx="720000" cy="355328"/>
      </dsp:txXfrm>
    </dsp:sp>
    <dsp:sp modelId="{E74F1E71-9B6C-47AB-B882-5EA6934617B8}">
      <dsp:nvSpPr>
        <dsp:cNvPr id="0" name=""/>
        <dsp:cNvSpPr/>
      </dsp:nvSpPr>
      <dsp:spPr>
        <a:xfrm>
          <a:off x="540381" y="375656"/>
          <a:ext cx="720000" cy="3553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900" kern="1200" dirty="0" smtClean="0"/>
            <a:t> </a:t>
          </a:r>
          <a:endParaRPr lang="sk-SK" sz="1900" kern="1200" dirty="0"/>
        </a:p>
      </dsp:txBody>
      <dsp:txXfrm>
        <a:off x="540381" y="375656"/>
        <a:ext cx="720000" cy="355328"/>
      </dsp:txXfrm>
    </dsp:sp>
    <dsp:sp modelId="{71BFBE58-9E64-41D7-9341-A65EF4916829}">
      <dsp:nvSpPr>
        <dsp:cNvPr id="0" name=""/>
        <dsp:cNvSpPr/>
      </dsp:nvSpPr>
      <dsp:spPr>
        <a:xfrm>
          <a:off x="540381" y="748751"/>
          <a:ext cx="720000" cy="3553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900" kern="1200" dirty="0" smtClean="0"/>
            <a:t> </a:t>
          </a:r>
          <a:endParaRPr lang="sk-SK" sz="1900" kern="1200" dirty="0"/>
        </a:p>
      </dsp:txBody>
      <dsp:txXfrm>
        <a:off x="540381" y="748751"/>
        <a:ext cx="720000" cy="355328"/>
      </dsp:txXfrm>
    </dsp:sp>
    <dsp:sp modelId="{FFA0243B-6E89-4A83-ABA5-567A1C35A225}">
      <dsp:nvSpPr>
        <dsp:cNvPr id="0" name=""/>
        <dsp:cNvSpPr/>
      </dsp:nvSpPr>
      <dsp:spPr>
        <a:xfrm>
          <a:off x="540381" y="1121846"/>
          <a:ext cx="720000" cy="3553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1900" kern="1200"/>
        </a:p>
      </dsp:txBody>
      <dsp:txXfrm>
        <a:off x="540381" y="1121846"/>
        <a:ext cx="720000" cy="355328"/>
      </dsp:txXfrm>
    </dsp:sp>
    <dsp:sp modelId="{C8834F6E-77CA-4BD8-BA60-C84BD9909385}">
      <dsp:nvSpPr>
        <dsp:cNvPr id="0" name=""/>
        <dsp:cNvSpPr/>
      </dsp:nvSpPr>
      <dsp:spPr>
        <a:xfrm>
          <a:off x="540381" y="1494941"/>
          <a:ext cx="720000" cy="3553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1900" kern="1200"/>
        </a:p>
      </dsp:txBody>
      <dsp:txXfrm>
        <a:off x="540381" y="1494941"/>
        <a:ext cx="720000" cy="355328"/>
      </dsp:txXfrm>
    </dsp:sp>
    <dsp:sp modelId="{0743E4A4-8AC2-4EDF-9F2A-E47D20C2FCD0}">
      <dsp:nvSpPr>
        <dsp:cNvPr id="0" name=""/>
        <dsp:cNvSpPr/>
      </dsp:nvSpPr>
      <dsp:spPr>
        <a:xfrm>
          <a:off x="540381" y="1868036"/>
          <a:ext cx="720000" cy="3553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1900" kern="1200"/>
        </a:p>
      </dsp:txBody>
      <dsp:txXfrm>
        <a:off x="540381" y="1868036"/>
        <a:ext cx="720000" cy="355328"/>
      </dsp:txXfrm>
    </dsp:sp>
    <dsp:sp modelId="{236AE362-59B5-4422-B329-4465647AA044}">
      <dsp:nvSpPr>
        <dsp:cNvPr id="0" name=""/>
        <dsp:cNvSpPr/>
      </dsp:nvSpPr>
      <dsp:spPr>
        <a:xfrm>
          <a:off x="540381" y="2241131"/>
          <a:ext cx="720000" cy="3553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1900" kern="1200"/>
        </a:p>
      </dsp:txBody>
      <dsp:txXfrm>
        <a:off x="540381" y="2241131"/>
        <a:ext cx="720000" cy="355328"/>
      </dsp:txXfrm>
    </dsp:sp>
    <dsp:sp modelId="{AEFD842F-808F-4AC1-94B7-C2BC372B4914}">
      <dsp:nvSpPr>
        <dsp:cNvPr id="0" name=""/>
        <dsp:cNvSpPr/>
      </dsp:nvSpPr>
      <dsp:spPr>
        <a:xfrm>
          <a:off x="540381" y="2614226"/>
          <a:ext cx="720000" cy="3553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1900" kern="1200"/>
        </a:p>
      </dsp:txBody>
      <dsp:txXfrm>
        <a:off x="540381" y="2614226"/>
        <a:ext cx="720000" cy="355328"/>
      </dsp:txXfrm>
    </dsp:sp>
    <dsp:sp modelId="{7816F995-2907-4D8E-8EDA-E126450006C7}">
      <dsp:nvSpPr>
        <dsp:cNvPr id="0" name=""/>
        <dsp:cNvSpPr/>
      </dsp:nvSpPr>
      <dsp:spPr>
        <a:xfrm>
          <a:off x="540381" y="2987321"/>
          <a:ext cx="720000" cy="3553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1900" kern="1200"/>
        </a:p>
      </dsp:txBody>
      <dsp:txXfrm>
        <a:off x="540381" y="2987321"/>
        <a:ext cx="720000" cy="355328"/>
      </dsp:txXfrm>
    </dsp:sp>
    <dsp:sp modelId="{3BA54946-8E5E-4012-AC13-05F8B5F1E1E5}">
      <dsp:nvSpPr>
        <dsp:cNvPr id="0" name=""/>
        <dsp:cNvSpPr/>
      </dsp:nvSpPr>
      <dsp:spPr>
        <a:xfrm>
          <a:off x="540381" y="3360416"/>
          <a:ext cx="720000" cy="3553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1900" kern="1200"/>
        </a:p>
      </dsp:txBody>
      <dsp:txXfrm>
        <a:off x="540381" y="3360416"/>
        <a:ext cx="720000" cy="355328"/>
      </dsp:txXfrm>
    </dsp:sp>
    <dsp:sp modelId="{81774A65-7B68-4B32-8674-692BAE12934B}">
      <dsp:nvSpPr>
        <dsp:cNvPr id="0" name=""/>
        <dsp:cNvSpPr/>
      </dsp:nvSpPr>
      <dsp:spPr>
        <a:xfrm>
          <a:off x="540381" y="3733511"/>
          <a:ext cx="720000" cy="3553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1900" kern="1200"/>
        </a:p>
      </dsp:txBody>
      <dsp:txXfrm>
        <a:off x="540381" y="3733511"/>
        <a:ext cx="720000" cy="355328"/>
      </dsp:txXfrm>
    </dsp:sp>
    <dsp:sp modelId="{A14101DB-8628-4236-92F2-50BE31915AD5}">
      <dsp:nvSpPr>
        <dsp:cNvPr id="0" name=""/>
        <dsp:cNvSpPr/>
      </dsp:nvSpPr>
      <dsp:spPr>
        <a:xfrm>
          <a:off x="540381" y="4106606"/>
          <a:ext cx="720000" cy="3553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1900" kern="1200"/>
        </a:p>
      </dsp:txBody>
      <dsp:txXfrm>
        <a:off x="540381" y="4106606"/>
        <a:ext cx="720000" cy="3553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diagrams.loki3.com/VaryingWidthList+Icon">
  <dgm:title val="Zoznam s variabilnou šírkou"/>
  <dgm:desc val="Slúži na zdôraznenie položiek s rôznou váhou. Vhodné na použitie s väčším množstvom textu úrovne 1. Šírka jednotlivých tvarov sa určuje nezávisle a podľa textu, ktorý sa v nich nachádza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397EBB-F89F-45A9-A778-0869414027A5}" type="datetimeFigureOut">
              <a:rPr lang="sk-SK" smtClean="0"/>
              <a:t>12.5.2014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5ED2FA-73B3-4048-8608-0DF8D63A883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042910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A3B636A-B01C-450C-884C-383C54D6527E}" type="datetime1">
              <a:rPr lang="sk-SK" smtClean="0"/>
              <a:t>12.5.2014</a:t>
            </a:fld>
            <a:endParaRPr lang="sk-SK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F99143A-DBE8-4C21-BC2D-EFFC446F2A22}" type="slidenum">
              <a:rPr lang="sk-SK" smtClean="0"/>
              <a:t>‹#›</a:t>
            </a:fld>
            <a:endParaRPr lang="sk-SK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sk-SK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22B31-115E-4682-8C0E-5AE415DF5802}" type="datetime1">
              <a:rPr lang="sk-SK" smtClean="0"/>
              <a:t>12.5.2014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9143A-DBE8-4C21-BC2D-EFFC446F2A22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A1E54-AE8F-429F-8B1A-81CA36442EEF}" type="datetime1">
              <a:rPr lang="sk-SK" smtClean="0"/>
              <a:t>12.5.2014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F99143A-DBE8-4C21-BC2D-EFFC446F2A22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999" y="1719071"/>
            <a:ext cx="8407893" cy="3654145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BB1D0-05A8-46A6-A0D9-D7F0B969AC46}" type="datetime1">
              <a:rPr lang="sk-SK" smtClean="0"/>
              <a:t>12.5.2014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9143A-DBE8-4C21-BC2D-EFFC446F2A22}" type="slidenum">
              <a:rPr lang="sk-SK" smtClean="0"/>
              <a:t>‹#›</a:t>
            </a:fld>
            <a:endParaRPr lang="sk-SK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2" name="Ovál 1">
            <a:hlinkClick r:id="" action="ppaction://hlinkshowjump?jump=nextslide"/>
          </p:cNvPr>
          <p:cNvSpPr/>
          <p:nvPr userDrawn="1"/>
        </p:nvSpPr>
        <p:spPr>
          <a:xfrm>
            <a:off x="7452320" y="4894560"/>
            <a:ext cx="1368152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Ďalej</a:t>
            </a:r>
            <a:endParaRPr lang="sk-SK" dirty="0"/>
          </a:p>
        </p:txBody>
      </p:sp>
      <p:sp>
        <p:nvSpPr>
          <p:cNvPr id="8" name="Ovál 7">
            <a:hlinkClick r:id="" action="ppaction://hlinkshowjump?jump=lastslideviewed"/>
          </p:cNvPr>
          <p:cNvSpPr/>
          <p:nvPr userDrawn="1"/>
        </p:nvSpPr>
        <p:spPr>
          <a:xfrm>
            <a:off x="7452320" y="5398616"/>
            <a:ext cx="1368152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Naspäť</a:t>
            </a:r>
            <a:endParaRPr lang="sk-SK" dirty="0"/>
          </a:p>
        </p:txBody>
      </p:sp>
      <p:sp>
        <p:nvSpPr>
          <p:cNvPr id="9" name="Ovál 8">
            <a:hlinkClick r:id="" action="ppaction://hlinkshowjump?jump=endshow"/>
          </p:cNvPr>
          <p:cNvSpPr/>
          <p:nvPr userDrawn="1"/>
        </p:nvSpPr>
        <p:spPr>
          <a:xfrm>
            <a:off x="7452320" y="5891584"/>
            <a:ext cx="1368152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Koniec</a:t>
            </a:r>
            <a:endParaRPr lang="sk-SK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ED7799F-B4F8-4358-A980-09FF79FCA5C9}" type="datetime1">
              <a:rPr lang="sk-SK" smtClean="0"/>
              <a:t>12.5.2014</a:t>
            </a:fld>
            <a:endParaRPr lang="sk-SK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F99143A-DBE8-4C21-BC2D-EFFC446F2A22}" type="slidenum">
              <a:rPr lang="sk-SK" smtClean="0"/>
              <a:t>‹#›</a:t>
            </a:fld>
            <a:endParaRPr lang="sk-SK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sk-SK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64166-47E1-4080-ACE4-318EBFDDF84B}" type="datetime1">
              <a:rPr lang="sk-SK" smtClean="0"/>
              <a:t>12.5.2014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9143A-DBE8-4C21-BC2D-EFFC446F2A22}" type="slidenum">
              <a:rPr lang="sk-SK" smtClean="0"/>
              <a:t>‹#›</a:t>
            </a:fld>
            <a:endParaRPr lang="sk-SK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1EFB6-0929-4925-ACC0-7B5D6F19F58E}" type="datetime1">
              <a:rPr lang="sk-SK" smtClean="0"/>
              <a:t>12.5.2014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9143A-DBE8-4C21-BC2D-EFFC446F2A22}" type="slidenum">
              <a:rPr lang="sk-SK" smtClean="0"/>
              <a:t>‹#›</a:t>
            </a:fld>
            <a:endParaRPr lang="sk-SK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BA7F3-7EBB-4CD9-B870-C162F8C64901}" type="datetime1">
              <a:rPr lang="sk-SK" smtClean="0"/>
              <a:t>12.5.2014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9143A-DBE8-4C21-BC2D-EFFC446F2A22}" type="slidenum">
              <a:rPr lang="sk-SK" smtClean="0"/>
              <a:t>‹#›</a:t>
            </a:fld>
            <a:endParaRPr lang="sk-SK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5D142-1CA5-4B5F-9034-BBF79E570104}" type="datetime1">
              <a:rPr lang="sk-SK" smtClean="0"/>
              <a:t>12.5.2014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9143A-DBE8-4C21-BC2D-EFFC446F2A22}" type="slidenum">
              <a:rPr lang="sk-SK" smtClean="0"/>
              <a:t>‹#›</a:t>
            </a:fld>
            <a:endParaRPr lang="sk-SK"/>
          </a:p>
        </p:txBody>
      </p:sp>
      <p:sp>
        <p:nvSpPr>
          <p:cNvPr id="6" name="Ovál 5">
            <a:hlinkClick r:id="" action="ppaction://hlinkshowjump?jump=nextslide"/>
          </p:cNvPr>
          <p:cNvSpPr/>
          <p:nvPr userDrawn="1"/>
        </p:nvSpPr>
        <p:spPr>
          <a:xfrm>
            <a:off x="7452320" y="4894560"/>
            <a:ext cx="1368152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Ďalej</a:t>
            </a:r>
            <a:endParaRPr lang="sk-SK" dirty="0"/>
          </a:p>
        </p:txBody>
      </p:sp>
      <p:sp>
        <p:nvSpPr>
          <p:cNvPr id="7" name="Ovál 6">
            <a:hlinkClick r:id="" action="ppaction://hlinkshowjump?jump=lastslideviewed"/>
          </p:cNvPr>
          <p:cNvSpPr/>
          <p:nvPr userDrawn="1"/>
        </p:nvSpPr>
        <p:spPr>
          <a:xfrm>
            <a:off x="7452320" y="5398616"/>
            <a:ext cx="1368152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Naspäť</a:t>
            </a:r>
            <a:endParaRPr lang="sk-SK" dirty="0"/>
          </a:p>
        </p:txBody>
      </p:sp>
      <p:sp>
        <p:nvSpPr>
          <p:cNvPr id="8" name="Ovál 7">
            <a:hlinkClick r:id="" action="ppaction://hlinkshowjump?jump=endshow"/>
          </p:cNvPr>
          <p:cNvSpPr/>
          <p:nvPr userDrawn="1"/>
        </p:nvSpPr>
        <p:spPr>
          <a:xfrm>
            <a:off x="7452320" y="5891584"/>
            <a:ext cx="1368152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Koniec</a:t>
            </a:r>
            <a:endParaRPr lang="sk-SK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87D5C-9458-4810-9A31-98F8329814CD}" type="datetime1">
              <a:rPr lang="sk-SK" smtClean="0"/>
              <a:t>12.5.2014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F99143A-DBE8-4C21-BC2D-EFFC446F2A22}" type="slidenum">
              <a:rPr lang="sk-SK" smtClean="0"/>
              <a:t>‹#›</a:t>
            </a:fld>
            <a:endParaRPr lang="sk-SK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E4386-DD8C-4531-9B0C-4A1E8C1FCEA5}" type="datetime1">
              <a:rPr lang="sk-SK" smtClean="0"/>
              <a:t>12.5.2014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9143A-DBE8-4C21-BC2D-EFFC446F2A22}" type="slidenum">
              <a:rPr lang="sk-SK" smtClean="0"/>
              <a:t>‹#›</a:t>
            </a:fld>
            <a:endParaRPr lang="sk-SK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CBAEEA72-02A6-43B8-AD1C-130D4B19B4E3}" type="datetime1">
              <a:rPr lang="sk-SK" smtClean="0"/>
              <a:t>12.5.2014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DF99143A-DBE8-4C21-BC2D-EFFC446F2A22}" type="slidenum">
              <a:rPr lang="sk-SK" smtClean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.muni.cz/~xschlesi/e_schlesingerova.pdf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jgt.sk/digitalna_studovna/degmatematika/2013/1.pdf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67544" y="4509120"/>
            <a:ext cx="6624736" cy="1656184"/>
          </a:xfrm>
        </p:spPr>
        <p:txBody>
          <a:bodyPr>
            <a:normAutofit/>
          </a:bodyPr>
          <a:lstStyle/>
          <a:p>
            <a:pPr algn="ctr"/>
            <a:r>
              <a:rPr lang="sk-SK" sz="3200" dirty="0" smtClean="0">
                <a:latin typeface="Arial Narrow" panose="020B0606020202030204" pitchFamily="34" charset="0"/>
              </a:rPr>
              <a:t>Mgr. Katarína </a:t>
            </a:r>
            <a:r>
              <a:rPr lang="sk-SK" sz="3200" dirty="0" err="1" smtClean="0">
                <a:latin typeface="Arial Narrow" panose="020B0606020202030204" pitchFamily="34" charset="0"/>
              </a:rPr>
              <a:t>Magyarová</a:t>
            </a:r>
            <a:endParaRPr lang="sk-SK" sz="3200" dirty="0" smtClean="0">
              <a:latin typeface="Arial Narrow" panose="020B0606020202030204" pitchFamily="34" charset="0"/>
            </a:endParaRPr>
          </a:p>
          <a:p>
            <a:pPr algn="ctr"/>
            <a:r>
              <a:rPr lang="sk-SK" sz="2000" dirty="0" smtClean="0">
                <a:latin typeface="Arial Narrow" panose="020B0606020202030204" pitchFamily="34" charset="0"/>
              </a:rPr>
              <a:t>Gymnázium Jozefa Gregora Tajovského </a:t>
            </a:r>
          </a:p>
          <a:p>
            <a:pPr algn="ctr"/>
            <a:r>
              <a:rPr lang="sk-SK" sz="2000" dirty="0" smtClean="0">
                <a:latin typeface="Arial Narrow" panose="020B0606020202030204" pitchFamily="34" charset="0"/>
              </a:rPr>
              <a:t>Banská Bystrica</a:t>
            </a:r>
            <a:endParaRPr lang="sk-SK" sz="2000" dirty="0">
              <a:latin typeface="Arial Narrow" panose="020B0606020202030204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6324600" cy="3096344"/>
          </a:xfrm>
        </p:spPr>
        <p:txBody>
          <a:bodyPr>
            <a:normAutofit/>
          </a:bodyPr>
          <a:lstStyle/>
          <a:p>
            <a:pPr algn="ctr"/>
            <a:r>
              <a:rPr lang="sk-SK" sz="3200" dirty="0" smtClean="0">
                <a:latin typeface="Arial Narrow" panose="020B0606020202030204" pitchFamily="34" charset="0"/>
              </a:rPr>
              <a:t>Deskriptívna geometria</a:t>
            </a:r>
            <a:br>
              <a:rPr lang="sk-SK" sz="3200" dirty="0" smtClean="0">
                <a:latin typeface="Arial Narrow" panose="020B0606020202030204" pitchFamily="34" charset="0"/>
              </a:rPr>
            </a:br>
            <a:endParaRPr lang="sk-SK" dirty="0">
              <a:latin typeface="Arial Narrow" panose="020B0606020202030204" pitchFamily="34" charset="0"/>
            </a:endParaRPr>
          </a:p>
        </p:txBody>
      </p:sp>
      <p:sp>
        <p:nvSpPr>
          <p:cNvPr id="4" name="Obdĺžnik 3"/>
          <p:cNvSpPr/>
          <p:nvPr/>
        </p:nvSpPr>
        <p:spPr>
          <a:xfrm>
            <a:off x="306163" y="2276872"/>
            <a:ext cx="6408712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sk-SK" sz="6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Narrow" panose="020B0606020202030204" pitchFamily="34" charset="0"/>
              </a:rPr>
              <a:t>LINEÁRNA PERSPEKTÍVA</a:t>
            </a:r>
            <a:endParaRPr lang="sk-SK" sz="6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6" name="Picture 7" descr="C:\Users\ucitel4\Desktop\Dropbox\PROJEKT PREMENA - TVORCOVIA\ODBORNE MATERIALY\magyarova\OK MAREC 2014\OK PL\OK PL č. 7.4 - LP - Odraz 2.ti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8" t="26060" r="5209" b="15001"/>
          <a:stretch/>
        </p:blipFill>
        <p:spPr bwMode="auto">
          <a:xfrm>
            <a:off x="6516216" y="836712"/>
            <a:ext cx="2016224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ál 6">
            <a:hlinkClick r:id="" action="ppaction://hlinkshowjump?jump=nextslide"/>
          </p:cNvPr>
          <p:cNvSpPr/>
          <p:nvPr/>
        </p:nvSpPr>
        <p:spPr>
          <a:xfrm>
            <a:off x="5350824" y="6165304"/>
            <a:ext cx="1368152" cy="43204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Ďalej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42426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prism isInverted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čísla snímky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9143A-DBE8-4C21-BC2D-EFFC446F2A22}" type="slidenum">
              <a:rPr lang="sk-SK" smtClean="0"/>
              <a:t>10</a:t>
            </a:fld>
            <a:endParaRPr lang="sk-SK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3600" b="1" dirty="0" smtClean="0">
                <a:latin typeface="Arial Narrow" panose="020B0606020202030204" pitchFamily="34" charset="0"/>
              </a:rPr>
              <a:t>DRUHY LINEÁRNEJ PERSPEKTÍVY</a:t>
            </a:r>
            <a:endParaRPr lang="sk-SK" sz="3600" b="1" dirty="0">
              <a:latin typeface="Arial Narrow" panose="020B0606020202030204" pitchFamily="34" charset="0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3076" name="ShockwaveFlash1" r:id="rId2" imgW="6336686" imgH="4032839"/>
        </mc:Choice>
        <mc:Fallback>
          <p:control name="ShockwaveFlash1" r:id="rId2" imgW="6336686" imgH="4032839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55650" y="2133600"/>
                  <a:ext cx="6337300" cy="4032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297575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prism isInverted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76872"/>
            <a:ext cx="1910047" cy="1934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9143A-DBE8-4C21-BC2D-EFFC446F2A22}" type="slidenum">
              <a:rPr lang="sk-SK" smtClean="0"/>
              <a:t>11</a:t>
            </a:fld>
            <a:endParaRPr lang="sk-SK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3600" dirty="0" smtClean="0">
                <a:latin typeface="Arial Narrow" panose="020B0606020202030204" pitchFamily="34" charset="0"/>
              </a:rPr>
              <a:t>Druhy lineárnej perspektívy</a:t>
            </a:r>
            <a:br>
              <a:rPr lang="sk-SK" sz="3600" dirty="0" smtClean="0">
                <a:latin typeface="Arial Narrow" panose="020B0606020202030204" pitchFamily="34" charset="0"/>
              </a:rPr>
            </a:br>
            <a:r>
              <a:rPr lang="sk-SK" sz="2000" dirty="0" smtClean="0">
                <a:latin typeface="Arial Narrow" panose="020B0606020202030204" pitchFamily="34" charset="0"/>
              </a:rPr>
              <a:t>ÚLOHA: PRIRAĎTE NÁZVY KU OBRÁZKOM (kliknite na obrázok)</a:t>
            </a:r>
            <a:endParaRPr lang="sk-SK" sz="3600" dirty="0">
              <a:latin typeface="Arial Narrow" panose="020B0606020202030204" pitchFamily="34" charset="0"/>
            </a:endParaRPr>
          </a:p>
        </p:txBody>
      </p:sp>
      <p:pic>
        <p:nvPicPr>
          <p:cNvPr id="5123" name="Obrázok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67" t="27042" r="37839" b="24884"/>
          <a:stretch>
            <a:fillRect/>
          </a:stretch>
        </p:blipFill>
        <p:spPr bwMode="auto">
          <a:xfrm>
            <a:off x="5450641" y="2132856"/>
            <a:ext cx="3375025" cy="189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Obrázok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31" t="28244" r="36824" b="11063"/>
          <a:stretch>
            <a:fillRect/>
          </a:stretch>
        </p:blipFill>
        <p:spPr bwMode="auto">
          <a:xfrm>
            <a:off x="2547218" y="3356992"/>
            <a:ext cx="3389313" cy="300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ĺžnik 5"/>
          <p:cNvSpPr/>
          <p:nvPr/>
        </p:nvSpPr>
        <p:spPr>
          <a:xfrm rot="10800000" flipV="1">
            <a:off x="683568" y="4662990"/>
            <a:ext cx="18722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sk-SK" sz="2000" b="1" dirty="0" err="1">
                <a:latin typeface="Arial Narrow" panose="020B0606020202030204" pitchFamily="34" charset="0"/>
              </a:rPr>
              <a:t>jednoúbežníková</a:t>
            </a:r>
            <a:r>
              <a:rPr lang="sk-SK" sz="2000" dirty="0">
                <a:latin typeface="Arial Narrow" panose="020B0606020202030204" pitchFamily="34" charset="0"/>
              </a:rPr>
              <a:t> – priečelná </a:t>
            </a:r>
            <a:endParaRPr lang="sk-SK" sz="2000" b="1" dirty="0">
              <a:latin typeface="Arial Narrow" panose="020B0606020202030204" pitchFamily="34" charset="0"/>
            </a:endParaRPr>
          </a:p>
        </p:txBody>
      </p:sp>
      <p:sp>
        <p:nvSpPr>
          <p:cNvPr id="7" name="Obdĺžnik 6"/>
          <p:cNvSpPr/>
          <p:nvPr/>
        </p:nvSpPr>
        <p:spPr>
          <a:xfrm rot="10800000" flipV="1">
            <a:off x="6305128" y="4394431"/>
            <a:ext cx="20112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000" b="1" dirty="0" err="1">
                <a:latin typeface="Arial Narrow" panose="020B0606020202030204" pitchFamily="34" charset="0"/>
              </a:rPr>
              <a:t>dvojúbežníková</a:t>
            </a:r>
            <a:r>
              <a:rPr lang="sk-SK" sz="2000" dirty="0">
                <a:latin typeface="Arial Narrow" panose="020B0606020202030204" pitchFamily="34" charset="0"/>
              </a:rPr>
              <a:t> </a:t>
            </a:r>
            <a:endParaRPr lang="sk-SK" sz="2000" dirty="0" smtClean="0">
              <a:latin typeface="Arial Narrow" panose="020B0606020202030204" pitchFamily="34" charset="0"/>
            </a:endParaRPr>
          </a:p>
          <a:p>
            <a:r>
              <a:rPr lang="sk-SK" sz="2000" dirty="0" smtClean="0">
                <a:latin typeface="Arial Narrow" panose="020B0606020202030204" pitchFamily="34" charset="0"/>
              </a:rPr>
              <a:t>– </a:t>
            </a:r>
            <a:r>
              <a:rPr lang="sk-SK" sz="2000" dirty="0">
                <a:latin typeface="Arial Narrow" panose="020B0606020202030204" pitchFamily="34" charset="0"/>
              </a:rPr>
              <a:t>nárožná</a:t>
            </a:r>
          </a:p>
        </p:txBody>
      </p:sp>
      <p:sp>
        <p:nvSpPr>
          <p:cNvPr id="8" name="Obdĺžnik 7"/>
          <p:cNvSpPr/>
          <p:nvPr/>
        </p:nvSpPr>
        <p:spPr>
          <a:xfrm>
            <a:off x="2843808" y="1916832"/>
            <a:ext cx="2586198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sk-SK" b="1" dirty="0" err="1"/>
              <a:t>trojúbežníková</a:t>
            </a:r>
            <a:r>
              <a:rPr lang="sk-SK" dirty="0"/>
              <a:t> </a:t>
            </a:r>
            <a:endParaRPr lang="sk-SK" dirty="0" smtClean="0"/>
          </a:p>
          <a:p>
            <a:pPr lvl="0"/>
            <a:r>
              <a:rPr lang="sk-SK" sz="2000" dirty="0" smtClean="0">
                <a:latin typeface="Arial Narrow" panose="020B0606020202030204" pitchFamily="34" charset="0"/>
              </a:rPr>
              <a:t>– </a:t>
            </a:r>
            <a:r>
              <a:rPr lang="sk-SK" sz="2000" dirty="0">
                <a:latin typeface="Arial Narrow" panose="020B0606020202030204" pitchFamily="34" charset="0"/>
              </a:rPr>
              <a:t>vtáčia (na obrázku) </a:t>
            </a:r>
            <a:endParaRPr lang="sk-SK" sz="2000" dirty="0" smtClean="0">
              <a:latin typeface="Arial Narrow" panose="020B0606020202030204" pitchFamily="34" charset="0"/>
            </a:endParaRPr>
          </a:p>
          <a:p>
            <a:pPr lvl="0"/>
            <a:r>
              <a:rPr lang="sk-SK" sz="2000" dirty="0" smtClean="0">
                <a:latin typeface="Arial Narrow" panose="020B0606020202030204" pitchFamily="34" charset="0"/>
              </a:rPr>
              <a:t>alebo </a:t>
            </a:r>
            <a:r>
              <a:rPr lang="sk-SK" sz="2000" dirty="0">
                <a:latin typeface="Arial Narrow" panose="020B0606020202030204" pitchFamily="34" charset="0"/>
              </a:rPr>
              <a:t>žabia perspektíva</a:t>
            </a:r>
            <a:endParaRPr lang="sk-SK" sz="20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9297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prism isInverted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2.59259E-6 L 0.00052 0.4638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23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48148E-6 L -0.03941 -0.4203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9" y="-2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11111E-6 L -0.07118 -0.3812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59" y="-19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3"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95536" y="2132856"/>
            <a:ext cx="8407893" cy="3654145"/>
          </a:xfrm>
        </p:spPr>
        <p:txBody>
          <a:bodyPr>
            <a:normAutofit fontScale="85000" lnSpcReduction="20000"/>
          </a:bodyPr>
          <a:lstStyle/>
          <a:p>
            <a:pPr lvl="0">
              <a:buFont typeface="Wingdings" panose="05000000000000000000" pitchFamily="2" charset="2"/>
              <a:buChar char="q"/>
            </a:pPr>
            <a:r>
              <a:rPr lang="sk-SK" sz="2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dištancia</a:t>
            </a:r>
            <a:r>
              <a:rPr lang="sk-SK" sz="2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sk-SK" sz="2200" i="1" dirty="0">
                <a:solidFill>
                  <a:schemeClr val="tx1"/>
                </a:solidFill>
                <a:latin typeface="Arial Narrow" panose="020B0606020202030204" pitchFamily="34" charset="0"/>
              </a:rPr>
              <a:t>d &gt; 20 cm</a:t>
            </a:r>
            <a:endParaRPr lang="sk-SK" sz="2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lvl="0">
              <a:buFont typeface="Wingdings" panose="05000000000000000000" pitchFamily="2" charset="2"/>
              <a:buChar char="q"/>
            </a:pPr>
            <a:r>
              <a:rPr lang="sk-SK" sz="2200" dirty="0">
                <a:solidFill>
                  <a:schemeClr val="tx1"/>
                </a:solidFill>
                <a:latin typeface="Arial Narrow" panose="020B0606020202030204" pitchFamily="34" charset="0"/>
              </a:rPr>
              <a:t>zobrazované objekty ležia </a:t>
            </a:r>
            <a:r>
              <a:rPr lang="sk-SK" sz="2200" b="1" dirty="0">
                <a:solidFill>
                  <a:schemeClr val="tx1"/>
                </a:solidFill>
                <a:latin typeface="Arial Narrow" panose="020B0606020202030204" pitchFamily="34" charset="0"/>
              </a:rPr>
              <a:t>v zornom kuželi</a:t>
            </a:r>
            <a:r>
              <a:rPr lang="sk-SK" sz="2200" dirty="0">
                <a:solidFill>
                  <a:schemeClr val="tx1"/>
                </a:solidFill>
                <a:latin typeface="Arial Narrow" panose="020B0606020202030204" pitchFamily="34" charset="0"/>
              </a:rPr>
              <a:t> - je to rotačný kužeľ s vrcholom v strede premietania </a:t>
            </a:r>
            <a:r>
              <a:rPr lang="sk-SK" sz="2200" i="1" dirty="0">
                <a:solidFill>
                  <a:schemeClr val="tx1"/>
                </a:solidFill>
                <a:latin typeface="Arial Narrow" panose="020B0606020202030204" pitchFamily="34" charset="0"/>
              </a:rPr>
              <a:t>S</a:t>
            </a:r>
            <a:r>
              <a:rPr lang="sk-SK" sz="2200" dirty="0">
                <a:solidFill>
                  <a:schemeClr val="tx1"/>
                </a:solidFill>
                <a:latin typeface="Arial Narrow" panose="020B0606020202030204" pitchFamily="34" charset="0"/>
              </a:rPr>
              <a:t>, s osou </a:t>
            </a:r>
            <a:r>
              <a:rPr lang="sk-SK" sz="2200" i="1" dirty="0">
                <a:solidFill>
                  <a:schemeClr val="tx1"/>
                </a:solidFill>
                <a:latin typeface="Arial Narrow" panose="020B0606020202030204" pitchFamily="34" charset="0"/>
              </a:rPr>
              <a:t>SH</a:t>
            </a:r>
            <a:r>
              <a:rPr lang="sk-SK" sz="2200" dirty="0">
                <a:solidFill>
                  <a:schemeClr val="tx1"/>
                </a:solidFill>
                <a:latin typeface="Arial Narrow" panose="020B0606020202030204" pitchFamily="34" charset="0"/>
              </a:rPr>
              <a:t>, s odchýlkou </a:t>
            </a:r>
            <a:r>
              <a:rPr lang="sk-SK" sz="2200" i="1" dirty="0">
                <a:solidFill>
                  <a:schemeClr val="tx1"/>
                </a:solidFill>
                <a:latin typeface="Arial Narrow" panose="020B0606020202030204" pitchFamily="34" charset="0"/>
              </a:rPr>
              <a:t>α</a:t>
            </a:r>
            <a:r>
              <a:rPr lang="sk-SK" sz="2200" dirty="0">
                <a:solidFill>
                  <a:schemeClr val="tx1"/>
                </a:solidFill>
                <a:latin typeface="Arial Narrow" panose="020B0606020202030204" pitchFamily="34" charset="0"/>
              </a:rPr>
              <a:t> povrchových priamok kužeľa od osi kužeľa, </a:t>
            </a:r>
            <a:r>
              <a:rPr lang="sk-SK" sz="2200" i="1" dirty="0">
                <a:solidFill>
                  <a:schemeClr val="tx1"/>
                </a:solidFill>
                <a:latin typeface="Arial Narrow" panose="020B0606020202030204" pitchFamily="34" charset="0"/>
              </a:rPr>
              <a:t>α </a:t>
            </a:r>
            <a:r>
              <a:rPr lang="sk-SK" sz="2200" dirty="0">
                <a:solidFill>
                  <a:schemeClr val="tx1"/>
                </a:solidFill>
                <a:latin typeface="Arial Narrow" panose="020B0606020202030204" pitchFamily="34" charset="0"/>
              </a:rPr>
              <a:t>&lt;     , v niektorých prípadoch </a:t>
            </a:r>
            <a:r>
              <a:rPr lang="sk-SK" sz="2200" i="1" dirty="0">
                <a:solidFill>
                  <a:schemeClr val="tx1"/>
                </a:solidFill>
                <a:latin typeface="Arial Narrow" panose="020B0606020202030204" pitchFamily="34" charset="0"/>
              </a:rPr>
              <a:t>α </a:t>
            </a:r>
            <a:r>
              <a:rPr lang="sk-SK" sz="2200" dirty="0">
                <a:solidFill>
                  <a:schemeClr val="tx1"/>
                </a:solidFill>
                <a:latin typeface="Arial Narrow" panose="020B0606020202030204" pitchFamily="34" charset="0"/>
              </a:rPr>
              <a:t>&lt;     ,  podstavná kružnica zorného kužeľa leží v perspektívnej priemetni</a:t>
            </a:r>
            <a:endParaRPr lang="sk-SK" sz="2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lvl="0">
              <a:buFont typeface="Wingdings" panose="05000000000000000000" pitchFamily="2" charset="2"/>
              <a:buChar char="q"/>
            </a:pPr>
            <a:r>
              <a:rPr lang="sk-SK" sz="2200" dirty="0">
                <a:solidFill>
                  <a:schemeClr val="tx1"/>
                </a:solidFill>
                <a:latin typeface="Arial Narrow" panose="020B0606020202030204" pitchFamily="34" charset="0"/>
              </a:rPr>
              <a:t>pre </a:t>
            </a:r>
            <a:r>
              <a:rPr lang="sk-SK" sz="2200" b="1" dirty="0">
                <a:solidFill>
                  <a:schemeClr val="tx1"/>
                </a:solidFill>
                <a:latin typeface="Arial Narrow" panose="020B0606020202030204" pitchFamily="34" charset="0"/>
              </a:rPr>
              <a:t>vzťah dištancie </a:t>
            </a:r>
            <a:r>
              <a:rPr lang="sk-SK" sz="2200" b="1" i="1" dirty="0">
                <a:solidFill>
                  <a:schemeClr val="tx1"/>
                </a:solidFill>
                <a:latin typeface="Arial Narrow" panose="020B0606020202030204" pitchFamily="34" charset="0"/>
              </a:rPr>
              <a:t>d</a:t>
            </a:r>
            <a:r>
              <a:rPr lang="sk-SK" sz="2200" b="1" dirty="0">
                <a:solidFill>
                  <a:schemeClr val="tx1"/>
                </a:solidFill>
                <a:latin typeface="Arial Narrow" panose="020B0606020202030204" pitchFamily="34" charset="0"/>
              </a:rPr>
              <a:t> a polomeru </a:t>
            </a:r>
            <a:r>
              <a:rPr lang="sk-SK" sz="2200" b="1" i="1" dirty="0">
                <a:solidFill>
                  <a:schemeClr val="tx1"/>
                </a:solidFill>
                <a:latin typeface="Arial Narrow" panose="020B0606020202030204" pitchFamily="34" charset="0"/>
              </a:rPr>
              <a:t>r</a:t>
            </a:r>
            <a:r>
              <a:rPr lang="sk-SK" sz="2200" dirty="0">
                <a:solidFill>
                  <a:schemeClr val="tx1"/>
                </a:solidFill>
                <a:latin typeface="Arial Narrow" panose="020B0606020202030204" pitchFamily="34" charset="0"/>
              </a:rPr>
              <a:t> podstavnej kružnice zorného kužeľa platí:  </a:t>
            </a:r>
            <a:r>
              <a:rPr lang="sk-SK" sz="2200" i="1" dirty="0">
                <a:solidFill>
                  <a:schemeClr val="tx1"/>
                </a:solidFill>
                <a:latin typeface="Arial Narrow" panose="020B0606020202030204" pitchFamily="34" charset="0"/>
              </a:rPr>
              <a:t>r ≤ d ≤ 3r</a:t>
            </a:r>
            <a:r>
              <a:rPr lang="sk-SK" sz="2200" dirty="0">
                <a:solidFill>
                  <a:schemeClr val="tx1"/>
                </a:solidFill>
                <a:latin typeface="Arial Narrow" panose="020B0606020202030204" pitchFamily="34" charset="0"/>
              </a:rPr>
              <a:t>            </a:t>
            </a:r>
            <a:endParaRPr lang="sk-SK" sz="2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lvl="0">
              <a:buFont typeface="Wingdings" panose="05000000000000000000" pitchFamily="2" charset="2"/>
              <a:buChar char="q"/>
            </a:pPr>
            <a:r>
              <a:rPr lang="sk-SK" sz="2200" dirty="0">
                <a:solidFill>
                  <a:schemeClr val="tx1"/>
                </a:solidFill>
                <a:latin typeface="Arial Narrow" panose="020B0606020202030204" pitchFamily="34" charset="0"/>
              </a:rPr>
              <a:t>veľkosť dištancie volíme podľa druhu zobrazovaných objektov: </a:t>
            </a:r>
            <a:endParaRPr lang="sk-SK" sz="2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lvl="0">
              <a:buFont typeface="Wingdings" panose="05000000000000000000" pitchFamily="2" charset="2"/>
              <a:buChar char="q"/>
            </a:pPr>
            <a:r>
              <a:rPr lang="sk-SK" sz="2200" dirty="0">
                <a:solidFill>
                  <a:schemeClr val="tx1"/>
                </a:solidFill>
                <a:latin typeface="Arial Narrow" panose="020B0606020202030204" pitchFamily="34" charset="0"/>
              </a:rPr>
              <a:t>  </a:t>
            </a:r>
            <a:r>
              <a:rPr lang="sk-SK" sz="2200" i="1" dirty="0">
                <a:solidFill>
                  <a:schemeClr val="tx1"/>
                </a:solidFill>
                <a:latin typeface="Arial Narrow" panose="020B0606020202030204" pitchFamily="34" charset="0"/>
              </a:rPr>
              <a:t>r = d     </a:t>
            </a:r>
            <a:r>
              <a:rPr lang="sk-SK" sz="2200" dirty="0">
                <a:solidFill>
                  <a:schemeClr val="tx1"/>
                </a:solidFill>
                <a:latin typeface="Arial Narrow" panose="020B0606020202030204" pitchFamily="34" charset="0"/>
              </a:rPr>
              <a:t>pre zobrazenie interiéru</a:t>
            </a:r>
            <a:r>
              <a:rPr lang="sk-SK" sz="2200" i="1" dirty="0">
                <a:solidFill>
                  <a:schemeClr val="tx1"/>
                </a:solidFill>
                <a:latin typeface="Arial Narrow" panose="020B0606020202030204" pitchFamily="34" charset="0"/>
              </a:rPr>
              <a:t>  </a:t>
            </a:r>
            <a:endParaRPr lang="sk-SK" sz="2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lvl="0">
              <a:buFont typeface="Wingdings" panose="05000000000000000000" pitchFamily="2" charset="2"/>
              <a:buChar char="q"/>
            </a:pPr>
            <a:r>
              <a:rPr lang="sk-SK" sz="2200" i="1" dirty="0">
                <a:solidFill>
                  <a:schemeClr val="tx1"/>
                </a:solidFill>
                <a:latin typeface="Arial Narrow" panose="020B0606020202030204" pitchFamily="34" charset="0"/>
              </a:rPr>
              <a:t>2r = d     </a:t>
            </a:r>
            <a:r>
              <a:rPr lang="sk-SK" sz="2200" dirty="0">
                <a:solidFill>
                  <a:schemeClr val="tx1"/>
                </a:solidFill>
                <a:latin typeface="Arial Narrow" panose="020B0606020202030204" pitchFamily="34" charset="0"/>
              </a:rPr>
              <a:t>pre zobrazenie skupiny budov</a:t>
            </a:r>
            <a:endParaRPr lang="sk-SK" sz="2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lvl="0">
              <a:buFont typeface="Wingdings" panose="05000000000000000000" pitchFamily="2" charset="2"/>
              <a:buChar char="q"/>
            </a:pPr>
            <a:r>
              <a:rPr lang="sk-SK" sz="2200" i="1" dirty="0">
                <a:solidFill>
                  <a:schemeClr val="tx1"/>
                </a:solidFill>
                <a:latin typeface="Arial Narrow" panose="020B0606020202030204" pitchFamily="34" charset="0"/>
              </a:rPr>
              <a:t>3r = d     </a:t>
            </a:r>
            <a:r>
              <a:rPr lang="sk-SK" sz="2200" dirty="0">
                <a:solidFill>
                  <a:schemeClr val="tx1"/>
                </a:solidFill>
                <a:latin typeface="Arial Narrow" panose="020B0606020202030204" pitchFamily="34" charset="0"/>
              </a:rPr>
              <a:t>pre zobrazenie </a:t>
            </a:r>
            <a:r>
              <a:rPr lang="sk-SK" sz="2200" dirty="0" err="1">
                <a:solidFill>
                  <a:schemeClr val="tx1"/>
                </a:solidFill>
                <a:latin typeface="Arial Narrow" panose="020B0606020202030204" pitchFamily="34" charset="0"/>
              </a:rPr>
              <a:t>diaľníc</a:t>
            </a:r>
            <a:r>
              <a:rPr lang="sk-SK" sz="2200" dirty="0">
                <a:solidFill>
                  <a:schemeClr val="tx1"/>
                </a:solidFill>
                <a:latin typeface="Arial Narrow" panose="020B0606020202030204" pitchFamily="34" charset="0"/>
              </a:rPr>
              <a:t>, ciest, mostov,...</a:t>
            </a:r>
            <a:endParaRPr lang="sk-SK" sz="2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sk-SK" sz="2200" dirty="0">
                <a:solidFill>
                  <a:schemeClr val="tx1"/>
                </a:solidFill>
                <a:latin typeface="Arial Narrow" panose="020B0606020202030204" pitchFamily="34" charset="0"/>
              </a:rPr>
              <a:t>Výšku oka volíme v rozpätí </a:t>
            </a:r>
            <a:r>
              <a:rPr lang="sk-SK" sz="2200" i="1" dirty="0">
                <a:solidFill>
                  <a:schemeClr val="tx1"/>
                </a:solidFill>
                <a:latin typeface="Arial Narrow" panose="020B0606020202030204" pitchFamily="34" charset="0"/>
              </a:rPr>
              <a:t>160 – 165 cm.</a:t>
            </a:r>
            <a:endParaRPr lang="sk-SK" sz="2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45720" indent="0">
              <a:buNone/>
            </a:pPr>
            <a:r>
              <a:rPr lang="sk-SK" i="1" dirty="0">
                <a:solidFill>
                  <a:schemeClr val="tx1"/>
                </a:solidFill>
              </a:rPr>
              <a:t>               </a:t>
            </a:r>
            <a:endParaRPr lang="sk-SK" b="1" dirty="0">
              <a:solidFill>
                <a:schemeClr val="tx1"/>
              </a:solidFill>
            </a:endParaRPr>
          </a:p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9143A-DBE8-4C21-BC2D-EFFC446F2A22}" type="slidenum">
              <a:rPr lang="sk-SK" smtClean="0"/>
              <a:t>12</a:t>
            </a:fld>
            <a:endParaRPr lang="sk-SK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52128"/>
          </a:xfrm>
        </p:spPr>
        <p:txBody>
          <a:bodyPr>
            <a:normAutofit/>
          </a:bodyPr>
          <a:lstStyle/>
          <a:p>
            <a:r>
              <a:rPr lang="sk-SK" sz="3600" b="1" dirty="0" smtClean="0">
                <a:latin typeface="Arial Narrow" panose="020B0606020202030204" pitchFamily="34" charset="0"/>
              </a:rPr>
              <a:t>Zásady perspektívy</a:t>
            </a:r>
            <a:endParaRPr lang="sk-SK" sz="36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6421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prism isInverted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7704" y="3429000"/>
            <a:ext cx="5384947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9143A-DBE8-4C21-BC2D-EFFC446F2A22}" type="slidenum">
              <a:rPr lang="sk-SK" smtClean="0"/>
              <a:t>13</a:t>
            </a:fld>
            <a:endParaRPr lang="sk-SK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1052736"/>
            <a:ext cx="8784976" cy="2952328"/>
          </a:xfrm>
        </p:spPr>
        <p:txBody>
          <a:bodyPr>
            <a:normAutofit fontScale="90000"/>
          </a:bodyPr>
          <a:lstStyle/>
          <a:p>
            <a:pPr lvl="0"/>
            <a:r>
              <a:rPr lang="sk-SK" sz="4000" b="1" dirty="0" err="1" smtClean="0">
                <a:latin typeface="Arial Narrow" panose="020B0606020202030204" pitchFamily="34" charset="0"/>
              </a:rPr>
              <a:t>Pavimento</a:t>
            </a:r>
            <a:r>
              <a:rPr lang="sk-SK" sz="4000" b="1" dirty="0" smtClean="0">
                <a:latin typeface="Arial Narrow" panose="020B0606020202030204" pitchFamily="34" charset="0"/>
              </a:rPr>
              <a:t> a sieť pre interiér </a:t>
            </a:r>
            <a:r>
              <a:rPr lang="sk-SK" sz="3100" b="1" dirty="0" smtClean="0">
                <a:latin typeface="Arial Narrow" panose="020B0606020202030204" pitchFamily="34" charset="0"/>
              </a:rPr>
              <a:t/>
            </a:r>
            <a:br>
              <a:rPr lang="sk-SK" sz="3100" b="1" dirty="0" smtClean="0">
                <a:latin typeface="Arial Narrow" panose="020B0606020202030204" pitchFamily="34" charset="0"/>
              </a:rPr>
            </a:br>
            <a:r>
              <a:rPr lang="sk-SK" dirty="0" smtClean="0"/>
              <a:t/>
            </a:r>
            <a:br>
              <a:rPr lang="sk-SK" dirty="0" smtClean="0"/>
            </a:br>
            <a:r>
              <a:rPr lang="sk-SK" sz="2000" b="1" dirty="0" err="1">
                <a:solidFill>
                  <a:schemeClr val="tx1"/>
                </a:solidFill>
                <a:latin typeface="Arial Narrow" panose="020B0606020202030204" pitchFamily="34" charset="0"/>
              </a:rPr>
              <a:t>Pavimento</a:t>
            </a:r>
            <a:r>
              <a:rPr lang="sk-SK" sz="2000" dirty="0">
                <a:solidFill>
                  <a:schemeClr val="tx1"/>
                </a:solidFill>
                <a:latin typeface="Arial Narrow" panose="020B0606020202030204" pitchFamily="34" charset="0"/>
              </a:rPr>
              <a:t> je štvorcová sieť v LP v základnej rovine, ktorá má nenahraditeľný význam pre zostrojovanie – konštrukciu telies v priestore – umiestňujeme ich práve na </a:t>
            </a:r>
            <a:r>
              <a:rPr lang="sk-SK" sz="2000" dirty="0" err="1">
                <a:solidFill>
                  <a:schemeClr val="tx1"/>
                </a:solidFill>
                <a:latin typeface="Arial Narrow" panose="020B0606020202030204" pitchFamily="34" charset="0"/>
              </a:rPr>
              <a:t>pavimente</a:t>
            </a:r>
            <a:r>
              <a:rPr lang="sk-SK" sz="2000" dirty="0">
                <a:solidFill>
                  <a:schemeClr val="tx1"/>
                </a:solidFill>
                <a:latin typeface="Arial Narrow" panose="020B0606020202030204" pitchFamily="34" charset="0"/>
              </a:rPr>
              <a:t>. </a:t>
            </a:r>
            <a:r>
              <a:rPr lang="sk-SK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sk-SK" sz="2000" b="1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sk-SK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Výšku </a:t>
            </a:r>
            <a:r>
              <a:rPr lang="sk-SK" sz="2000" dirty="0">
                <a:solidFill>
                  <a:schemeClr val="tx1"/>
                </a:solidFill>
                <a:latin typeface="Arial Narrow" panose="020B0606020202030204" pitchFamily="34" charset="0"/>
              </a:rPr>
              <a:t>nanášame v skutočnej veľkosti na zvislé priamky (ich </a:t>
            </a:r>
            <a:r>
              <a:rPr lang="sk-SK" sz="2000" dirty="0" err="1">
                <a:solidFill>
                  <a:schemeClr val="tx1"/>
                </a:solidFill>
                <a:latin typeface="Arial Narrow" panose="020B0606020202030204" pitchFamily="34" charset="0"/>
              </a:rPr>
              <a:t>úbežníkom</a:t>
            </a:r>
            <a:r>
              <a:rPr lang="sk-SK" sz="2000" dirty="0">
                <a:solidFill>
                  <a:schemeClr val="tx1"/>
                </a:solidFill>
                <a:latin typeface="Arial Narrow" panose="020B0606020202030204" pitchFamily="34" charset="0"/>
              </a:rPr>
              <a:t> je nevlastný bod) od bodov na </a:t>
            </a:r>
            <a:r>
              <a:rPr lang="sk-SK" sz="2000" dirty="0" err="1">
                <a:solidFill>
                  <a:schemeClr val="tx1"/>
                </a:solidFill>
                <a:latin typeface="Arial Narrow" panose="020B0606020202030204" pitchFamily="34" charset="0"/>
              </a:rPr>
              <a:t>základnici</a:t>
            </a:r>
            <a:r>
              <a:rPr lang="sk-SK" sz="2000" dirty="0">
                <a:solidFill>
                  <a:schemeClr val="tx1"/>
                </a:solidFill>
                <a:latin typeface="Arial Narrow" panose="020B0606020202030204" pitchFamily="34" charset="0"/>
              </a:rPr>
              <a:t>. Pomocou hĺbkových priamok sa výška skracuje – zmenšuje. </a:t>
            </a:r>
            <a:r>
              <a:rPr lang="sk-SK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sk-SK" sz="2000" b="1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sk-SK" dirty="0" smtClean="0"/>
              <a:t/>
            </a:r>
            <a:br>
              <a:rPr lang="sk-SK" dirty="0" smtClean="0"/>
            </a:b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800253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prism isInverted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97" r="3851"/>
          <a:stretch/>
        </p:blipFill>
        <p:spPr bwMode="auto">
          <a:xfrm>
            <a:off x="251520" y="548680"/>
            <a:ext cx="4870013" cy="6032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9143A-DBE8-4C21-BC2D-EFFC446F2A22}" type="slidenum">
              <a:rPr lang="sk-SK" smtClean="0"/>
              <a:t>14</a:t>
            </a:fld>
            <a:endParaRPr lang="sk-SK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292080" y="620688"/>
            <a:ext cx="3384376" cy="2160240"/>
          </a:xfrm>
        </p:spPr>
        <p:txBody>
          <a:bodyPr>
            <a:normAutofit fontScale="90000"/>
          </a:bodyPr>
          <a:lstStyle/>
          <a:p>
            <a:r>
              <a:rPr lang="sk-SK" sz="4000" b="1" dirty="0" err="1" smtClean="0">
                <a:latin typeface="Arial Narrow" panose="020B0606020202030204" pitchFamily="34" charset="0"/>
              </a:rPr>
              <a:t>Pavimento</a:t>
            </a:r>
            <a:r>
              <a:rPr lang="sk-SK" sz="4000" b="1" dirty="0" smtClean="0">
                <a:latin typeface="Arial Narrow" panose="020B0606020202030204" pitchFamily="34" charset="0"/>
              </a:rPr>
              <a:t> </a:t>
            </a:r>
            <a:br>
              <a:rPr lang="sk-SK" sz="4000" b="1" dirty="0" smtClean="0">
                <a:latin typeface="Arial Narrow" panose="020B0606020202030204" pitchFamily="34" charset="0"/>
              </a:rPr>
            </a:br>
            <a:r>
              <a:rPr lang="sk-SK" sz="3600" b="1" dirty="0" smtClean="0">
                <a:latin typeface="Arial Narrow" panose="020B0606020202030204" pitchFamily="34" charset="0"/>
              </a:rPr>
              <a:t/>
            </a:r>
            <a:br>
              <a:rPr lang="sk-SK" sz="3600" b="1" dirty="0" smtClean="0">
                <a:latin typeface="Arial Narrow" panose="020B0606020202030204" pitchFamily="34" charset="0"/>
              </a:rPr>
            </a:br>
            <a:r>
              <a:rPr lang="sk-SK" sz="36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v priečelnej polohe</a:t>
            </a:r>
            <a:endParaRPr lang="sk-SK" sz="36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pic>
        <p:nvPicPr>
          <p:cNvPr id="6" name="Picture 8" descr="C:\Users\skola\Desktop\DEG 2 0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947636"/>
            <a:ext cx="2088232" cy="1563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C:\Users\skola\Desktop\DEG 2 00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5" y="4149080"/>
            <a:ext cx="1632181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1764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prism isInverted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02" r="13217"/>
          <a:stretch/>
        </p:blipFill>
        <p:spPr bwMode="auto">
          <a:xfrm>
            <a:off x="6527338" y="1664519"/>
            <a:ext cx="2375546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9143A-DBE8-4C21-BC2D-EFFC446F2A22}" type="slidenum">
              <a:rPr lang="sk-SK" smtClean="0"/>
              <a:t>15</a:t>
            </a:fld>
            <a:endParaRPr lang="sk-SK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6336704" cy="6192688"/>
          </a:xfrm>
        </p:spPr>
        <p:txBody>
          <a:bodyPr>
            <a:normAutofit/>
          </a:bodyPr>
          <a:lstStyle/>
          <a:p>
            <a:r>
              <a:rPr lang="sk-SK" sz="3600" b="1" dirty="0">
                <a:latin typeface="Arial Narrow" panose="020B0606020202030204" pitchFamily="34" charset="0"/>
              </a:rPr>
              <a:t>História</a:t>
            </a:r>
            <a:r>
              <a:rPr lang="sk-SK" sz="36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sk-SK" sz="17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sk-SK" sz="17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sk-SK" sz="1700" dirty="0" smtClean="0">
                <a:solidFill>
                  <a:schemeClr val="tx1"/>
                </a:solidFill>
              </a:rPr>
              <a:t/>
            </a:r>
            <a:br>
              <a:rPr lang="sk-SK" sz="1700" dirty="0" smtClean="0">
                <a:solidFill>
                  <a:schemeClr val="tx1"/>
                </a:solidFill>
              </a:rPr>
            </a:br>
            <a:r>
              <a:rPr lang="sk-SK" sz="1700" dirty="0">
                <a:solidFill>
                  <a:schemeClr val="tx1"/>
                </a:solidFill>
              </a:rPr>
              <a:t/>
            </a:r>
            <a:br>
              <a:rPr lang="sk-SK" sz="1700" dirty="0">
                <a:solidFill>
                  <a:schemeClr val="tx1"/>
                </a:solidFill>
              </a:rPr>
            </a:br>
            <a:r>
              <a:rPr lang="sk-SK" sz="17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Základy </a:t>
            </a:r>
            <a:r>
              <a:rPr lang="sk-SK" sz="1700" dirty="0">
                <a:solidFill>
                  <a:schemeClr val="tx1"/>
                </a:solidFill>
                <a:latin typeface="Arial Narrow" panose="020B0606020202030204" pitchFamily="34" charset="0"/>
              </a:rPr>
              <a:t>lineárnej perspektívy sa objavovali </a:t>
            </a:r>
            <a:r>
              <a:rPr lang="sk-SK" sz="17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už </a:t>
            </a:r>
            <a:r>
              <a:rPr lang="sk-SK" sz="1700" dirty="0">
                <a:solidFill>
                  <a:schemeClr val="tx1"/>
                </a:solidFill>
                <a:latin typeface="Arial Narrow" panose="020B0606020202030204" pitchFamily="34" charset="0"/>
              </a:rPr>
              <a:t>na gréckych a rímskych maľbách ako poznatok, že navzájom rovnobežné priamky sa v diaľke zdanlivo zbiehajú. Maliari v XIV. – XVI. storočí v dobe renesancie maľovali obrazy pomocou štvorcových sietí. </a:t>
            </a:r>
            <a:r>
              <a:rPr lang="sk-SK" sz="17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ALBRECHT DURER </a:t>
            </a:r>
            <a:r>
              <a:rPr lang="sk-SK" sz="17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(okolo </a:t>
            </a:r>
            <a:r>
              <a:rPr lang="sk-SK" sz="1700" dirty="0">
                <a:solidFill>
                  <a:schemeClr val="tx1"/>
                </a:solidFill>
                <a:latin typeface="Arial Narrow" panose="020B0606020202030204" pitchFamily="34" charset="0"/>
              </a:rPr>
              <a:t>roku 1500) – nemecký maliar -  bol iniciátorom na konštruovanie rôznych zariadení, ktoré pomáhali nakresliť obraz tak, aby zodpovedal čo najvernejšie skutočnosti. </a:t>
            </a:r>
            <a:r>
              <a:rPr lang="sk-SK" sz="1700" b="1" dirty="0" err="1">
                <a:solidFill>
                  <a:schemeClr val="tx1"/>
                </a:solidFill>
                <a:latin typeface="Arial Narrow" panose="020B0606020202030204" pitchFamily="34" charset="0"/>
              </a:rPr>
              <a:t>Brook</a:t>
            </a:r>
            <a:r>
              <a:rPr lang="sk-SK" sz="17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sk-SK" sz="1700" b="1" dirty="0" err="1">
                <a:solidFill>
                  <a:schemeClr val="tx1"/>
                </a:solidFill>
                <a:latin typeface="Arial Narrow" panose="020B0606020202030204" pitchFamily="34" charset="0"/>
              </a:rPr>
              <a:t>Taylor</a:t>
            </a:r>
            <a:r>
              <a:rPr lang="sk-SK" sz="1700" b="1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sk-SK" sz="1700" dirty="0">
                <a:solidFill>
                  <a:schemeClr val="tx1"/>
                </a:solidFill>
                <a:latin typeface="Arial Narrow" panose="020B0606020202030204" pitchFamily="34" charset="0"/>
              </a:rPr>
              <a:t> anglický matematik – vytvoril roku 1715 teoretické základy už  v tom čase používaného zobrazenia tzv. lineárnej perspektívy. </a:t>
            </a:r>
            <a:r>
              <a:rPr lang="sk-SK" sz="17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sk-SK" sz="17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sk-SK" sz="1700" b="1" dirty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sk-SK" sz="1700" b="1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sk-SK" sz="1700" b="1" dirty="0">
                <a:solidFill>
                  <a:schemeClr val="tx1"/>
                </a:solidFill>
                <a:latin typeface="Arial Narrow" panose="020B0606020202030204" pitchFamily="34" charset="0"/>
              </a:rPr>
              <a:t>Zdrojom</a:t>
            </a:r>
            <a:r>
              <a:rPr lang="sk-SK" sz="1700" dirty="0">
                <a:solidFill>
                  <a:schemeClr val="tx1"/>
                </a:solidFill>
                <a:latin typeface="Arial Narrow" panose="020B0606020202030204" pitchFamily="34" charset="0"/>
              </a:rPr>
              <a:t> pre oboznámenie sa s históriou vývoja LP môže byť </a:t>
            </a:r>
            <a:r>
              <a:rPr lang="sk-SK" sz="17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napríklad </a:t>
            </a:r>
            <a:r>
              <a:rPr lang="sk-SK" sz="1700" dirty="0" smtClean="0">
                <a:solidFill>
                  <a:schemeClr val="tx1"/>
                </a:solidFill>
                <a:latin typeface="Arial Narrow" panose="020B0606020202030204" pitchFamily="34" charset="0"/>
                <a:hlinkClick r:id="rId3"/>
              </a:rPr>
              <a:t>TÁTO </a:t>
            </a:r>
            <a:r>
              <a:rPr lang="sk-SK" sz="1700" dirty="0">
                <a:solidFill>
                  <a:schemeClr val="tx1"/>
                </a:solidFill>
                <a:latin typeface="Arial Narrow" panose="020B0606020202030204" pitchFamily="34" charset="0"/>
                <a:hlinkClick r:id="rId3"/>
              </a:rPr>
              <a:t>práca</a:t>
            </a:r>
            <a:r>
              <a:rPr lang="sk-SK" sz="17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sk-SK" sz="1700" b="1" dirty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sk-SK" sz="1700" b="1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sk-SK" sz="1700" b="1" dirty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sk-SK" sz="1700" b="1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endParaRPr lang="sk-SK" sz="17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0608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prism isInverted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sk-SK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technická </a:t>
            </a:r>
            <a:r>
              <a:rPr lang="sk-SK" dirty="0">
                <a:solidFill>
                  <a:schemeClr val="tx1"/>
                </a:solidFill>
                <a:latin typeface="Arial Narrow" panose="020B0606020202030204" pitchFamily="34" charset="0"/>
              </a:rPr>
              <a:t>prax – architektúra, dizajn; umenie – maliarstvo, sochárstvo; ...</a:t>
            </a:r>
            <a:endParaRPr lang="sk-SK" b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45720" indent="0">
              <a:buNone/>
            </a:pPr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9143A-DBE8-4C21-BC2D-EFFC446F2A22}" type="slidenum">
              <a:rPr lang="sk-SK" smtClean="0"/>
              <a:t>16</a:t>
            </a:fld>
            <a:endParaRPr lang="sk-SK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3600" b="1" dirty="0" smtClean="0">
                <a:latin typeface="Arial Narrow" panose="020B0606020202030204" pitchFamily="34" charset="0"/>
              </a:rPr>
              <a:t>Využitie</a:t>
            </a:r>
            <a:endParaRPr lang="sk-SK" sz="3600" b="1" dirty="0">
              <a:latin typeface="Arial Narrow" panose="020B0606020202030204" pitchFamily="34" charset="0"/>
            </a:endParaRPr>
          </a:p>
        </p:txBody>
      </p:sp>
      <p:pic>
        <p:nvPicPr>
          <p:cNvPr id="6146" name="Picture 2" descr="http://www.architekt-provaznik.estranky.cz/img/mid/128/rd-lipi---perspektiva-od-s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954786"/>
            <a:ext cx="4381500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archiweb.cz/Image/zpravy/2007-05/persp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242932"/>
            <a:ext cx="4018806" cy="2599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9299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prism isInverted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80999" y="1719071"/>
            <a:ext cx="8407893" cy="2862057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sk-SK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MEDEK,V–ZÁMOŽÍK,J</a:t>
            </a:r>
            <a:r>
              <a:rPr lang="sk-SK" dirty="0">
                <a:solidFill>
                  <a:schemeClr val="tx1"/>
                </a:solidFill>
                <a:latin typeface="Arial Narrow" panose="020B0606020202030204" pitchFamily="34" charset="0"/>
              </a:rPr>
              <a:t>.: Konštruktívna geometria pre technikov,  Bratislava 1978. </a:t>
            </a:r>
            <a:endParaRPr lang="sk-SK" b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sk-SK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SETZER,O.: </a:t>
            </a:r>
            <a:r>
              <a:rPr lang="sk-SK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Deskriptivní</a:t>
            </a:r>
            <a:r>
              <a:rPr lang="sk-SK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geometrie II,</a:t>
            </a:r>
          </a:p>
          <a:p>
            <a:pPr marL="45720" indent="0">
              <a:buNone/>
            </a:pPr>
            <a:r>
              <a:rPr lang="sk-SK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sk-SK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 Praha 1980.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sk-SK" dirty="0">
                <a:solidFill>
                  <a:schemeClr val="tx1"/>
                </a:solidFill>
                <a:latin typeface="Arial Narrow" panose="020B0606020202030204" pitchFamily="34" charset="0"/>
              </a:rPr>
              <a:t>práce žiakov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sk-SK" dirty="0">
                <a:solidFill>
                  <a:schemeClr val="tx1"/>
                </a:solidFill>
                <a:latin typeface="Arial Narrow" panose="020B0606020202030204" pitchFamily="34" charset="0"/>
              </a:rPr>
              <a:t>Vlastné práce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sk-SK" dirty="0">
                <a:solidFill>
                  <a:schemeClr val="tx1"/>
                </a:solidFill>
                <a:latin typeface="Arial Narrow" panose="020B0606020202030204" pitchFamily="34" charset="0"/>
              </a:rPr>
              <a:t>Internet</a:t>
            </a:r>
          </a:p>
          <a:p>
            <a:pPr marL="45720" indent="0">
              <a:buNone/>
            </a:pPr>
            <a:endParaRPr lang="sk-SK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9143A-DBE8-4C21-BC2D-EFFC446F2A22}" type="slidenum">
              <a:rPr lang="sk-SK" smtClean="0"/>
              <a:t>17</a:t>
            </a:fld>
            <a:endParaRPr lang="sk-SK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3600" b="1" dirty="0" smtClean="0">
                <a:latin typeface="Arial Narrow" panose="020B0606020202030204" pitchFamily="34" charset="0"/>
              </a:rPr>
              <a:t>Zdroje</a:t>
            </a:r>
            <a:endParaRPr lang="sk-SK" sz="3600" b="1" dirty="0">
              <a:latin typeface="Arial Narrow" panose="020B0606020202030204" pitchFamily="34" charset="0"/>
            </a:endParaRPr>
          </a:p>
        </p:txBody>
      </p:sp>
      <p:pic>
        <p:nvPicPr>
          <p:cNvPr id="6" name="Picture 4" descr="C:\Users\skola\Desktop\DEG 0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4" b="6818"/>
          <a:stretch>
            <a:fillRect/>
          </a:stretch>
        </p:blipFill>
        <p:spPr bwMode="auto">
          <a:xfrm>
            <a:off x="4858932" y="2909549"/>
            <a:ext cx="2321055" cy="2999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bdĺžnik 6"/>
          <p:cNvSpPr/>
          <p:nvPr/>
        </p:nvSpPr>
        <p:spPr>
          <a:xfrm>
            <a:off x="1763688" y="5723964"/>
            <a:ext cx="29523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>
                <a:solidFill>
                  <a:schemeClr val="tx2">
                    <a:lumMod val="75000"/>
                  </a:schemeClr>
                </a:solidFill>
              </a:rPr>
              <a:t>ĎAKUJEM ZA POZORNOSŤ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605270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prism isInverted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23528" y="2708920"/>
            <a:ext cx="7071321" cy="345638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sk-SK" b="1" dirty="0"/>
              <a:t> </a:t>
            </a:r>
            <a:endParaRPr lang="sk-SK" sz="3600" b="1" dirty="0"/>
          </a:p>
          <a:p>
            <a:pPr lvl="0">
              <a:buFont typeface="Wingdings" panose="05000000000000000000" pitchFamily="2" charset="2"/>
              <a:buChar char="q"/>
            </a:pPr>
            <a:r>
              <a:rPr lang="sk-SK" b="1" dirty="0">
                <a:latin typeface="Arial Narrow" panose="020B0606020202030204" pitchFamily="34" charset="0"/>
                <a:cs typeface="Consolas" panose="020B0609020204030204" pitchFamily="49" charset="0"/>
              </a:rPr>
              <a:t>jednoznačnosť zobrazovania </a:t>
            </a:r>
            <a:r>
              <a:rPr lang="sk-SK" dirty="0">
                <a:latin typeface="Arial Narrow" panose="020B0606020202030204" pitchFamily="34" charset="0"/>
                <a:cs typeface="Consolas" panose="020B0609020204030204" pitchFamily="49" charset="0"/>
              </a:rPr>
              <a:t>je možné zabezpečiť pravouhlým priemetom útvarov do roviny </a:t>
            </a:r>
            <a:r>
              <a:rPr lang="sk-SK" i="1" dirty="0">
                <a:latin typeface="Arial Narrow" panose="020B0606020202030204" pitchFamily="34" charset="0"/>
                <a:cs typeface="Consolas" panose="020B0609020204030204" pitchFamily="49" charset="0"/>
              </a:rPr>
              <a:t>π</a:t>
            </a:r>
            <a:r>
              <a:rPr lang="sk-SK" dirty="0">
                <a:latin typeface="Arial Narrow" panose="020B0606020202030204" pitchFamily="34" charset="0"/>
                <a:cs typeface="Consolas" panose="020B0609020204030204" pitchFamily="49" charset="0"/>
              </a:rPr>
              <a:t> – pomocným </a:t>
            </a:r>
            <a:r>
              <a:rPr lang="sk-SK" dirty="0" smtClean="0">
                <a:latin typeface="Arial Narrow" panose="020B0606020202030204" pitchFamily="34" charset="0"/>
                <a:cs typeface="Consolas" panose="020B0609020204030204" pitchFamily="49" charset="0"/>
              </a:rPr>
              <a:t>priemetom</a:t>
            </a:r>
            <a:endParaRPr lang="sk-SK" b="1" dirty="0" smtClean="0">
              <a:latin typeface="Arial Narrow" panose="020B0606020202030204" pitchFamily="34" charset="0"/>
              <a:cs typeface="Consolas" panose="020B0609020204030204" pitchFamily="49" charset="0"/>
            </a:endParaRPr>
          </a:p>
          <a:p>
            <a:pPr lvl="0">
              <a:buFont typeface="Wingdings" panose="05000000000000000000" pitchFamily="2" charset="2"/>
              <a:buChar char="q"/>
            </a:pPr>
            <a:r>
              <a:rPr lang="sk-SK" b="1" dirty="0" smtClean="0">
                <a:latin typeface="Arial Narrow" panose="020B0606020202030204" pitchFamily="34" charset="0"/>
                <a:cs typeface="Consolas" panose="020B0609020204030204" pitchFamily="49" charset="0"/>
              </a:rPr>
              <a:t>je </a:t>
            </a:r>
            <a:r>
              <a:rPr lang="sk-SK" b="1" dirty="0">
                <a:latin typeface="Arial Narrow" panose="020B0606020202030204" pitchFamily="34" charset="0"/>
                <a:cs typeface="Consolas" panose="020B0609020204030204" pitchFamily="49" charset="0"/>
              </a:rPr>
              <a:t>to zobrazovanie, </a:t>
            </a:r>
            <a:r>
              <a:rPr lang="sk-SK" dirty="0">
                <a:latin typeface="Arial Narrow" panose="020B0606020202030204" pitchFamily="34" charset="0"/>
                <a:cs typeface="Consolas" panose="020B0609020204030204" pitchFamily="49" charset="0"/>
              </a:rPr>
              <a:t>ktoré sa najviac podobá ľudskému videniu, vzniká</a:t>
            </a:r>
            <a:r>
              <a:rPr lang="sk-SK" b="1" dirty="0">
                <a:latin typeface="Arial Narrow" panose="020B0606020202030204" pitchFamily="34" charset="0"/>
                <a:cs typeface="Consolas" panose="020B0609020204030204" pitchFamily="49" charset="0"/>
              </a:rPr>
              <a:t> obraz, ktorý je blízky obrazu vznikajúcemu pri procese </a:t>
            </a:r>
            <a:r>
              <a:rPr lang="sk-SK" b="1" dirty="0" smtClean="0">
                <a:latin typeface="Arial Narrow" panose="020B0606020202030204" pitchFamily="34" charset="0"/>
                <a:cs typeface="Consolas" panose="020B0609020204030204" pitchFamily="49" charset="0"/>
              </a:rPr>
              <a:t>videnia</a:t>
            </a:r>
          </a:p>
          <a:p>
            <a:pPr marL="45720" lvl="0" indent="0">
              <a:buNone/>
            </a:pPr>
            <a:endParaRPr lang="sk-SK" b="1" dirty="0">
              <a:latin typeface="Arial Narrow" panose="020B0606020202030204" pitchFamily="34" charset="0"/>
              <a:cs typeface="Consolas" panose="020B0609020204030204" pitchFamily="49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sk-SK" dirty="0">
                <a:latin typeface="Arial Narrow" panose="020B0606020202030204" pitchFamily="34" charset="0"/>
                <a:cs typeface="Consolas" panose="020B0609020204030204" pitchFamily="49" charset="0"/>
              </a:rPr>
              <a:t>Útvary – objekty môžeme perspektívne zobrazovať: </a:t>
            </a:r>
            <a:endParaRPr lang="sk-SK" b="1" dirty="0">
              <a:latin typeface="Arial Narrow" panose="020B0606020202030204" pitchFamily="34" charset="0"/>
              <a:cs typeface="Consolas" panose="020B0609020204030204" pitchFamily="49" charset="0"/>
            </a:endParaRPr>
          </a:p>
          <a:p>
            <a:pPr lvl="1">
              <a:buFont typeface="Wingdings" panose="05000000000000000000" pitchFamily="2" charset="2"/>
              <a:buChar char="q"/>
            </a:pPr>
            <a:r>
              <a:rPr lang="sk-SK" sz="2000" b="1" dirty="0">
                <a:latin typeface="Arial Narrow" panose="020B0606020202030204" pitchFamily="34" charset="0"/>
                <a:cs typeface="Consolas" panose="020B0609020204030204" pitchFamily="49" charset="0"/>
              </a:rPr>
              <a:t>viazaná perspektíva</a:t>
            </a:r>
            <a:r>
              <a:rPr lang="sk-SK" sz="2000" dirty="0">
                <a:latin typeface="Arial Narrow" panose="020B0606020202030204" pitchFamily="34" charset="0"/>
                <a:cs typeface="Consolas" panose="020B0609020204030204" pitchFamily="49" charset="0"/>
              </a:rPr>
              <a:t> - s využitím inej zobrazovacej metódy</a:t>
            </a:r>
            <a:endParaRPr lang="sk-SK" sz="2000" b="1" dirty="0">
              <a:latin typeface="Arial Narrow" panose="020B0606020202030204" pitchFamily="34" charset="0"/>
              <a:cs typeface="Consolas" panose="020B0609020204030204" pitchFamily="49" charset="0"/>
            </a:endParaRPr>
          </a:p>
          <a:p>
            <a:pPr lvl="1">
              <a:buFont typeface="Wingdings" panose="05000000000000000000" pitchFamily="2" charset="2"/>
              <a:buChar char="q"/>
            </a:pPr>
            <a:r>
              <a:rPr lang="sk-SK" sz="2000" b="1" dirty="0">
                <a:latin typeface="Arial Narrow" panose="020B0606020202030204" pitchFamily="34" charset="0"/>
                <a:cs typeface="Consolas" panose="020B0609020204030204" pitchFamily="49" charset="0"/>
              </a:rPr>
              <a:t>voľná perspektíva </a:t>
            </a:r>
            <a:r>
              <a:rPr lang="sk-SK" sz="2000" dirty="0">
                <a:latin typeface="Arial Narrow" panose="020B0606020202030204" pitchFamily="34" charset="0"/>
                <a:cs typeface="Consolas" panose="020B0609020204030204" pitchFamily="49" charset="0"/>
              </a:rPr>
              <a:t>– len s využitím metód stredového premietania</a:t>
            </a:r>
            <a:endParaRPr lang="sk-SK" sz="2000" b="1" dirty="0">
              <a:latin typeface="Arial Narrow" panose="020B0606020202030204" pitchFamily="34" charset="0"/>
              <a:cs typeface="Consolas" panose="020B0609020204030204" pitchFamily="49" charset="0"/>
            </a:endParaRPr>
          </a:p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9143A-DBE8-4C21-BC2D-EFFC446F2A22}" type="slidenum">
              <a:rPr lang="sk-SK" smtClean="0"/>
              <a:t>2</a:t>
            </a:fld>
            <a:endParaRPr lang="sk-SK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2592288"/>
          </a:xfrm>
        </p:spPr>
        <p:txBody>
          <a:bodyPr>
            <a:noAutofit/>
          </a:bodyPr>
          <a:lstStyle/>
          <a:p>
            <a:r>
              <a:rPr lang="sk-SK" sz="3600" b="1" dirty="0" smtClean="0">
                <a:latin typeface="Arial Narrow" panose="020B0606020202030204" pitchFamily="34" charset="0"/>
                <a:cs typeface="Mangal" panose="02040503050203030202" pitchFamily="18" charset="0"/>
              </a:rPr>
              <a:t>Definícia: </a:t>
            </a:r>
            <a:br>
              <a:rPr lang="sk-SK" sz="3600" b="1" dirty="0" smtClean="0">
                <a:latin typeface="Arial Narrow" panose="020B0606020202030204" pitchFamily="34" charset="0"/>
                <a:cs typeface="Mangal" panose="02040503050203030202" pitchFamily="18" charset="0"/>
              </a:rPr>
            </a:br>
            <a:r>
              <a:rPr lang="sk-SK" sz="2800" dirty="0" smtClean="0">
                <a:latin typeface="Arial Narrow" panose="020B0606020202030204" pitchFamily="34" charset="0"/>
                <a:cs typeface="Mangal" panose="02040503050203030202" pitchFamily="18" charset="0"/>
              </a:rPr>
              <a:t>LINEÁRNA PERSPEKTÍVA je premietacia metóda </a:t>
            </a:r>
            <a:br>
              <a:rPr lang="sk-SK" sz="2800" dirty="0" smtClean="0">
                <a:latin typeface="Arial Narrow" panose="020B0606020202030204" pitchFamily="34" charset="0"/>
                <a:cs typeface="Mangal" panose="02040503050203030202" pitchFamily="18" charset="0"/>
              </a:rPr>
            </a:br>
            <a:r>
              <a:rPr lang="sk-SK" sz="2800" dirty="0" smtClean="0">
                <a:latin typeface="Arial Narrow" panose="020B0606020202030204" pitchFamily="34" charset="0"/>
                <a:cs typeface="Mangal" panose="02040503050203030202" pitchFamily="18" charset="0"/>
              </a:rPr>
              <a:t/>
            </a:r>
            <a:br>
              <a:rPr lang="sk-SK" sz="2800" dirty="0" smtClean="0">
                <a:latin typeface="Arial Narrow" panose="020B0606020202030204" pitchFamily="34" charset="0"/>
                <a:cs typeface="Mangal" panose="02040503050203030202" pitchFamily="18" charset="0"/>
              </a:rPr>
            </a:br>
            <a:r>
              <a:rPr lang="sk-SK" sz="2800" b="1" dirty="0" smtClean="0">
                <a:latin typeface="Arial Narrow" panose="020B0606020202030204" pitchFamily="34" charset="0"/>
                <a:cs typeface="Mangal" panose="02040503050203030202" pitchFamily="18" charset="0"/>
              </a:rPr>
              <a:t>- stredové premietanie zo stredu S (oka O) na perspektívnu priemetňu </a:t>
            </a:r>
            <a:r>
              <a:rPr lang="sk-SK" sz="2800" b="1" dirty="0" smtClean="0">
                <a:latin typeface="Arial Narrow" panose="020B0606020202030204" pitchFamily="34" charset="0"/>
                <a:cs typeface="Consolas" panose="020B0609020204030204" pitchFamily="49" charset="0"/>
                <a:sym typeface="Symbol"/>
              </a:rPr>
              <a:t></a:t>
            </a:r>
            <a:endParaRPr lang="sk-SK" sz="2800" b="1" dirty="0">
              <a:latin typeface="Arial Narrow" panose="020B0606020202030204" pitchFamily="34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8225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prism isInverted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čísla snímky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9143A-DBE8-4C21-BC2D-EFFC446F2A22}" type="slidenum">
              <a:rPr lang="sk-SK" smtClean="0"/>
              <a:t>3</a:t>
            </a:fld>
            <a:endParaRPr lang="sk-SK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700808"/>
            <a:ext cx="6995120" cy="5157192"/>
          </a:xfrm>
        </p:spPr>
        <p:txBody>
          <a:bodyPr>
            <a:noAutofit/>
          </a:bodyPr>
          <a:lstStyle/>
          <a:p>
            <a:pPr algn="r"/>
            <a:r>
              <a:rPr lang="sk-SK" sz="2450" dirty="0" smtClean="0">
                <a:latin typeface="Arial Narrow" panose="020B0606020202030204" pitchFamily="34" charset="0"/>
              </a:rPr>
              <a:t/>
            </a:r>
            <a:br>
              <a:rPr lang="sk-SK" sz="2450" dirty="0" smtClean="0">
                <a:latin typeface="Arial Narrow" panose="020B0606020202030204" pitchFamily="34" charset="0"/>
              </a:rPr>
            </a:br>
            <a:r>
              <a:rPr lang="sk-SK" sz="2450" dirty="0">
                <a:latin typeface="Arial Narrow" panose="020B0606020202030204" pitchFamily="34" charset="0"/>
              </a:rPr>
              <a:t/>
            </a:r>
            <a:br>
              <a:rPr lang="sk-SK" sz="2450" dirty="0">
                <a:latin typeface="Arial Narrow" panose="020B0606020202030204" pitchFamily="34" charset="0"/>
              </a:rPr>
            </a:br>
            <a:r>
              <a:rPr lang="sk-SK" sz="245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Základné pojmy</a:t>
            </a:r>
            <a:br>
              <a:rPr lang="sk-SK" sz="245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sk-SK" sz="245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Zadanie LP</a:t>
            </a:r>
            <a:br>
              <a:rPr lang="sk-SK" sz="245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sk-SK" sz="245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DOLEŽITÉ PRIAMKY</a:t>
            </a:r>
            <a:br>
              <a:rPr lang="sk-SK" sz="245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sk-SK" sz="245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Vlastnosti PERSPEKTÍVY</a:t>
            </a:r>
            <a:br>
              <a:rPr lang="sk-SK" sz="245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sk-SK" sz="245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Druhy LP</a:t>
            </a:r>
            <a:br>
              <a:rPr lang="sk-SK" sz="245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sk-SK" sz="245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Zásady PERSPEKTÍVY</a:t>
            </a:r>
            <a:br>
              <a:rPr lang="sk-SK" sz="245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sk-SK" sz="245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Pavimento</a:t>
            </a:r>
            <a:r>
              <a:rPr lang="sk-SK" sz="245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, sieť pre interiér</a:t>
            </a:r>
            <a:br>
              <a:rPr lang="sk-SK" sz="245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sk-SK" sz="245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Priečelné </a:t>
            </a:r>
            <a:r>
              <a:rPr lang="sk-SK" sz="245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pavimento</a:t>
            </a:r>
            <a:r>
              <a:rPr lang="sk-SK" sz="245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sk-SK" sz="245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sk-SK" sz="245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Video</a:t>
            </a:r>
            <a:br>
              <a:rPr lang="sk-SK" sz="245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sk-SK" sz="245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História</a:t>
            </a:r>
            <a:br>
              <a:rPr lang="sk-SK" sz="245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sk-SK" sz="245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Využitie</a:t>
            </a:r>
            <a:br>
              <a:rPr lang="sk-SK" sz="245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sk-SK" sz="245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Zdroje</a:t>
            </a:r>
            <a:br>
              <a:rPr lang="sk-SK" sz="245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sk-SK" sz="245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sk-SK" sz="245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sk-SK" sz="2450" dirty="0" smtClean="0">
                <a:latin typeface="Arial Narrow" panose="020B0606020202030204" pitchFamily="34" charset="0"/>
              </a:rPr>
              <a:t/>
            </a:r>
            <a:br>
              <a:rPr lang="sk-SK" sz="2450" dirty="0" smtClean="0">
                <a:latin typeface="Arial Narrow" panose="020B0606020202030204" pitchFamily="34" charset="0"/>
              </a:rPr>
            </a:br>
            <a:endParaRPr lang="sk-SK" sz="2450" dirty="0">
              <a:latin typeface="Arial Narrow" panose="020B0606020202030204" pitchFamily="34" charset="0"/>
            </a:endParaRPr>
          </a:p>
        </p:txBody>
      </p:sp>
      <p:sp>
        <p:nvSpPr>
          <p:cNvPr id="4" name="Obdĺžnik 3"/>
          <p:cNvSpPr/>
          <p:nvPr/>
        </p:nvSpPr>
        <p:spPr>
          <a:xfrm>
            <a:off x="6660232" y="476672"/>
            <a:ext cx="19442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3600" b="1" cap="all" spc="200" dirty="0">
                <a:solidFill>
                  <a:prstClr val="white"/>
                </a:solidFill>
                <a:latin typeface="Arial Narrow" panose="020B0606020202030204" pitchFamily="34" charset="0"/>
              </a:rPr>
              <a:t>Obsah</a:t>
            </a:r>
            <a:endParaRPr lang="sk-SK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290225930"/>
              </p:ext>
            </p:extLst>
          </p:nvPr>
        </p:nvGraphicFramePr>
        <p:xfrm>
          <a:off x="6947702" y="1844824"/>
          <a:ext cx="1800762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Ovál 6">
            <a:hlinkClick r:id="" action="ppaction://hlinkshowjump?jump=nextslide"/>
          </p:cNvPr>
          <p:cNvSpPr/>
          <p:nvPr/>
        </p:nvSpPr>
        <p:spPr>
          <a:xfrm>
            <a:off x="3707904" y="6237312"/>
            <a:ext cx="1368152" cy="43204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Ďalej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817887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prism isInverted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79512" y="1628800"/>
            <a:ext cx="8784976" cy="4968552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sk-SK" sz="1800" b="1" dirty="0" smtClean="0">
                <a:latin typeface="Arial Narrow" panose="020B0606020202030204" pitchFamily="34" charset="0"/>
              </a:rPr>
              <a:t>stred </a:t>
            </a:r>
            <a:r>
              <a:rPr lang="sk-SK" sz="1800" b="1" dirty="0">
                <a:latin typeface="Arial Narrow" panose="020B0606020202030204" pitchFamily="34" charset="0"/>
              </a:rPr>
              <a:t>premietania</a:t>
            </a:r>
            <a:r>
              <a:rPr lang="sk-SK" sz="1800" dirty="0">
                <a:latin typeface="Arial Narrow" panose="020B0606020202030204" pitchFamily="34" charset="0"/>
              </a:rPr>
              <a:t> (oko pozorovateľa), niekedy označované aj ako O (oko)</a:t>
            </a:r>
            <a:endParaRPr lang="sk-SK" sz="1800" b="1" dirty="0">
              <a:latin typeface="Arial Narrow" panose="020B0606020202030204" pitchFamily="34" charset="0"/>
            </a:endParaRPr>
          </a:p>
          <a:p>
            <a:pPr lvl="0" algn="just">
              <a:buFont typeface="Wingdings" panose="05000000000000000000" pitchFamily="2" charset="2"/>
              <a:buChar char="q"/>
            </a:pPr>
            <a:r>
              <a:rPr lang="sk-SK" sz="1800" b="1" dirty="0">
                <a:latin typeface="Arial Narrow" panose="020B0606020202030204" pitchFamily="34" charset="0"/>
              </a:rPr>
              <a:t>perspektívna priemetňa </a:t>
            </a:r>
            <a:r>
              <a:rPr lang="sk-SK" sz="1800" b="1" i="1" dirty="0">
                <a:latin typeface="Arial Narrow" panose="020B0606020202030204" pitchFamily="34" charset="0"/>
              </a:rPr>
              <a:t>ν</a:t>
            </a:r>
            <a:r>
              <a:rPr lang="sk-SK" sz="1800" dirty="0">
                <a:latin typeface="Arial Narrow" panose="020B0606020202030204" pitchFamily="34" charset="0"/>
              </a:rPr>
              <a:t> – rovina, do ktorej zobrazujeme,  najčastejšie zvislá rovina </a:t>
            </a:r>
            <a:endParaRPr lang="sk-SK" sz="1800" b="1" dirty="0">
              <a:latin typeface="Arial Narrow" panose="020B0606020202030204" pitchFamily="34" charset="0"/>
            </a:endParaRPr>
          </a:p>
          <a:p>
            <a:pPr lvl="0" algn="just">
              <a:buFont typeface="Wingdings" panose="05000000000000000000" pitchFamily="2" charset="2"/>
              <a:buChar char="q"/>
            </a:pPr>
            <a:r>
              <a:rPr lang="sk-SK" sz="1800" b="1" i="1" dirty="0">
                <a:latin typeface="Arial Narrow" panose="020B0606020202030204" pitchFamily="34" charset="0"/>
              </a:rPr>
              <a:t>H</a:t>
            </a:r>
            <a:r>
              <a:rPr lang="sk-SK" sz="1800" b="1" dirty="0">
                <a:latin typeface="Arial Narrow" panose="020B0606020202030204" pitchFamily="34" charset="0"/>
              </a:rPr>
              <a:t> - hlavný bod </a:t>
            </a:r>
            <a:r>
              <a:rPr lang="sk-SK" sz="1800" dirty="0">
                <a:latin typeface="Arial Narrow" panose="020B0606020202030204" pitchFamily="34" charset="0"/>
              </a:rPr>
              <a:t>- pravouhlý priemet stredu </a:t>
            </a:r>
            <a:r>
              <a:rPr lang="sk-SK" sz="1800" i="1" dirty="0">
                <a:latin typeface="Arial Narrow" panose="020B0606020202030204" pitchFamily="34" charset="0"/>
              </a:rPr>
              <a:t>S</a:t>
            </a:r>
            <a:r>
              <a:rPr lang="sk-SK" sz="1800" dirty="0">
                <a:latin typeface="Arial Narrow" panose="020B0606020202030204" pitchFamily="34" charset="0"/>
              </a:rPr>
              <a:t> do priemetne </a:t>
            </a:r>
            <a:r>
              <a:rPr lang="sk-SK" sz="1800" i="1" dirty="0">
                <a:latin typeface="Arial Narrow" panose="020B0606020202030204" pitchFamily="34" charset="0"/>
              </a:rPr>
              <a:t>ν</a:t>
            </a:r>
            <a:endParaRPr lang="sk-SK" sz="1800" b="1" dirty="0">
              <a:latin typeface="Arial Narrow" panose="020B0606020202030204" pitchFamily="34" charset="0"/>
            </a:endParaRPr>
          </a:p>
          <a:p>
            <a:pPr lvl="0" algn="just">
              <a:buFont typeface="Wingdings" panose="05000000000000000000" pitchFamily="2" charset="2"/>
              <a:buChar char="q"/>
            </a:pPr>
            <a:r>
              <a:rPr lang="sk-SK" sz="1800" b="1" dirty="0">
                <a:latin typeface="Arial Narrow" panose="020B0606020202030204" pitchFamily="34" charset="0"/>
              </a:rPr>
              <a:t>dištancia </a:t>
            </a:r>
            <a:r>
              <a:rPr lang="sk-SK" sz="1800" b="1" i="1" dirty="0">
                <a:latin typeface="Arial Narrow" panose="020B0606020202030204" pitchFamily="34" charset="0"/>
              </a:rPr>
              <a:t>d</a:t>
            </a:r>
            <a:r>
              <a:rPr lang="sk-SK" sz="1800" dirty="0">
                <a:latin typeface="Arial Narrow" panose="020B0606020202030204" pitchFamily="34" charset="0"/>
              </a:rPr>
              <a:t> – vzdialenosť bodu  </a:t>
            </a:r>
            <a:r>
              <a:rPr lang="sk-SK" sz="1800" i="1" dirty="0">
                <a:latin typeface="Arial Narrow" panose="020B0606020202030204" pitchFamily="34" charset="0"/>
              </a:rPr>
              <a:t>S</a:t>
            </a:r>
            <a:r>
              <a:rPr lang="sk-SK" sz="1800" dirty="0">
                <a:latin typeface="Arial Narrow" panose="020B0606020202030204" pitchFamily="34" charset="0"/>
              </a:rPr>
              <a:t> od priemetne </a:t>
            </a:r>
            <a:r>
              <a:rPr lang="sk-SK" sz="1800" i="1" dirty="0">
                <a:latin typeface="Arial Narrow" panose="020B0606020202030204" pitchFamily="34" charset="0"/>
              </a:rPr>
              <a:t>ν</a:t>
            </a:r>
            <a:r>
              <a:rPr lang="sk-SK" sz="1800" dirty="0">
                <a:latin typeface="Arial Narrow" panose="020B0606020202030204" pitchFamily="34" charset="0"/>
              </a:rPr>
              <a:t> (veľkosť úsečky </a:t>
            </a:r>
            <a:r>
              <a:rPr lang="sk-SK" sz="1800" i="1" dirty="0">
                <a:latin typeface="Arial Narrow" panose="020B0606020202030204" pitchFamily="34" charset="0"/>
              </a:rPr>
              <a:t>SH</a:t>
            </a:r>
            <a:r>
              <a:rPr lang="sk-SK" sz="1800" dirty="0">
                <a:latin typeface="Arial Narrow" panose="020B0606020202030204" pitchFamily="34" charset="0"/>
              </a:rPr>
              <a:t>)</a:t>
            </a:r>
            <a:endParaRPr lang="sk-SK" sz="1800" b="1" dirty="0">
              <a:latin typeface="Arial Narrow" panose="020B0606020202030204" pitchFamily="34" charset="0"/>
            </a:endParaRPr>
          </a:p>
          <a:p>
            <a:pPr lvl="0" algn="just">
              <a:buFont typeface="Wingdings" panose="05000000000000000000" pitchFamily="2" charset="2"/>
              <a:buChar char="q"/>
            </a:pPr>
            <a:r>
              <a:rPr lang="sk-SK" sz="1800" b="1" dirty="0">
                <a:latin typeface="Arial Narrow" panose="020B0606020202030204" pitchFamily="34" charset="0"/>
              </a:rPr>
              <a:t>os perspektívy </a:t>
            </a:r>
            <a:r>
              <a:rPr lang="sk-SK" sz="1800" b="1" i="1" dirty="0">
                <a:latin typeface="Arial Narrow" panose="020B0606020202030204" pitchFamily="34" charset="0"/>
              </a:rPr>
              <a:t>s</a:t>
            </a:r>
            <a:r>
              <a:rPr lang="sk-SK" sz="1800" dirty="0">
                <a:latin typeface="Arial Narrow" panose="020B0606020202030204" pitchFamily="34" charset="0"/>
              </a:rPr>
              <a:t> – priamka </a:t>
            </a:r>
            <a:r>
              <a:rPr lang="sk-SK" sz="1800" i="1" dirty="0">
                <a:latin typeface="Arial Narrow" panose="020B0606020202030204" pitchFamily="34" charset="0"/>
              </a:rPr>
              <a:t>SH</a:t>
            </a:r>
            <a:endParaRPr lang="sk-SK" sz="1800" b="1" dirty="0">
              <a:latin typeface="Arial Narrow" panose="020B0606020202030204" pitchFamily="34" charset="0"/>
            </a:endParaRPr>
          </a:p>
          <a:p>
            <a:pPr lvl="0" algn="just">
              <a:buFont typeface="Wingdings" panose="05000000000000000000" pitchFamily="2" charset="2"/>
              <a:buChar char="q"/>
            </a:pPr>
            <a:r>
              <a:rPr lang="sk-SK" sz="1800" b="1" dirty="0">
                <a:latin typeface="Arial Narrow" panose="020B0606020202030204" pitchFamily="34" charset="0"/>
              </a:rPr>
              <a:t>základná rovina </a:t>
            </a:r>
            <a:r>
              <a:rPr lang="sk-SK" sz="1800" b="1" i="1" dirty="0">
                <a:latin typeface="Arial Narrow" panose="020B0606020202030204" pitchFamily="34" charset="0"/>
              </a:rPr>
              <a:t>π</a:t>
            </a:r>
            <a:r>
              <a:rPr lang="sk-SK" sz="1800" dirty="0">
                <a:latin typeface="Arial Narrow" panose="020B0606020202030204" pitchFamily="34" charset="0"/>
              </a:rPr>
              <a:t> – pomocná rovina,  vodorovná rovina, kolmá vzhľadom ku perspektívnej priemetni </a:t>
            </a:r>
            <a:r>
              <a:rPr lang="sk-SK" sz="1800" i="1" dirty="0">
                <a:latin typeface="Arial Narrow" panose="020B0606020202030204" pitchFamily="34" charset="0"/>
              </a:rPr>
              <a:t>ν</a:t>
            </a:r>
            <a:endParaRPr lang="sk-SK" sz="1800" b="1" dirty="0">
              <a:latin typeface="Arial Narrow" panose="020B0606020202030204" pitchFamily="34" charset="0"/>
            </a:endParaRPr>
          </a:p>
          <a:p>
            <a:pPr lvl="0" algn="just">
              <a:buFont typeface="Wingdings" panose="05000000000000000000" pitchFamily="2" charset="2"/>
              <a:buChar char="q"/>
            </a:pPr>
            <a:r>
              <a:rPr lang="sk-SK" sz="1800" b="1" dirty="0" err="1">
                <a:latin typeface="Arial Narrow" panose="020B0606020202030204" pitchFamily="34" charset="0"/>
              </a:rPr>
              <a:t>základnica</a:t>
            </a:r>
            <a:r>
              <a:rPr lang="sk-SK" sz="1800" b="1" dirty="0">
                <a:latin typeface="Arial Narrow" panose="020B0606020202030204" pitchFamily="34" charset="0"/>
              </a:rPr>
              <a:t> </a:t>
            </a:r>
            <a:r>
              <a:rPr lang="sk-SK" sz="1800" b="1" i="1" dirty="0">
                <a:latin typeface="Arial Narrow" panose="020B0606020202030204" pitchFamily="34" charset="0"/>
              </a:rPr>
              <a:t>z</a:t>
            </a:r>
            <a:r>
              <a:rPr lang="sk-SK" sz="1800" b="1" dirty="0">
                <a:latin typeface="Arial Narrow" panose="020B0606020202030204" pitchFamily="34" charset="0"/>
              </a:rPr>
              <a:t> – </a:t>
            </a:r>
            <a:r>
              <a:rPr lang="sk-SK" sz="1800" dirty="0">
                <a:latin typeface="Arial Narrow" panose="020B0606020202030204" pitchFamily="34" charset="0"/>
              </a:rPr>
              <a:t>priesečnica rovín  </a:t>
            </a:r>
            <a:r>
              <a:rPr lang="sk-SK" sz="1800" i="1" dirty="0">
                <a:latin typeface="Arial Narrow" panose="020B0606020202030204" pitchFamily="34" charset="0"/>
              </a:rPr>
              <a:t>π</a:t>
            </a:r>
            <a:r>
              <a:rPr lang="sk-SK" sz="1800" dirty="0">
                <a:latin typeface="Arial Narrow" panose="020B0606020202030204" pitchFamily="34" charset="0"/>
              </a:rPr>
              <a:t> a </a:t>
            </a:r>
            <a:r>
              <a:rPr lang="sk-SK" sz="1800" i="1" dirty="0">
                <a:latin typeface="Arial Narrow" panose="020B0606020202030204" pitchFamily="34" charset="0"/>
              </a:rPr>
              <a:t>ν</a:t>
            </a:r>
            <a:r>
              <a:rPr lang="sk-SK" sz="1800" dirty="0">
                <a:latin typeface="Arial Narrow" panose="020B0606020202030204" pitchFamily="34" charset="0"/>
              </a:rPr>
              <a:t> </a:t>
            </a:r>
            <a:endParaRPr lang="sk-SK" sz="1800" b="1" dirty="0">
              <a:latin typeface="Arial Narrow" panose="020B0606020202030204" pitchFamily="34" charset="0"/>
            </a:endParaRPr>
          </a:p>
          <a:p>
            <a:pPr lvl="0" algn="just">
              <a:buFont typeface="Wingdings" panose="05000000000000000000" pitchFamily="2" charset="2"/>
              <a:buChar char="q"/>
            </a:pPr>
            <a:r>
              <a:rPr lang="sk-SK" sz="1800" b="1" dirty="0">
                <a:latin typeface="Arial Narrow" panose="020B0606020202030204" pitchFamily="34" charset="0"/>
              </a:rPr>
              <a:t>stanovisko </a:t>
            </a:r>
            <a:r>
              <a:rPr lang="sk-SK" sz="1800" b="1" i="1" dirty="0">
                <a:latin typeface="Arial Narrow" panose="020B0606020202030204" pitchFamily="34" charset="0"/>
              </a:rPr>
              <a:t>S</a:t>
            </a:r>
            <a:r>
              <a:rPr lang="sk-SK" sz="1800" b="1" i="1" baseline="-25000" dirty="0">
                <a:latin typeface="Arial Narrow" panose="020B0606020202030204" pitchFamily="34" charset="0"/>
              </a:rPr>
              <a:t>1</a:t>
            </a:r>
            <a:r>
              <a:rPr lang="sk-SK" sz="1800" b="1" dirty="0">
                <a:latin typeface="Arial Narrow" panose="020B0606020202030204" pitchFamily="34" charset="0"/>
              </a:rPr>
              <a:t> </a:t>
            </a:r>
            <a:r>
              <a:rPr lang="sk-SK" sz="1800" dirty="0">
                <a:latin typeface="Arial Narrow" panose="020B0606020202030204" pitchFamily="34" charset="0"/>
              </a:rPr>
              <a:t>– pravouhlý priemet stredu premietania S do základnej roviny </a:t>
            </a:r>
            <a:r>
              <a:rPr lang="sk-SK" sz="1800" i="1" dirty="0">
                <a:latin typeface="Arial Narrow" panose="020B0606020202030204" pitchFamily="34" charset="0"/>
              </a:rPr>
              <a:t>π</a:t>
            </a:r>
            <a:endParaRPr lang="sk-SK" sz="1800" b="1" dirty="0">
              <a:latin typeface="Arial Narrow" panose="020B0606020202030204" pitchFamily="34" charset="0"/>
            </a:endParaRPr>
          </a:p>
          <a:p>
            <a:pPr lvl="0" algn="just">
              <a:buFont typeface="Wingdings" panose="05000000000000000000" pitchFamily="2" charset="2"/>
              <a:buChar char="q"/>
            </a:pPr>
            <a:r>
              <a:rPr lang="sk-SK" sz="1800" b="1" dirty="0" err="1">
                <a:latin typeface="Arial Narrow" panose="020B0606020202030204" pitchFamily="34" charset="0"/>
              </a:rPr>
              <a:t>obzorová</a:t>
            </a:r>
            <a:r>
              <a:rPr lang="sk-SK" sz="1800" b="1" dirty="0">
                <a:latin typeface="Arial Narrow" panose="020B0606020202030204" pitchFamily="34" charset="0"/>
              </a:rPr>
              <a:t> rovina </a:t>
            </a:r>
            <a:r>
              <a:rPr lang="sk-SK" sz="1800" b="1" i="1" dirty="0">
                <a:latin typeface="Arial Narrow" panose="020B0606020202030204" pitchFamily="34" charset="0"/>
              </a:rPr>
              <a:t>π´</a:t>
            </a:r>
            <a:r>
              <a:rPr lang="sk-SK" sz="1800" dirty="0">
                <a:latin typeface="Arial Narrow" panose="020B0606020202030204" pitchFamily="34" charset="0"/>
              </a:rPr>
              <a:t>- rovina prechádzajúca stredom premietania </a:t>
            </a:r>
            <a:endParaRPr lang="sk-SK" sz="1800" dirty="0" smtClean="0">
              <a:latin typeface="Arial Narrow" panose="020B0606020202030204" pitchFamily="34" charset="0"/>
            </a:endParaRPr>
          </a:p>
          <a:p>
            <a:pPr marL="45720" lvl="0" indent="0" algn="just">
              <a:buNone/>
            </a:pPr>
            <a:r>
              <a:rPr lang="sk-SK" sz="1800" dirty="0" smtClean="0">
                <a:latin typeface="Arial Narrow" panose="020B0606020202030204" pitchFamily="34" charset="0"/>
              </a:rPr>
              <a:t>    S</a:t>
            </a:r>
            <a:r>
              <a:rPr lang="sk-SK" sz="1800" dirty="0">
                <a:latin typeface="Arial Narrow" panose="020B0606020202030204" pitchFamily="34" charset="0"/>
              </a:rPr>
              <a:t> a zároveň rovnobežná so základnou rovinou </a:t>
            </a:r>
            <a:r>
              <a:rPr lang="sk-SK" sz="1800" i="1" dirty="0">
                <a:latin typeface="Arial Narrow" panose="020B0606020202030204" pitchFamily="34" charset="0"/>
              </a:rPr>
              <a:t>π </a:t>
            </a:r>
            <a:endParaRPr lang="sk-SK" sz="1800" b="1" dirty="0">
              <a:latin typeface="Arial Narrow" panose="020B0606020202030204" pitchFamily="34" charset="0"/>
            </a:endParaRPr>
          </a:p>
          <a:p>
            <a:pPr lvl="0" algn="just">
              <a:buFont typeface="Wingdings" panose="05000000000000000000" pitchFamily="2" charset="2"/>
              <a:buChar char="q"/>
            </a:pPr>
            <a:r>
              <a:rPr lang="sk-SK" sz="1800" b="1" dirty="0">
                <a:latin typeface="Arial Narrow" panose="020B0606020202030204" pitchFamily="34" charset="0"/>
              </a:rPr>
              <a:t>horizont </a:t>
            </a:r>
            <a:r>
              <a:rPr lang="sk-SK" sz="1800" b="1" i="1" dirty="0">
                <a:latin typeface="Arial Narrow" panose="020B0606020202030204" pitchFamily="34" charset="0"/>
              </a:rPr>
              <a:t>h</a:t>
            </a:r>
            <a:r>
              <a:rPr lang="sk-SK" sz="1800" b="1" dirty="0">
                <a:latin typeface="Arial Narrow" panose="020B0606020202030204" pitchFamily="34" charset="0"/>
              </a:rPr>
              <a:t> – </a:t>
            </a:r>
            <a:r>
              <a:rPr lang="sk-SK" sz="1800" dirty="0">
                <a:latin typeface="Arial Narrow" panose="020B0606020202030204" pitchFamily="34" charset="0"/>
              </a:rPr>
              <a:t>priesečnica rovín </a:t>
            </a:r>
            <a:r>
              <a:rPr lang="sk-SK" sz="1800" i="1" dirty="0">
                <a:latin typeface="Arial Narrow" panose="020B0606020202030204" pitchFamily="34" charset="0"/>
              </a:rPr>
              <a:t>π´</a:t>
            </a:r>
            <a:r>
              <a:rPr lang="sk-SK" sz="1800" dirty="0">
                <a:latin typeface="Arial Narrow" panose="020B0606020202030204" pitchFamily="34" charset="0"/>
              </a:rPr>
              <a:t> a </a:t>
            </a:r>
            <a:r>
              <a:rPr lang="sk-SK" sz="1800" i="1" dirty="0">
                <a:latin typeface="Arial Narrow" panose="020B0606020202030204" pitchFamily="34" charset="0"/>
              </a:rPr>
              <a:t>ν</a:t>
            </a:r>
            <a:r>
              <a:rPr lang="sk-SK" sz="1800" dirty="0">
                <a:latin typeface="Arial Narrow" panose="020B0606020202030204" pitchFamily="34" charset="0"/>
              </a:rPr>
              <a:t> (vodorovná priamka)</a:t>
            </a:r>
            <a:endParaRPr lang="sk-SK" sz="1800" b="1" dirty="0">
              <a:latin typeface="Arial Narrow" panose="020B0606020202030204" pitchFamily="34" charset="0"/>
            </a:endParaRPr>
          </a:p>
          <a:p>
            <a:pPr marL="45720" lvl="0" indent="0" algn="just">
              <a:buNone/>
            </a:pPr>
            <a:endParaRPr lang="sk-SK" sz="1800" b="1" dirty="0">
              <a:latin typeface="Arial Narrow" panose="020B0606020202030204" pitchFamily="34" charset="0"/>
            </a:endParaRP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9143A-DBE8-4C21-BC2D-EFFC446F2A22}" type="slidenum">
              <a:rPr lang="sk-SK" smtClean="0"/>
              <a:t>4</a:t>
            </a:fld>
            <a:endParaRPr lang="sk-SK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850106"/>
          </a:xfrm>
        </p:spPr>
        <p:txBody>
          <a:bodyPr>
            <a:normAutofit/>
          </a:bodyPr>
          <a:lstStyle/>
          <a:p>
            <a:r>
              <a:rPr lang="sk-SK" sz="3600" b="1" dirty="0" smtClean="0">
                <a:latin typeface="Arial Narrow" panose="020B0606020202030204" pitchFamily="34" charset="0"/>
              </a:rPr>
              <a:t>Základné pojmy</a:t>
            </a:r>
            <a:endParaRPr lang="sk-SK" sz="36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719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prism isInverted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čísla snímky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9143A-DBE8-4C21-BC2D-EFFC446F2A22}" type="slidenum">
              <a:rPr lang="sk-SK" smtClean="0"/>
              <a:t>5</a:t>
            </a:fld>
            <a:endParaRPr lang="sk-SK"/>
          </a:p>
        </p:txBody>
      </p:sp>
      <p:sp>
        <p:nvSpPr>
          <p:cNvPr id="3" name="Obdĺžnik 2"/>
          <p:cNvSpPr/>
          <p:nvPr/>
        </p:nvSpPr>
        <p:spPr>
          <a:xfrm>
            <a:off x="611560" y="620688"/>
            <a:ext cx="813690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sk-SK" b="1" dirty="0">
                <a:latin typeface="Arial Narrow" panose="020B0606020202030204" pitchFamily="34" charset="0"/>
              </a:rPr>
              <a:t>hlavná vertikála </a:t>
            </a:r>
            <a:r>
              <a:rPr lang="sk-SK" b="1" i="1" dirty="0">
                <a:latin typeface="Arial Narrow" panose="020B0606020202030204" pitchFamily="34" charset="0"/>
              </a:rPr>
              <a:t>v</a:t>
            </a:r>
            <a:r>
              <a:rPr lang="sk-SK" b="1" dirty="0">
                <a:latin typeface="Arial Narrow" panose="020B0606020202030204" pitchFamily="34" charset="0"/>
              </a:rPr>
              <a:t> –</a:t>
            </a:r>
            <a:r>
              <a:rPr lang="sk-SK" dirty="0">
                <a:latin typeface="Arial Narrow" panose="020B0606020202030204" pitchFamily="34" charset="0"/>
              </a:rPr>
              <a:t> priamka v rovine </a:t>
            </a:r>
            <a:r>
              <a:rPr lang="sk-SK" i="1" dirty="0">
                <a:latin typeface="Arial Narrow" panose="020B0606020202030204" pitchFamily="34" charset="0"/>
              </a:rPr>
              <a:t>ν </a:t>
            </a:r>
            <a:r>
              <a:rPr lang="sk-SK" dirty="0">
                <a:latin typeface="Arial Narrow" panose="020B0606020202030204" pitchFamily="34" charset="0"/>
              </a:rPr>
              <a:t>prechádzajúca hlavným bodom </a:t>
            </a:r>
            <a:r>
              <a:rPr lang="sk-SK" i="1" dirty="0">
                <a:latin typeface="Arial Narrow" panose="020B0606020202030204" pitchFamily="34" charset="0"/>
              </a:rPr>
              <a:t>H</a:t>
            </a:r>
            <a:r>
              <a:rPr lang="sk-SK" dirty="0">
                <a:latin typeface="Arial Narrow" panose="020B0606020202030204" pitchFamily="34" charset="0"/>
              </a:rPr>
              <a:t> kolmo na </a:t>
            </a:r>
            <a:r>
              <a:rPr lang="sk-SK" dirty="0" err="1">
                <a:latin typeface="Arial Narrow" panose="020B0606020202030204" pitchFamily="34" charset="0"/>
              </a:rPr>
              <a:t>základnicu</a:t>
            </a:r>
            <a:r>
              <a:rPr lang="sk-SK" dirty="0">
                <a:latin typeface="Arial Narrow" panose="020B0606020202030204" pitchFamily="34" charset="0"/>
              </a:rPr>
              <a:t> </a:t>
            </a:r>
            <a:r>
              <a:rPr lang="sk-SK" i="1" dirty="0" smtClean="0">
                <a:latin typeface="Arial Narrow" panose="020B0606020202030204" pitchFamily="34" charset="0"/>
              </a:rPr>
              <a:t>z</a:t>
            </a:r>
            <a:endParaRPr lang="sk-SK" b="1" dirty="0" smtClean="0">
              <a:latin typeface="Arial Narrow" panose="020B0606020202030204" pitchFamily="34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q"/>
            </a:pPr>
            <a:r>
              <a:rPr lang="sk-SK" b="1" dirty="0" smtClean="0">
                <a:latin typeface="Arial Narrow" panose="020B0606020202030204" pitchFamily="34" charset="0"/>
              </a:rPr>
              <a:t>základný </a:t>
            </a:r>
            <a:r>
              <a:rPr lang="sk-SK" b="1" dirty="0">
                <a:latin typeface="Arial Narrow" panose="020B0606020202030204" pitchFamily="34" charset="0"/>
              </a:rPr>
              <a:t>bod </a:t>
            </a:r>
            <a:r>
              <a:rPr lang="sk-SK" b="1" i="1" dirty="0">
                <a:latin typeface="Arial Narrow" panose="020B0606020202030204" pitchFamily="34" charset="0"/>
              </a:rPr>
              <a:t>Z</a:t>
            </a:r>
            <a:r>
              <a:rPr lang="sk-SK" b="1" dirty="0">
                <a:latin typeface="Arial Narrow" panose="020B0606020202030204" pitchFamily="34" charset="0"/>
              </a:rPr>
              <a:t> – </a:t>
            </a:r>
            <a:r>
              <a:rPr lang="sk-SK" dirty="0">
                <a:latin typeface="Arial Narrow" panose="020B0606020202030204" pitchFamily="34" charset="0"/>
              </a:rPr>
              <a:t>priesečník </a:t>
            </a:r>
            <a:r>
              <a:rPr lang="sk-SK" dirty="0" err="1">
                <a:latin typeface="Arial Narrow" panose="020B0606020202030204" pitchFamily="34" charset="0"/>
              </a:rPr>
              <a:t>základnice</a:t>
            </a:r>
            <a:r>
              <a:rPr lang="sk-SK" dirty="0">
                <a:latin typeface="Arial Narrow" panose="020B0606020202030204" pitchFamily="34" charset="0"/>
              </a:rPr>
              <a:t> </a:t>
            </a:r>
            <a:r>
              <a:rPr lang="sk-SK" i="1" dirty="0">
                <a:latin typeface="Arial Narrow" panose="020B0606020202030204" pitchFamily="34" charset="0"/>
              </a:rPr>
              <a:t>z</a:t>
            </a:r>
            <a:r>
              <a:rPr lang="sk-SK" dirty="0">
                <a:latin typeface="Arial Narrow" panose="020B0606020202030204" pitchFamily="34" charset="0"/>
              </a:rPr>
              <a:t> a hlavnej vertikály </a:t>
            </a:r>
            <a:r>
              <a:rPr lang="sk-SK" i="1" dirty="0">
                <a:latin typeface="Arial Narrow" panose="020B0606020202030204" pitchFamily="34" charset="0"/>
              </a:rPr>
              <a:t>v </a:t>
            </a:r>
            <a:r>
              <a:rPr lang="sk-SK" b="1" dirty="0" smtClean="0">
                <a:latin typeface="Arial Narrow" panose="020B0606020202030204" pitchFamily="34" charset="0"/>
              </a:rPr>
              <a:t>výška </a:t>
            </a:r>
            <a:r>
              <a:rPr lang="sk-SK" b="1" dirty="0">
                <a:latin typeface="Arial Narrow" panose="020B0606020202030204" pitchFamily="34" charset="0"/>
              </a:rPr>
              <a:t>perspektívy – </a:t>
            </a:r>
            <a:r>
              <a:rPr lang="sk-SK" dirty="0">
                <a:latin typeface="Arial Narrow" panose="020B0606020202030204" pitchFamily="34" charset="0"/>
              </a:rPr>
              <a:t>vzdialenosť horizontu </a:t>
            </a:r>
            <a:r>
              <a:rPr lang="sk-SK" i="1" dirty="0">
                <a:latin typeface="Arial Narrow" panose="020B0606020202030204" pitchFamily="34" charset="0"/>
              </a:rPr>
              <a:t>h</a:t>
            </a:r>
            <a:r>
              <a:rPr lang="sk-SK" dirty="0">
                <a:latin typeface="Arial Narrow" panose="020B0606020202030204" pitchFamily="34" charset="0"/>
              </a:rPr>
              <a:t> od </a:t>
            </a:r>
            <a:r>
              <a:rPr lang="sk-SK" dirty="0" err="1">
                <a:latin typeface="Arial Narrow" panose="020B0606020202030204" pitchFamily="34" charset="0"/>
              </a:rPr>
              <a:t>základnice</a:t>
            </a:r>
            <a:r>
              <a:rPr lang="sk-SK" dirty="0">
                <a:latin typeface="Arial Narrow" panose="020B0606020202030204" pitchFamily="34" charset="0"/>
              </a:rPr>
              <a:t> </a:t>
            </a:r>
            <a:r>
              <a:rPr lang="sk-SK" i="1" dirty="0">
                <a:latin typeface="Arial Narrow" panose="020B0606020202030204" pitchFamily="34" charset="0"/>
              </a:rPr>
              <a:t>z</a:t>
            </a:r>
            <a:r>
              <a:rPr lang="sk-SK" dirty="0">
                <a:latin typeface="Arial Narrow" panose="020B0606020202030204" pitchFamily="34" charset="0"/>
              </a:rPr>
              <a:t>, vzdialenosť medzi základnou rovinou </a:t>
            </a:r>
            <a:r>
              <a:rPr lang="sk-SK" i="1" dirty="0">
                <a:latin typeface="Arial Narrow" panose="020B0606020202030204" pitchFamily="34" charset="0"/>
              </a:rPr>
              <a:t>π</a:t>
            </a:r>
            <a:r>
              <a:rPr lang="sk-SK" dirty="0">
                <a:latin typeface="Arial Narrow" panose="020B0606020202030204" pitchFamily="34" charset="0"/>
              </a:rPr>
              <a:t> a </a:t>
            </a:r>
            <a:r>
              <a:rPr lang="sk-SK" dirty="0" err="1">
                <a:latin typeface="Arial Narrow" panose="020B0606020202030204" pitchFamily="34" charset="0"/>
              </a:rPr>
              <a:t>obzorovou</a:t>
            </a:r>
            <a:r>
              <a:rPr lang="sk-SK" dirty="0">
                <a:latin typeface="Arial Narrow" panose="020B0606020202030204" pitchFamily="34" charset="0"/>
              </a:rPr>
              <a:t> rovinou </a:t>
            </a:r>
            <a:r>
              <a:rPr lang="sk-SK" i="1" dirty="0">
                <a:latin typeface="Arial Narrow" panose="020B0606020202030204" pitchFamily="34" charset="0"/>
              </a:rPr>
              <a:t>π´</a:t>
            </a:r>
            <a:endParaRPr lang="sk-SK" b="1" dirty="0">
              <a:latin typeface="Arial Narrow" panose="020B0606020202030204" pitchFamily="34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q"/>
            </a:pPr>
            <a:r>
              <a:rPr lang="sk-SK" b="1" dirty="0">
                <a:latin typeface="Arial Narrow" panose="020B0606020202030204" pitchFamily="34" charset="0"/>
              </a:rPr>
              <a:t>dištančná kružnica – </a:t>
            </a:r>
            <a:r>
              <a:rPr lang="sk-SK" dirty="0">
                <a:latin typeface="Arial Narrow" panose="020B0606020202030204" pitchFamily="34" charset="0"/>
              </a:rPr>
              <a:t>kružnica so stredom v hlavnom bode </a:t>
            </a:r>
            <a:r>
              <a:rPr lang="sk-SK" i="1" dirty="0">
                <a:latin typeface="Arial Narrow" panose="020B0606020202030204" pitchFamily="34" charset="0"/>
              </a:rPr>
              <a:t>H</a:t>
            </a:r>
            <a:r>
              <a:rPr lang="sk-SK" dirty="0">
                <a:latin typeface="Arial Narrow" panose="020B0606020202030204" pitchFamily="34" charset="0"/>
              </a:rPr>
              <a:t>  a polomerom veľkosti dištancie </a:t>
            </a:r>
            <a:r>
              <a:rPr lang="sk-SK" i="1" dirty="0" smtClean="0">
                <a:latin typeface="Arial Narrow" panose="020B0606020202030204" pitchFamily="34" charset="0"/>
              </a:rPr>
              <a:t>d</a:t>
            </a:r>
          </a:p>
          <a:p>
            <a:pPr marL="285750" lvl="0" indent="-285750" algn="just">
              <a:buFont typeface="Wingdings" panose="05000000000000000000" pitchFamily="2" charset="2"/>
              <a:buChar char="q"/>
            </a:pPr>
            <a:r>
              <a:rPr lang="sk-SK" b="1" dirty="0">
                <a:latin typeface="Arial Narrow" panose="020B0606020202030204" pitchFamily="34" charset="0"/>
              </a:rPr>
              <a:t>dištančný kužeľ – </a:t>
            </a:r>
            <a:r>
              <a:rPr lang="sk-SK" dirty="0">
                <a:latin typeface="Arial Narrow" panose="020B0606020202030204" pitchFamily="34" charset="0"/>
              </a:rPr>
              <a:t>kolmý (rotačný) kužeľ s podstavnou kružnicou</a:t>
            </a:r>
            <a:r>
              <a:rPr lang="sk-SK" b="1" dirty="0">
                <a:latin typeface="Arial Narrow" panose="020B0606020202030204" pitchFamily="34" charset="0"/>
              </a:rPr>
              <a:t> – dištančná kružnica – </a:t>
            </a:r>
            <a:r>
              <a:rPr lang="sk-SK" dirty="0">
                <a:latin typeface="Arial Narrow" panose="020B0606020202030204" pitchFamily="34" charset="0"/>
              </a:rPr>
              <a:t>v priemetni </a:t>
            </a:r>
            <a:r>
              <a:rPr lang="sk-SK" i="1" dirty="0">
                <a:latin typeface="Arial Narrow" panose="020B0606020202030204" pitchFamily="34" charset="0"/>
              </a:rPr>
              <a:t>v</a:t>
            </a:r>
            <a:r>
              <a:rPr lang="sk-SK" dirty="0">
                <a:latin typeface="Arial Narrow" panose="020B0606020202030204" pitchFamily="34" charset="0"/>
              </a:rPr>
              <a:t> a výškou </a:t>
            </a:r>
            <a:r>
              <a:rPr lang="sk-SK" i="1" dirty="0">
                <a:latin typeface="Arial Narrow" panose="020B0606020202030204" pitchFamily="34" charset="0"/>
              </a:rPr>
              <a:t>SH</a:t>
            </a:r>
            <a:r>
              <a:rPr lang="sk-SK" dirty="0">
                <a:latin typeface="Arial Narrow" panose="020B0606020202030204" pitchFamily="34" charset="0"/>
              </a:rPr>
              <a:t>, ktorá má veľkosť dištancie </a:t>
            </a:r>
            <a:r>
              <a:rPr lang="sk-SK" i="1" dirty="0">
                <a:latin typeface="Arial Narrow" panose="020B0606020202030204" pitchFamily="34" charset="0"/>
              </a:rPr>
              <a:t>d</a:t>
            </a:r>
            <a:endParaRPr lang="sk-SK" b="1" dirty="0">
              <a:latin typeface="Arial Narrow" panose="020B0606020202030204" pitchFamily="34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q"/>
            </a:pPr>
            <a:r>
              <a:rPr lang="sk-SK" b="1" dirty="0" err="1">
                <a:latin typeface="Arial Narrow" panose="020B0606020202030204" pitchFamily="34" charset="0"/>
              </a:rPr>
              <a:t>dištančníky</a:t>
            </a:r>
            <a:r>
              <a:rPr lang="sk-SK" b="1" dirty="0">
                <a:latin typeface="Arial Narrow" panose="020B0606020202030204" pitchFamily="34" charset="0"/>
              </a:rPr>
              <a:t> – </a:t>
            </a:r>
            <a:r>
              <a:rPr lang="sk-SK" dirty="0">
                <a:latin typeface="Arial Narrow" panose="020B0606020202030204" pitchFamily="34" charset="0"/>
              </a:rPr>
              <a:t>všetky body dištančnej kružnice, dôležité sú štyri </a:t>
            </a:r>
            <a:r>
              <a:rPr lang="sk-SK" dirty="0" err="1">
                <a:latin typeface="Arial Narrow" panose="020B0606020202030204" pitchFamily="34" charset="0"/>
              </a:rPr>
              <a:t>dištančníky</a:t>
            </a:r>
            <a:r>
              <a:rPr lang="sk-SK" dirty="0">
                <a:latin typeface="Arial Narrow" panose="020B0606020202030204" pitchFamily="34" charset="0"/>
              </a:rPr>
              <a:t>: ľavý </a:t>
            </a:r>
            <a:r>
              <a:rPr lang="sk-SK" b="1" i="1" dirty="0">
                <a:latin typeface="Arial Narrow" panose="020B0606020202030204" pitchFamily="34" charset="0"/>
              </a:rPr>
              <a:t>D</a:t>
            </a:r>
            <a:r>
              <a:rPr lang="sk-SK" b="1" i="1" baseline="30000" dirty="0">
                <a:latin typeface="Arial Narrow" panose="020B0606020202030204" pitchFamily="34" charset="0"/>
              </a:rPr>
              <a:t>Ľ</a:t>
            </a:r>
            <a:r>
              <a:rPr lang="sk-SK" b="1" dirty="0">
                <a:latin typeface="Arial Narrow" panose="020B0606020202030204" pitchFamily="34" charset="0"/>
              </a:rPr>
              <a:t>, </a:t>
            </a:r>
            <a:r>
              <a:rPr lang="sk-SK" dirty="0">
                <a:latin typeface="Arial Narrow" panose="020B0606020202030204" pitchFamily="34" charset="0"/>
              </a:rPr>
              <a:t>pravý</a:t>
            </a:r>
            <a:r>
              <a:rPr lang="sk-SK" b="1" dirty="0">
                <a:latin typeface="Arial Narrow" panose="020B0606020202030204" pitchFamily="34" charset="0"/>
              </a:rPr>
              <a:t> </a:t>
            </a:r>
            <a:r>
              <a:rPr lang="sk-SK" b="1" i="1" dirty="0">
                <a:latin typeface="Arial Narrow" panose="020B0606020202030204" pitchFamily="34" charset="0"/>
              </a:rPr>
              <a:t>D</a:t>
            </a:r>
            <a:r>
              <a:rPr lang="sk-SK" b="1" i="1" baseline="30000" dirty="0">
                <a:latin typeface="Arial Narrow" panose="020B0606020202030204" pitchFamily="34" charset="0"/>
              </a:rPr>
              <a:t>P</a:t>
            </a:r>
            <a:r>
              <a:rPr lang="sk-SK" b="1" dirty="0">
                <a:latin typeface="Arial Narrow" panose="020B0606020202030204" pitchFamily="34" charset="0"/>
              </a:rPr>
              <a:t> – </a:t>
            </a:r>
            <a:r>
              <a:rPr lang="sk-SK" dirty="0">
                <a:latin typeface="Arial Narrow" panose="020B0606020202030204" pitchFamily="34" charset="0"/>
              </a:rPr>
              <a:t>priesečníky dištančnej kružnice s horizontom, horný </a:t>
            </a:r>
            <a:r>
              <a:rPr lang="sk-SK" b="1" i="1" dirty="0">
                <a:latin typeface="Arial Narrow" panose="020B0606020202030204" pitchFamily="34" charset="0"/>
              </a:rPr>
              <a:t>D</a:t>
            </a:r>
            <a:r>
              <a:rPr lang="sk-SK" b="1" i="1" baseline="30000" dirty="0">
                <a:latin typeface="Arial Narrow" panose="020B0606020202030204" pitchFamily="34" charset="0"/>
              </a:rPr>
              <a:t>H</a:t>
            </a:r>
            <a:r>
              <a:rPr lang="sk-SK" b="1" dirty="0">
                <a:latin typeface="Arial Narrow" panose="020B0606020202030204" pitchFamily="34" charset="0"/>
              </a:rPr>
              <a:t>, </a:t>
            </a:r>
            <a:r>
              <a:rPr lang="sk-SK" dirty="0">
                <a:latin typeface="Arial Narrow" panose="020B0606020202030204" pitchFamily="34" charset="0"/>
              </a:rPr>
              <a:t>dolný</a:t>
            </a:r>
            <a:r>
              <a:rPr lang="sk-SK" b="1" dirty="0">
                <a:latin typeface="Arial Narrow" panose="020B0606020202030204" pitchFamily="34" charset="0"/>
              </a:rPr>
              <a:t> </a:t>
            </a:r>
            <a:r>
              <a:rPr lang="sk-SK" b="1" i="1" dirty="0">
                <a:latin typeface="Arial Narrow" panose="020B0606020202030204" pitchFamily="34" charset="0"/>
              </a:rPr>
              <a:t>D</a:t>
            </a:r>
            <a:r>
              <a:rPr lang="sk-SK" b="1" i="1" baseline="30000" dirty="0">
                <a:latin typeface="Arial Narrow" panose="020B0606020202030204" pitchFamily="34" charset="0"/>
              </a:rPr>
              <a:t>D</a:t>
            </a:r>
            <a:r>
              <a:rPr lang="sk-SK" b="1" dirty="0">
                <a:latin typeface="Arial Narrow" panose="020B0606020202030204" pitchFamily="34" charset="0"/>
              </a:rPr>
              <a:t> – </a:t>
            </a:r>
            <a:r>
              <a:rPr lang="sk-SK" dirty="0">
                <a:latin typeface="Arial Narrow" panose="020B0606020202030204" pitchFamily="34" charset="0"/>
              </a:rPr>
              <a:t>priesečníky dištančnej kružnice s hlavnou vertikálou </a:t>
            </a:r>
            <a:r>
              <a:rPr lang="sk-SK" i="1" dirty="0">
                <a:latin typeface="Arial Narrow" panose="020B0606020202030204" pitchFamily="34" charset="0"/>
              </a:rPr>
              <a:t>v</a:t>
            </a:r>
            <a:endParaRPr lang="sk-SK" b="1" dirty="0">
              <a:latin typeface="Arial Narrow" panose="020B0606020202030204" pitchFamily="34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q"/>
            </a:pPr>
            <a:r>
              <a:rPr lang="sk-SK" b="1" dirty="0" err="1">
                <a:latin typeface="Arial Narrow" panose="020B0606020202030204" pitchFamily="34" charset="0"/>
              </a:rPr>
              <a:t>úbežníky</a:t>
            </a:r>
            <a:r>
              <a:rPr lang="sk-SK" b="1" dirty="0">
                <a:latin typeface="Arial Narrow" panose="020B0606020202030204" pitchFamily="34" charset="0"/>
              </a:rPr>
              <a:t> </a:t>
            </a:r>
            <a:r>
              <a:rPr lang="sk-SK" dirty="0">
                <a:latin typeface="Arial Narrow" panose="020B0606020202030204" pitchFamily="34" charset="0"/>
              </a:rPr>
              <a:t>(vlastné body) </a:t>
            </a:r>
            <a:r>
              <a:rPr lang="sk-SK" b="1" dirty="0">
                <a:latin typeface="Arial Narrow" panose="020B0606020202030204" pitchFamily="34" charset="0"/>
              </a:rPr>
              <a:t>– </a:t>
            </a:r>
            <a:r>
              <a:rPr lang="sk-SK" dirty="0">
                <a:latin typeface="Arial Narrow" panose="020B0606020202030204" pitchFamily="34" charset="0"/>
              </a:rPr>
              <a:t>priemety nevlastných bodov navzájom rovnobežných priamok</a:t>
            </a:r>
            <a:endParaRPr lang="sk-SK" b="1" dirty="0">
              <a:latin typeface="Arial Narrow" panose="020B0606020202030204" pitchFamily="34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q"/>
            </a:pPr>
            <a:r>
              <a:rPr lang="sk-SK" b="1" dirty="0">
                <a:latin typeface="Arial Narrow" panose="020B0606020202030204" pitchFamily="34" charset="0"/>
              </a:rPr>
              <a:t>hĺbkové priamky - </a:t>
            </a:r>
            <a:r>
              <a:rPr lang="sk-SK" dirty="0">
                <a:latin typeface="Arial Narrow" panose="020B0606020202030204" pitchFamily="34" charset="0"/>
              </a:rPr>
              <a:t> priamky kolmé na perspektívnu priemetňu </a:t>
            </a:r>
            <a:r>
              <a:rPr lang="sk-SK" i="1" dirty="0">
                <a:latin typeface="Arial Narrow" panose="020B0606020202030204" pitchFamily="34" charset="0"/>
              </a:rPr>
              <a:t>ν</a:t>
            </a:r>
            <a:r>
              <a:rPr lang="sk-SK" dirty="0">
                <a:latin typeface="Arial Narrow" panose="020B0606020202030204" pitchFamily="34" charset="0"/>
              </a:rPr>
              <a:t>,  ich </a:t>
            </a:r>
            <a:r>
              <a:rPr lang="sk-SK" dirty="0" err="1">
                <a:latin typeface="Arial Narrow" panose="020B0606020202030204" pitchFamily="34" charset="0"/>
              </a:rPr>
              <a:t>úbežníkom</a:t>
            </a:r>
            <a:r>
              <a:rPr lang="sk-SK" dirty="0">
                <a:latin typeface="Arial Narrow" panose="020B0606020202030204" pitchFamily="34" charset="0"/>
              </a:rPr>
              <a:t> je hlavný bod </a:t>
            </a:r>
            <a:r>
              <a:rPr lang="sk-SK" i="1" dirty="0">
                <a:latin typeface="Arial Narrow" panose="020B0606020202030204" pitchFamily="34" charset="0"/>
              </a:rPr>
              <a:t>H</a:t>
            </a:r>
            <a:endParaRPr lang="sk-SK" b="1" dirty="0">
              <a:latin typeface="Arial Narrow" panose="020B060602020203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sk-SK" b="1" dirty="0"/>
          </a:p>
          <a:p>
            <a:endParaRPr lang="sk-SK" dirty="0"/>
          </a:p>
        </p:txBody>
      </p:sp>
      <p:sp>
        <p:nvSpPr>
          <p:cNvPr id="7" name="BlokTextu 6"/>
          <p:cNvSpPr txBox="1"/>
          <p:nvPr/>
        </p:nvSpPr>
        <p:spPr>
          <a:xfrm>
            <a:off x="611560" y="4742287"/>
            <a:ext cx="65384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buFont typeface="Wingdings" panose="05000000000000000000" pitchFamily="2" charset="2"/>
              <a:buChar char="q"/>
            </a:pPr>
            <a:r>
              <a:rPr lang="sk-SK" b="1" dirty="0">
                <a:latin typeface="Arial Narrow" panose="020B0606020202030204" pitchFamily="34" charset="0"/>
              </a:rPr>
              <a:t>priečelná rovina – </a:t>
            </a:r>
            <a:r>
              <a:rPr lang="sk-SK" dirty="0">
                <a:latin typeface="Arial Narrow" panose="020B0606020202030204" pitchFamily="34" charset="0"/>
              </a:rPr>
              <a:t>je ktorákoľvek rovina rovnobežná s perspektívnou priemetňou </a:t>
            </a:r>
            <a:r>
              <a:rPr lang="sk-SK" i="1" dirty="0">
                <a:latin typeface="Arial Narrow" panose="020B0606020202030204" pitchFamily="34" charset="0"/>
              </a:rPr>
              <a:t>ν</a:t>
            </a:r>
            <a:endParaRPr lang="sk-SK" b="1" dirty="0">
              <a:latin typeface="Arial Narrow" panose="020B0606020202030204" pitchFamily="34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q"/>
            </a:pPr>
            <a:r>
              <a:rPr lang="sk-SK" b="1" dirty="0">
                <a:latin typeface="Arial Narrow" panose="020B0606020202030204" pitchFamily="34" charset="0"/>
              </a:rPr>
              <a:t>zorný kužeľ</a:t>
            </a:r>
            <a:r>
              <a:rPr lang="sk-SK" dirty="0">
                <a:latin typeface="Arial Narrow" panose="020B0606020202030204" pitchFamily="34" charset="0"/>
              </a:rPr>
              <a:t> – rotačný kužeľ s vrcholom v bode </a:t>
            </a:r>
            <a:r>
              <a:rPr lang="sk-SK" i="1" dirty="0">
                <a:latin typeface="Arial Narrow" panose="020B0606020202030204" pitchFamily="34" charset="0"/>
              </a:rPr>
              <a:t>S</a:t>
            </a:r>
            <a:r>
              <a:rPr lang="sk-SK" dirty="0">
                <a:latin typeface="Arial Narrow" panose="020B0606020202030204" pitchFamily="34" charset="0"/>
              </a:rPr>
              <a:t>, s výškou </a:t>
            </a:r>
            <a:r>
              <a:rPr lang="sk-SK" i="1" dirty="0">
                <a:latin typeface="Arial Narrow" panose="020B0606020202030204" pitchFamily="34" charset="0"/>
              </a:rPr>
              <a:t>OH</a:t>
            </a:r>
            <a:r>
              <a:rPr lang="sk-SK" dirty="0">
                <a:latin typeface="Arial Narrow" panose="020B0606020202030204" pitchFamily="34" charset="0"/>
              </a:rPr>
              <a:t>, ktorej veľkosť môže byť rôzna od dištancie </a:t>
            </a:r>
            <a:r>
              <a:rPr lang="sk-SK" i="1" dirty="0">
                <a:latin typeface="Arial Narrow" panose="020B0606020202030204" pitchFamily="34" charset="0"/>
              </a:rPr>
              <a:t>d</a:t>
            </a:r>
            <a:r>
              <a:rPr lang="sk-SK" dirty="0">
                <a:latin typeface="Arial Narrow" panose="020B0606020202030204" pitchFamily="34" charset="0"/>
              </a:rPr>
              <a:t> </a:t>
            </a:r>
            <a:r>
              <a:rPr lang="sk-SK" i="1" dirty="0">
                <a:latin typeface="Arial Narrow" panose="020B0606020202030204" pitchFamily="34" charset="0"/>
              </a:rPr>
              <a:t>(vysvetlené neskôr)</a:t>
            </a:r>
            <a:r>
              <a:rPr lang="sk-SK" dirty="0">
                <a:latin typeface="Arial Narrow" panose="020B0606020202030204" pitchFamily="34" charset="0"/>
              </a:rPr>
              <a:t>, najčastejšie býva iný,  ako je dištančný kužeľ</a:t>
            </a:r>
            <a:endParaRPr lang="sk-SK" b="1" dirty="0">
              <a:latin typeface="Arial Narrow" panose="020B0606020202030204" pitchFamily="34" charset="0"/>
            </a:endParaRP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364320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prism isInverted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čísla snímky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9143A-DBE8-4C21-BC2D-EFFC446F2A22}" type="slidenum">
              <a:rPr lang="sk-SK" smtClean="0"/>
              <a:t>6</a:t>
            </a:fld>
            <a:endParaRPr lang="sk-SK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k-SK" sz="3600" b="1" dirty="0" smtClean="0">
                <a:latin typeface="Arial Narrow" panose="020B0606020202030204" pitchFamily="34" charset="0"/>
              </a:rPr>
              <a:t>Úloha: </a:t>
            </a:r>
            <a:r>
              <a:rPr lang="sk-SK" sz="2000" b="1" dirty="0" smtClean="0">
                <a:latin typeface="Arial Narrow" panose="020B0606020202030204" pitchFamily="34" charset="0"/>
              </a:rPr>
              <a:t>Označte V obrázku všetky určujúce prvky</a:t>
            </a:r>
            <a:endParaRPr lang="sk-SK" sz="3600" b="1" dirty="0">
              <a:latin typeface="Arial Narrow" panose="020B0606020202030204" pitchFamily="34" charset="0"/>
            </a:endParaRPr>
          </a:p>
        </p:txBody>
      </p:sp>
      <p:pic>
        <p:nvPicPr>
          <p:cNvPr id="2050" name="Picture 2" descr="D:\Nový priečinok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844824"/>
            <a:ext cx="5662541" cy="4365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Nový priečinok\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844824"/>
            <a:ext cx="5662541" cy="4365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Usmiata tvár 5"/>
          <p:cNvSpPr/>
          <p:nvPr/>
        </p:nvSpPr>
        <p:spPr>
          <a:xfrm>
            <a:off x="7812360" y="3216041"/>
            <a:ext cx="914400" cy="914400"/>
          </a:xfrm>
          <a:prstGeom prst="smileyFace">
            <a:avLst/>
          </a:prstGeom>
          <a:effectLst>
            <a:outerShdw blurRad="50800" dist="50800" dir="5400000" sx="83000" sy="83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68141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prism isInverted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23528" y="1700808"/>
            <a:ext cx="8496944" cy="3312368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sk-SK" sz="1900" b="1" dirty="0">
                <a:solidFill>
                  <a:schemeClr val="tx1"/>
                </a:solidFill>
                <a:latin typeface="Arial Narrow" panose="020B0606020202030204" pitchFamily="34" charset="0"/>
              </a:rPr>
              <a:t>Perspektíva je daná:</a:t>
            </a:r>
            <a:r>
              <a:rPr lang="sk-SK" sz="1900" dirty="0">
                <a:solidFill>
                  <a:schemeClr val="tx1"/>
                </a:solidFill>
                <a:latin typeface="Arial Narrow" panose="020B0606020202030204" pitchFamily="34" charset="0"/>
              </a:rPr>
              <a:t> 	horizontom </a:t>
            </a:r>
            <a:r>
              <a:rPr lang="sk-SK" sz="1900" i="1" dirty="0">
                <a:solidFill>
                  <a:schemeClr val="tx1"/>
                </a:solidFill>
                <a:latin typeface="Arial Narrow" panose="020B0606020202030204" pitchFamily="34" charset="0"/>
              </a:rPr>
              <a:t>h</a:t>
            </a:r>
            <a:r>
              <a:rPr lang="sk-SK" sz="1900" dirty="0">
                <a:solidFill>
                  <a:schemeClr val="tx1"/>
                </a:solidFill>
                <a:latin typeface="Arial Narrow" panose="020B0606020202030204" pitchFamily="34" charset="0"/>
              </a:rPr>
              <a:t>, hlavným bodom </a:t>
            </a:r>
            <a:r>
              <a:rPr lang="sk-SK" sz="1900" i="1" dirty="0">
                <a:solidFill>
                  <a:schemeClr val="tx1"/>
                </a:solidFill>
                <a:latin typeface="Arial Narrow" panose="020B0606020202030204" pitchFamily="34" charset="0"/>
              </a:rPr>
              <a:t>H</a:t>
            </a:r>
            <a:r>
              <a:rPr lang="sk-SK" sz="1900" dirty="0">
                <a:solidFill>
                  <a:schemeClr val="tx1"/>
                </a:solidFill>
                <a:latin typeface="Arial Narrow" panose="020B0606020202030204" pitchFamily="34" charset="0"/>
              </a:rPr>
              <a:t> ležiacom na horizonte, </a:t>
            </a:r>
            <a:r>
              <a:rPr lang="sk-SK" sz="19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dištanciou </a:t>
            </a:r>
            <a:r>
              <a:rPr lang="sk-SK" sz="1900" i="1" dirty="0">
                <a:solidFill>
                  <a:schemeClr val="tx1"/>
                </a:solidFill>
                <a:latin typeface="Arial Narrow" panose="020B0606020202030204" pitchFamily="34" charset="0"/>
              </a:rPr>
              <a:t>d</a:t>
            </a:r>
            <a:r>
              <a:rPr lang="sk-SK" sz="1900" dirty="0">
                <a:solidFill>
                  <a:schemeClr val="tx1"/>
                </a:solidFill>
                <a:latin typeface="Arial Narrow" panose="020B0606020202030204" pitchFamily="34" charset="0"/>
              </a:rPr>
              <a:t>, výškou stredu premietania (oka) </a:t>
            </a:r>
            <a:r>
              <a:rPr lang="sk-SK" sz="1900" i="1" dirty="0">
                <a:solidFill>
                  <a:schemeClr val="tx1"/>
                </a:solidFill>
                <a:latin typeface="Arial Narrow" panose="020B0606020202030204" pitchFamily="34" charset="0"/>
              </a:rPr>
              <a:t>v</a:t>
            </a:r>
            <a:endParaRPr lang="sk-SK" sz="19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sk-SK" sz="1900" b="1" dirty="0">
                <a:solidFill>
                  <a:schemeClr val="tx1"/>
                </a:solidFill>
                <a:latin typeface="Arial Narrow" panose="020B0606020202030204" pitchFamily="34" charset="0"/>
              </a:rPr>
              <a:t>Perspektívny kríž: </a:t>
            </a:r>
            <a:endParaRPr lang="sk-SK" sz="1900" b="1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endParaRPr lang="sk-SK" sz="1900" b="1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endParaRPr lang="sk-SK" sz="1900" b="1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endParaRPr lang="sk-SK" sz="1900" b="1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endParaRPr lang="sk-SK" sz="1900" b="1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endParaRPr lang="sk-SK" sz="19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endParaRPr lang="sk-SK" sz="1900" b="1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sk-SK" sz="1900" dirty="0">
                <a:solidFill>
                  <a:schemeClr val="tx1"/>
                </a:solidFill>
                <a:latin typeface="Arial Narrow" panose="020B0606020202030204" pitchFamily="34" charset="0"/>
              </a:rPr>
              <a:t> </a:t>
            </a:r>
            <a:r>
              <a:rPr lang="sk-SK" sz="19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Perspektívny </a:t>
            </a:r>
            <a:r>
              <a:rPr lang="sk-SK" sz="1900" dirty="0">
                <a:solidFill>
                  <a:schemeClr val="tx1"/>
                </a:solidFill>
                <a:latin typeface="Arial Narrow" panose="020B0606020202030204" pitchFamily="34" charset="0"/>
              </a:rPr>
              <a:t>kríž zodpovedá ktorejkoľvek súradnicovej sústave používanej v niektorej z rovnobežných zobrazovacích metód. </a:t>
            </a:r>
            <a:endParaRPr lang="sk-SK" sz="19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endParaRPr lang="sk-SK" sz="19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endParaRPr lang="sk-SK" sz="1800" b="1" dirty="0"/>
          </a:p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9143A-DBE8-4C21-BC2D-EFFC446F2A22}" type="slidenum">
              <a:rPr lang="sk-SK" smtClean="0"/>
              <a:t>7</a:t>
            </a:fld>
            <a:endParaRPr lang="sk-SK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55776" y="332656"/>
            <a:ext cx="4104456" cy="922114"/>
          </a:xfrm>
        </p:spPr>
        <p:txBody>
          <a:bodyPr/>
          <a:lstStyle/>
          <a:p>
            <a:r>
              <a:rPr lang="sk-SK" sz="3600" b="1" dirty="0" smtClean="0">
                <a:latin typeface="Arial Narrow" panose="020B0606020202030204" pitchFamily="34" charset="0"/>
              </a:rPr>
              <a:t>Zadanie LP</a:t>
            </a:r>
            <a:endParaRPr lang="sk-SK" sz="3600" b="1" dirty="0">
              <a:latin typeface="Arial Narrow" panose="020B060602020203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492896"/>
            <a:ext cx="3744416" cy="1758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BlokTextu 4"/>
          <p:cNvSpPr txBox="1"/>
          <p:nvPr/>
        </p:nvSpPr>
        <p:spPr>
          <a:xfrm>
            <a:off x="359532" y="4930046"/>
            <a:ext cx="69847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sk-SK" dirty="0">
                <a:latin typeface="Arial Narrow" panose="020B0606020202030204" pitchFamily="34" charset="0"/>
              </a:rPr>
              <a:t>Zobrazovaný útvar – objekt sa nachádza na vodorovnej rovine (nad vodorovnou rovinou) </a:t>
            </a:r>
            <a:r>
              <a:rPr lang="sk-SK" i="1" dirty="0">
                <a:latin typeface="Arial Narrow" panose="020B0606020202030204" pitchFamily="34" charset="0"/>
              </a:rPr>
              <a:t>π</a:t>
            </a:r>
            <a:r>
              <a:rPr lang="sk-SK" dirty="0">
                <a:latin typeface="Arial Narrow" panose="020B0606020202030204" pitchFamily="34" charset="0"/>
              </a:rPr>
              <a:t>, najčastejšie za zvislou priemetňou </a:t>
            </a:r>
            <a:r>
              <a:rPr lang="sk-SK" i="1" dirty="0">
                <a:latin typeface="Arial Narrow" panose="020B0606020202030204" pitchFamily="34" charset="0"/>
              </a:rPr>
              <a:t>ν</a:t>
            </a:r>
            <a:r>
              <a:rPr lang="sk-SK" dirty="0">
                <a:latin typeface="Arial Narrow" panose="020B0606020202030204" pitchFamily="34" charset="0"/>
              </a:rPr>
              <a:t>, v opačnom </a:t>
            </a:r>
            <a:r>
              <a:rPr lang="sk-SK" dirty="0" err="1">
                <a:latin typeface="Arial Narrow" panose="020B0606020202030204" pitchFamily="34" charset="0"/>
              </a:rPr>
              <a:t>polpriestore</a:t>
            </a:r>
            <a:r>
              <a:rPr lang="sk-SK" dirty="0">
                <a:latin typeface="Arial Narrow" panose="020B0606020202030204" pitchFamily="34" charset="0"/>
              </a:rPr>
              <a:t>, ako stred pozorovania </a:t>
            </a:r>
            <a:r>
              <a:rPr lang="sk-SK" i="1" dirty="0">
                <a:latin typeface="Arial Narrow" panose="020B0606020202030204" pitchFamily="34" charset="0"/>
              </a:rPr>
              <a:t>S</a:t>
            </a:r>
            <a:r>
              <a:rPr lang="sk-SK" dirty="0">
                <a:latin typeface="Arial Narrow" panose="020B0606020202030204" pitchFamily="34" charset="0"/>
              </a:rPr>
              <a:t> (oko </a:t>
            </a:r>
            <a:r>
              <a:rPr lang="sk-SK" i="1" dirty="0">
                <a:latin typeface="Arial Narrow" panose="020B0606020202030204" pitchFamily="34" charset="0"/>
              </a:rPr>
              <a:t>O</a:t>
            </a:r>
            <a:r>
              <a:rPr lang="sk-SK" dirty="0">
                <a:latin typeface="Arial Narrow" panose="020B0606020202030204" pitchFamily="34" charset="0"/>
              </a:rPr>
              <a:t>)</a:t>
            </a:r>
            <a:endParaRPr lang="sk-SK" b="1" dirty="0">
              <a:latin typeface="Arial Narrow" panose="020B060602020203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sk-SK" b="1" dirty="0">
                <a:latin typeface="Arial Narrow" panose="020B0606020202030204" pitchFamily="34" charset="0"/>
              </a:rPr>
              <a:t>Zdroj </a:t>
            </a:r>
            <a:r>
              <a:rPr lang="sk-SK" dirty="0">
                <a:latin typeface="Arial Narrow" panose="020B0606020202030204" pitchFamily="34" charset="0"/>
              </a:rPr>
              <a:t>štúdia </a:t>
            </a:r>
            <a:r>
              <a:rPr lang="sk-SK" dirty="0" smtClean="0">
                <a:latin typeface="Arial Narrow" panose="020B0606020202030204" pitchFamily="34" charset="0"/>
              </a:rPr>
              <a:t>napríklad</a:t>
            </a:r>
            <a:r>
              <a:rPr lang="sk-SK" dirty="0">
                <a:latin typeface="Arial Narrow" panose="020B0606020202030204" pitchFamily="34" charset="0"/>
              </a:rPr>
              <a:t> </a:t>
            </a:r>
            <a:r>
              <a:rPr lang="sk-SK" dirty="0" smtClean="0">
                <a:latin typeface="Arial Narrow" panose="020B0606020202030204" pitchFamily="34" charset="0"/>
                <a:hlinkClick r:id="rId3"/>
              </a:rPr>
              <a:t>TU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547866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prism isInverted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80999" y="1719071"/>
            <a:ext cx="8407893" cy="3438121"/>
          </a:xfrm>
        </p:spPr>
        <p:txBody>
          <a:bodyPr>
            <a:normAutofit/>
          </a:bodyPr>
          <a:lstStyle/>
          <a:p>
            <a:pPr lvl="0">
              <a:buFont typeface="Wingdings" panose="05000000000000000000" pitchFamily="2" charset="2"/>
              <a:buChar char="q"/>
            </a:pPr>
            <a:r>
              <a:rPr lang="sk-SK" b="1" dirty="0">
                <a:latin typeface="Arial Narrow" panose="020B0606020202030204" pitchFamily="34" charset="0"/>
              </a:rPr>
              <a:t>priečelné priamky</a:t>
            </a:r>
            <a:r>
              <a:rPr lang="sk-SK" dirty="0">
                <a:latin typeface="Arial Narrow" panose="020B0606020202030204" pitchFamily="34" charset="0"/>
              </a:rPr>
              <a:t> – sú priamky rovnobežné s perspektívnou priemetňou,  vertikálne priečelné priamky sú kolmé na základnú </a:t>
            </a:r>
            <a:r>
              <a:rPr lang="sk-SK" dirty="0" smtClean="0">
                <a:latin typeface="Arial Narrow" panose="020B0606020202030204" pitchFamily="34" charset="0"/>
              </a:rPr>
              <a:t>rovinu</a:t>
            </a:r>
            <a:endParaRPr lang="sk-SK" b="1" dirty="0">
              <a:latin typeface="Arial Narrow" panose="020B0606020202030204" pitchFamily="34" charset="0"/>
            </a:endParaRPr>
          </a:p>
          <a:p>
            <a:pPr lvl="0">
              <a:buFont typeface="Wingdings" panose="05000000000000000000" pitchFamily="2" charset="2"/>
              <a:buChar char="q"/>
            </a:pPr>
            <a:r>
              <a:rPr lang="sk-SK" b="1" dirty="0">
                <a:latin typeface="Arial Narrow" panose="020B0606020202030204" pitchFamily="34" charset="0"/>
              </a:rPr>
              <a:t>hĺbkové priamky</a:t>
            </a:r>
            <a:r>
              <a:rPr lang="sk-SK" dirty="0">
                <a:latin typeface="Arial Narrow" panose="020B0606020202030204" pitchFamily="34" charset="0"/>
              </a:rPr>
              <a:t> – sú kolmé na perspektívnu priemetňu, ich </a:t>
            </a:r>
            <a:r>
              <a:rPr lang="sk-SK" dirty="0" err="1">
                <a:latin typeface="Arial Narrow" panose="020B0606020202030204" pitchFamily="34" charset="0"/>
              </a:rPr>
              <a:t>úbežníkom</a:t>
            </a:r>
            <a:r>
              <a:rPr lang="sk-SK" dirty="0">
                <a:latin typeface="Arial Narrow" panose="020B0606020202030204" pitchFamily="34" charset="0"/>
              </a:rPr>
              <a:t> je hlavný bod H (kolmý priemet stredu premietania)</a:t>
            </a:r>
            <a:endParaRPr lang="sk-SK" b="1" dirty="0">
              <a:latin typeface="Arial Narrow" panose="020B0606020202030204" pitchFamily="34" charset="0"/>
            </a:endParaRP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>
          <a:xfrm>
            <a:off x="8388424" y="5949280"/>
            <a:ext cx="432048" cy="504056"/>
          </a:xfrm>
        </p:spPr>
        <p:txBody>
          <a:bodyPr>
            <a:normAutofit/>
          </a:bodyPr>
          <a:lstStyle/>
          <a:p>
            <a:fld id="{DF99143A-DBE8-4C21-BC2D-EFFC446F2A22}" type="slidenum">
              <a:rPr lang="sk-SK" smtClean="0"/>
              <a:t>8</a:t>
            </a:fld>
            <a:endParaRPr lang="sk-SK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3600" b="1" dirty="0" smtClean="0">
                <a:latin typeface="Arial Narrow" panose="020B0606020202030204" pitchFamily="34" charset="0"/>
              </a:rPr>
              <a:t>Dôležité priamky</a:t>
            </a:r>
            <a:endParaRPr lang="sk-SK" sz="3600" b="1" dirty="0">
              <a:latin typeface="Arial Narrow" panose="020B0606020202030204" pitchFamily="34" charset="0"/>
            </a:endParaRPr>
          </a:p>
        </p:txBody>
      </p:sp>
      <p:pic>
        <p:nvPicPr>
          <p:cNvPr id="11266" name="Picture 2" descr="C:\Users\ucitel4\Desktop\Dropbox\PROJEKT PREMENA - TVORCOVIA\ODBORNE MATERIALY\magyarova\OK MAREC 2014\OK PL\OK PL č. 7.6 - LP - Odraz 3.ti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7" t="31314" r="5433" b="29034"/>
          <a:stretch/>
        </p:blipFill>
        <p:spPr bwMode="auto">
          <a:xfrm>
            <a:off x="3950571" y="4207446"/>
            <a:ext cx="3389843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ucitel4\Desktop\Dropbox\PROJEKT PREMENA - TVORCOVIA\ODBORNE MATERIALY\magyarova\OK MAREC 2014\OK PL\OK PL č. 7.8 - LP - Odraz 4.ti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8" t="28687" r="6577" b="27945"/>
          <a:stretch/>
        </p:blipFill>
        <p:spPr bwMode="auto">
          <a:xfrm>
            <a:off x="467544" y="3284984"/>
            <a:ext cx="3384376" cy="2299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117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prism isInverted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95536" y="1844824"/>
            <a:ext cx="8407893" cy="4392488"/>
          </a:xfrm>
        </p:spPr>
        <p:txBody>
          <a:bodyPr>
            <a:normAutofit/>
          </a:bodyPr>
          <a:lstStyle/>
          <a:p>
            <a:pPr lvl="0" algn="just">
              <a:buFont typeface="Wingdings" panose="05000000000000000000" pitchFamily="2" charset="2"/>
              <a:buChar char="q"/>
            </a:pPr>
            <a:r>
              <a:rPr lang="sk-SK" b="1" dirty="0">
                <a:latin typeface="Arial Narrow" panose="020B0606020202030204" pitchFamily="34" charset="0"/>
              </a:rPr>
              <a:t>horizont </a:t>
            </a:r>
            <a:r>
              <a:rPr lang="sk-SK" b="1" i="1" dirty="0">
                <a:latin typeface="Arial Narrow" panose="020B0606020202030204" pitchFamily="34" charset="0"/>
              </a:rPr>
              <a:t>h</a:t>
            </a:r>
            <a:r>
              <a:rPr lang="sk-SK" b="1" dirty="0">
                <a:latin typeface="Arial Narrow" panose="020B0606020202030204" pitchFamily="34" charset="0"/>
              </a:rPr>
              <a:t> je </a:t>
            </a:r>
            <a:r>
              <a:rPr lang="sk-SK" b="1" dirty="0" err="1">
                <a:latin typeface="Arial Narrow" panose="020B0606020202030204" pitchFamily="34" charset="0"/>
              </a:rPr>
              <a:t>úbežnicou</a:t>
            </a:r>
            <a:r>
              <a:rPr lang="sk-SK" dirty="0">
                <a:latin typeface="Arial Narrow" panose="020B0606020202030204" pitchFamily="34" charset="0"/>
              </a:rPr>
              <a:t> všetkých vodorovných rovín a zároveň obsahuje </a:t>
            </a:r>
            <a:r>
              <a:rPr lang="sk-SK" dirty="0" err="1">
                <a:latin typeface="Arial Narrow" panose="020B0606020202030204" pitchFamily="34" charset="0"/>
              </a:rPr>
              <a:t>úbežníky</a:t>
            </a:r>
            <a:r>
              <a:rPr lang="sk-SK" dirty="0">
                <a:latin typeface="Arial Narrow" panose="020B0606020202030204" pitchFamily="34" charset="0"/>
              </a:rPr>
              <a:t> všetkých vodorovných priamok, ktoré nie sú rovnobežné so </a:t>
            </a:r>
            <a:r>
              <a:rPr lang="sk-SK" dirty="0" err="1">
                <a:latin typeface="Arial Narrow" panose="020B0606020202030204" pitchFamily="34" charset="0"/>
              </a:rPr>
              <a:t>základnicou</a:t>
            </a:r>
            <a:r>
              <a:rPr lang="sk-SK" dirty="0">
                <a:latin typeface="Arial Narrow" panose="020B0606020202030204" pitchFamily="34" charset="0"/>
              </a:rPr>
              <a:t> </a:t>
            </a:r>
            <a:r>
              <a:rPr lang="sk-SK" i="1" dirty="0">
                <a:latin typeface="Arial Narrow" panose="020B0606020202030204" pitchFamily="34" charset="0"/>
              </a:rPr>
              <a:t>z</a:t>
            </a:r>
            <a:endParaRPr lang="sk-SK" b="1" dirty="0">
              <a:latin typeface="Arial Narrow" panose="020B0606020202030204" pitchFamily="34" charset="0"/>
            </a:endParaRPr>
          </a:p>
          <a:p>
            <a:pPr lvl="0" algn="just">
              <a:buFont typeface="Wingdings" panose="05000000000000000000" pitchFamily="2" charset="2"/>
              <a:buChar char="q"/>
            </a:pPr>
            <a:r>
              <a:rPr lang="sk-SK" b="1" dirty="0">
                <a:latin typeface="Arial Narrow" panose="020B0606020202030204" pitchFamily="34" charset="0"/>
              </a:rPr>
              <a:t>perspektíva zachováva rovnobežnosť priečelných priamok, </a:t>
            </a:r>
            <a:r>
              <a:rPr lang="sk-SK" dirty="0">
                <a:latin typeface="Arial Narrow" panose="020B0606020202030204" pitchFamily="34" charset="0"/>
              </a:rPr>
              <a:t>t. j. priamok rovnobežných s perspektívnou priemetňou ν</a:t>
            </a:r>
            <a:endParaRPr lang="sk-SK" b="1" dirty="0">
              <a:latin typeface="Arial Narrow" panose="020B0606020202030204" pitchFamily="34" charset="0"/>
            </a:endParaRPr>
          </a:p>
          <a:p>
            <a:pPr lvl="0" algn="just">
              <a:buFont typeface="Wingdings" panose="05000000000000000000" pitchFamily="2" charset="2"/>
              <a:buChar char="q"/>
            </a:pPr>
            <a:r>
              <a:rPr lang="sk-SK" b="1" dirty="0">
                <a:latin typeface="Arial Narrow" panose="020B0606020202030204" pitchFamily="34" charset="0"/>
              </a:rPr>
              <a:t>perspektíva zachováva deliaci pomer </a:t>
            </a:r>
            <a:r>
              <a:rPr lang="sk-SK" dirty="0">
                <a:latin typeface="Arial Narrow" panose="020B0606020202030204" pitchFamily="34" charset="0"/>
              </a:rPr>
              <a:t>troch bodov (navzájom rôznych), ktoré ležia na priečelných priamkach</a:t>
            </a:r>
            <a:endParaRPr lang="sk-SK" b="1" dirty="0">
              <a:latin typeface="Arial Narrow" panose="020B0606020202030204" pitchFamily="34" charset="0"/>
            </a:endParaRPr>
          </a:p>
          <a:p>
            <a:pPr lvl="0" algn="just">
              <a:buFont typeface="Wingdings" panose="05000000000000000000" pitchFamily="2" charset="2"/>
              <a:buChar char="q"/>
            </a:pPr>
            <a:r>
              <a:rPr lang="sk-SK" b="1" dirty="0">
                <a:latin typeface="Arial Narrow" panose="020B0606020202030204" pitchFamily="34" charset="0"/>
              </a:rPr>
              <a:t>pravý a ľavý </a:t>
            </a:r>
            <a:r>
              <a:rPr lang="sk-SK" b="1" dirty="0" err="1">
                <a:latin typeface="Arial Narrow" panose="020B0606020202030204" pitchFamily="34" charset="0"/>
              </a:rPr>
              <a:t>dištančník</a:t>
            </a:r>
            <a:r>
              <a:rPr lang="sk-SK" b="1" dirty="0">
                <a:latin typeface="Arial Narrow" panose="020B0606020202030204" pitchFamily="34" charset="0"/>
              </a:rPr>
              <a:t> sú </a:t>
            </a:r>
            <a:r>
              <a:rPr lang="sk-SK" b="1" dirty="0" err="1">
                <a:latin typeface="Arial Narrow" panose="020B0606020202030204" pitchFamily="34" charset="0"/>
              </a:rPr>
              <a:t>úbežníky</a:t>
            </a:r>
            <a:r>
              <a:rPr lang="sk-SK" b="1" dirty="0">
                <a:latin typeface="Arial Narrow" panose="020B0606020202030204" pitchFamily="34" charset="0"/>
              </a:rPr>
              <a:t> </a:t>
            </a:r>
            <a:r>
              <a:rPr lang="sk-SK" dirty="0">
                <a:latin typeface="Arial Narrow" panose="020B0606020202030204" pitchFamily="34" charset="0"/>
              </a:rPr>
              <a:t>vodorovných priamok, ktoré zvierajú s perspektívnou priemetňou uhol 45°</a:t>
            </a:r>
            <a:endParaRPr lang="sk-SK" b="1" dirty="0">
              <a:latin typeface="Arial Narrow" panose="020B0606020202030204" pitchFamily="34" charset="0"/>
            </a:endParaRPr>
          </a:p>
          <a:p>
            <a:pPr lvl="0" algn="just">
              <a:buFont typeface="Wingdings" panose="05000000000000000000" pitchFamily="2" charset="2"/>
              <a:buChar char="q"/>
            </a:pPr>
            <a:r>
              <a:rPr lang="sk-SK" b="1" dirty="0">
                <a:latin typeface="Arial Narrow" panose="020B0606020202030204" pitchFamily="34" charset="0"/>
              </a:rPr>
              <a:t>horný a dolný </a:t>
            </a:r>
            <a:r>
              <a:rPr lang="sk-SK" b="1" dirty="0" err="1">
                <a:latin typeface="Arial Narrow" panose="020B0606020202030204" pitchFamily="34" charset="0"/>
              </a:rPr>
              <a:t>dištančník</a:t>
            </a:r>
            <a:r>
              <a:rPr lang="sk-SK" b="1" dirty="0">
                <a:latin typeface="Arial Narrow" panose="020B0606020202030204" pitchFamily="34" charset="0"/>
              </a:rPr>
              <a:t> sú </a:t>
            </a:r>
            <a:r>
              <a:rPr lang="sk-SK" b="1" dirty="0" err="1">
                <a:latin typeface="Arial Narrow" panose="020B0606020202030204" pitchFamily="34" charset="0"/>
              </a:rPr>
              <a:t>úbežníky</a:t>
            </a:r>
            <a:r>
              <a:rPr lang="sk-SK" b="1" dirty="0">
                <a:latin typeface="Arial Narrow" panose="020B0606020202030204" pitchFamily="34" charset="0"/>
              </a:rPr>
              <a:t> </a:t>
            </a:r>
            <a:r>
              <a:rPr lang="sk-SK" dirty="0">
                <a:latin typeface="Arial Narrow" panose="020B0606020202030204" pitchFamily="34" charset="0"/>
              </a:rPr>
              <a:t>priamok, ktoré </a:t>
            </a:r>
            <a:endParaRPr lang="sk-SK" dirty="0" smtClean="0">
              <a:latin typeface="Arial Narrow" panose="020B0606020202030204" pitchFamily="34" charset="0"/>
            </a:endParaRPr>
          </a:p>
          <a:p>
            <a:pPr marL="45720" lvl="0" indent="0" algn="just">
              <a:buNone/>
            </a:pPr>
            <a:r>
              <a:rPr lang="sk-SK" dirty="0">
                <a:latin typeface="Arial Narrow" panose="020B0606020202030204" pitchFamily="34" charset="0"/>
              </a:rPr>
              <a:t> </a:t>
            </a:r>
            <a:r>
              <a:rPr lang="sk-SK" dirty="0" smtClean="0">
                <a:latin typeface="Arial Narrow" panose="020B0606020202030204" pitchFamily="34" charset="0"/>
              </a:rPr>
              <a:t>  sú </a:t>
            </a:r>
            <a:r>
              <a:rPr lang="sk-SK" dirty="0">
                <a:latin typeface="Arial Narrow" panose="020B0606020202030204" pitchFamily="34" charset="0"/>
              </a:rPr>
              <a:t>kolmé na </a:t>
            </a:r>
            <a:r>
              <a:rPr lang="sk-SK" dirty="0" err="1">
                <a:latin typeface="Arial Narrow" panose="020B0606020202030204" pitchFamily="34" charset="0"/>
              </a:rPr>
              <a:t>základnicu</a:t>
            </a:r>
            <a:r>
              <a:rPr lang="sk-SK" dirty="0">
                <a:latin typeface="Arial Narrow" panose="020B0606020202030204" pitchFamily="34" charset="0"/>
              </a:rPr>
              <a:t> a  zvierajú s perspektívnou </a:t>
            </a:r>
            <a:endParaRPr lang="sk-SK" dirty="0" smtClean="0">
              <a:latin typeface="Arial Narrow" panose="020B0606020202030204" pitchFamily="34" charset="0"/>
            </a:endParaRPr>
          </a:p>
          <a:p>
            <a:pPr marL="45720" lvl="0" indent="0" algn="just">
              <a:buNone/>
            </a:pPr>
            <a:r>
              <a:rPr lang="sk-SK" dirty="0">
                <a:latin typeface="Arial Narrow" panose="020B0606020202030204" pitchFamily="34" charset="0"/>
              </a:rPr>
              <a:t> </a:t>
            </a:r>
            <a:r>
              <a:rPr lang="sk-SK" dirty="0" smtClean="0">
                <a:latin typeface="Arial Narrow" panose="020B0606020202030204" pitchFamily="34" charset="0"/>
              </a:rPr>
              <a:t>  priemetňou </a:t>
            </a:r>
            <a:r>
              <a:rPr lang="sk-SK" dirty="0">
                <a:latin typeface="Arial Narrow" panose="020B0606020202030204" pitchFamily="34" charset="0"/>
              </a:rPr>
              <a:t>uhol 45°</a:t>
            </a:r>
            <a:endParaRPr lang="sk-SK" b="1" dirty="0">
              <a:latin typeface="Arial Narrow" panose="020B060602020203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endParaRPr lang="sk-SK" dirty="0">
              <a:latin typeface="Arial Narrow" panose="020B0606020202030204" pitchFamily="34" charset="0"/>
            </a:endParaRP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9143A-DBE8-4C21-BC2D-EFFC446F2A22}" type="slidenum">
              <a:rPr lang="sk-SK" smtClean="0"/>
              <a:t>9</a:t>
            </a:fld>
            <a:endParaRPr lang="sk-SK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3600" b="1" dirty="0" smtClean="0">
                <a:latin typeface="Arial Narrow" panose="020B0606020202030204" pitchFamily="34" charset="0"/>
              </a:rPr>
              <a:t>Vlastnosti perspektívy</a:t>
            </a:r>
            <a:endParaRPr lang="sk-SK" sz="36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4478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prism isInverted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riežka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Mriežka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Mriežka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624</TotalTime>
  <Words>230</Words>
  <Application>Microsoft Office PowerPoint</Application>
  <PresentationFormat>Prezentácia na obrazovke (4:3)</PresentationFormat>
  <Paragraphs>113</Paragraphs>
  <Slides>17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17</vt:i4>
      </vt:variant>
    </vt:vector>
  </HeadingPairs>
  <TitlesOfParts>
    <vt:vector size="18" baseType="lpstr">
      <vt:lpstr>Mriežka</vt:lpstr>
      <vt:lpstr>Deskriptívna geometria </vt:lpstr>
      <vt:lpstr>Definícia:  LINEÁRNA PERSPEKTÍVA je premietacia metóda   - stredové premietanie zo stredu S (oka O) na perspektívnu priemetňu </vt:lpstr>
      <vt:lpstr>  Základné pojmy Zadanie LP DOLEŽITÉ PRIAMKY Vlastnosti PERSPEKTÍVY Druhy LP Zásady PERSPEKTÍVY Pavimento, sieť pre interiér Priečelné pavimento Video História Využitie Zdroje   </vt:lpstr>
      <vt:lpstr>Základné pojmy</vt:lpstr>
      <vt:lpstr>Prezentácia programu PowerPoint</vt:lpstr>
      <vt:lpstr>Úloha: Označte V obrázku všetky určujúce prvky</vt:lpstr>
      <vt:lpstr>Zadanie LP</vt:lpstr>
      <vt:lpstr>Dôležité priamky</vt:lpstr>
      <vt:lpstr>Vlastnosti perspektívy</vt:lpstr>
      <vt:lpstr>DRUHY LINEÁRNEJ PERSPEKTÍVY</vt:lpstr>
      <vt:lpstr>Druhy lineárnej perspektívy ÚLOHA: PRIRAĎTE NÁZVY KU OBRÁZKOM (kliknite na obrázok)</vt:lpstr>
      <vt:lpstr>Zásady perspektívy</vt:lpstr>
      <vt:lpstr>Pavimento a sieť pre interiér   Pavimento je štvorcová sieť v LP v základnej rovine, ktorá má nenahraditeľný význam pre zostrojovanie – konštrukciu telies v priestore – umiestňujeme ich práve na pavimente.  Výšku nanášame v skutočnej veľkosti na zvislé priamky (ich úbežníkom je nevlastný bod) od bodov na základnici. Pomocou hĺbkových priamok sa výška skracuje – zmenšuje.   </vt:lpstr>
      <vt:lpstr>Pavimento   v priečelnej polohe</vt:lpstr>
      <vt:lpstr>História    Základy lineárnej perspektívy sa objavovali už na gréckych a rímskych maľbách ako poznatok, že navzájom rovnobežné priamky sa v diaľke zdanlivo zbiehajú. Maliari v XIV. – XVI. storočí v dobe renesancie maľovali obrazy pomocou štvorcových sietí. ALBRECHT DURER (okolo roku 1500) – nemecký maliar -  bol iniciátorom na konštruovanie rôznych zariadení, ktoré pomáhali nakresliť obraz tak, aby zodpovedal čo najvernejšie skutočnosti. Brook Taylor  anglický matematik – vytvoril roku 1715 teoretické základy už  v tom čase používaného zobrazenia tzv. lineárnej perspektívy.   Zdrojom pre oboznámenie sa s históriou vývoja LP môže byť napríklad TÁTO práca   </vt:lpstr>
      <vt:lpstr>Využitie</vt:lpstr>
      <vt:lpstr>Zdroje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Deskriptívna geometria LINEÁRNA PERSPEKTÍVA</dc:title>
  <dc:creator>ucitel4</dc:creator>
  <cp:lastModifiedBy>Ľuboš Hrabovský</cp:lastModifiedBy>
  <cp:revision>59</cp:revision>
  <cp:lastPrinted>2014-05-07T11:33:24Z</cp:lastPrinted>
  <dcterms:created xsi:type="dcterms:W3CDTF">2014-05-06T16:48:56Z</dcterms:created>
  <dcterms:modified xsi:type="dcterms:W3CDTF">2014-05-12T09:13:23Z</dcterms:modified>
</cp:coreProperties>
</file>