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0" r:id="rId4"/>
    <p:sldId id="261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5" Type="http://schemas.openxmlformats.org/officeDocument/2006/relationships/slide" Target="../slides/slide13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95BDD-617D-44D1-876C-63BD4F034A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B04151E-6BEA-404E-A828-2115709DC35A}">
      <dgm:prSet phldrT="[Text]"/>
      <dgm:spPr/>
      <dgm:t>
        <a:bodyPr/>
        <a:lstStyle/>
        <a:p>
          <a:r>
            <a:rPr lang="sk-SK" dirty="0" smtClean="0"/>
            <a:t>Kyseliny a zásady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B71AAFD-2D5A-44F0-96C4-8EC76F68626A}" type="parTrans" cxnId="{6D5C58C6-9160-48D6-A2AA-14A5DFDE7524}">
      <dgm:prSet/>
      <dgm:spPr/>
      <dgm:t>
        <a:bodyPr/>
        <a:lstStyle/>
        <a:p>
          <a:endParaRPr lang="sk-SK"/>
        </a:p>
      </dgm:t>
    </dgm:pt>
    <dgm:pt modelId="{8174A6E8-17BA-4245-9B9F-1159BC53AF36}" type="sibTrans" cxnId="{6D5C58C6-9160-48D6-A2AA-14A5DFDE7524}">
      <dgm:prSet/>
      <dgm:spPr/>
      <dgm:t>
        <a:bodyPr/>
        <a:lstStyle/>
        <a:p>
          <a:endParaRPr lang="sk-SK"/>
        </a:p>
      </dgm:t>
    </dgm:pt>
    <dgm:pt modelId="{E7C1F23B-5FD9-46CF-8958-3D59EFCC791B}">
      <dgm:prSet phldrT="[Text]"/>
      <dgm:spPr/>
      <dgm:t>
        <a:bodyPr/>
        <a:lstStyle/>
        <a:p>
          <a:r>
            <a:rPr lang="sk-SK" dirty="0" err="1" smtClean="0"/>
            <a:t>Amfotérne</a:t>
          </a:r>
          <a:r>
            <a:rPr lang="sk-SK" dirty="0" smtClean="0"/>
            <a:t> látky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710A5D9-C7C9-4E98-87E6-5B47790F133F}" type="parTrans" cxnId="{A1FD00CD-89C4-4D4D-BD80-6B7B357E2AE4}">
      <dgm:prSet/>
      <dgm:spPr/>
      <dgm:t>
        <a:bodyPr/>
        <a:lstStyle/>
        <a:p>
          <a:endParaRPr lang="sk-SK"/>
        </a:p>
      </dgm:t>
    </dgm:pt>
    <dgm:pt modelId="{1A6C3CBC-5214-403F-B538-1D0EBFACD3FD}" type="sibTrans" cxnId="{A1FD00CD-89C4-4D4D-BD80-6B7B357E2AE4}">
      <dgm:prSet/>
      <dgm:spPr/>
      <dgm:t>
        <a:bodyPr/>
        <a:lstStyle/>
        <a:p>
          <a:endParaRPr lang="sk-SK"/>
        </a:p>
      </dgm:t>
    </dgm:pt>
    <dgm:pt modelId="{89CDD27E-0803-4D60-8DB3-268F77571F8E}">
      <dgm:prSet phldrT="[Text]"/>
      <dgm:spPr/>
      <dgm:t>
        <a:bodyPr/>
        <a:lstStyle/>
        <a:p>
          <a:r>
            <a:rPr lang="sk-SK" dirty="0" smtClean="0"/>
            <a:t>Sila kyselín a zásad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BD74907-F0E8-4863-9CFA-6D29BA5D22EB}" type="parTrans" cxnId="{B6F9A03A-9389-425A-8970-BF82D7B19D54}">
      <dgm:prSet/>
      <dgm:spPr/>
      <dgm:t>
        <a:bodyPr/>
        <a:lstStyle/>
        <a:p>
          <a:endParaRPr lang="sk-SK"/>
        </a:p>
      </dgm:t>
    </dgm:pt>
    <dgm:pt modelId="{40043E96-25D6-4375-91E1-1E550557FC64}" type="sibTrans" cxnId="{B6F9A03A-9389-425A-8970-BF82D7B19D54}">
      <dgm:prSet/>
      <dgm:spPr/>
      <dgm:t>
        <a:bodyPr/>
        <a:lstStyle/>
        <a:p>
          <a:endParaRPr lang="sk-SK"/>
        </a:p>
      </dgm:t>
    </dgm:pt>
    <dgm:pt modelId="{108C2A24-F4BF-4453-B353-2FAD57E774D3}">
      <dgm:prSet phldrT="[Text]"/>
      <dgm:spPr/>
      <dgm:t>
        <a:bodyPr/>
        <a:lstStyle/>
        <a:p>
          <a:r>
            <a:rPr lang="sk-SK" dirty="0" err="1" smtClean="0"/>
            <a:t>Disociačná</a:t>
          </a:r>
          <a:r>
            <a:rPr lang="sk-SK" dirty="0" smtClean="0"/>
            <a:t> konštanta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688BC66-3528-462F-955D-C05E1DF1EECD}" type="parTrans" cxnId="{1C6B4992-C606-4CDC-AC20-632BFEAD4C9E}">
      <dgm:prSet/>
      <dgm:spPr/>
      <dgm:t>
        <a:bodyPr/>
        <a:lstStyle/>
        <a:p>
          <a:endParaRPr lang="sk-SK"/>
        </a:p>
      </dgm:t>
    </dgm:pt>
    <dgm:pt modelId="{3C93CE22-312D-4983-BC51-95F4CDCEFC61}" type="sibTrans" cxnId="{1C6B4992-C606-4CDC-AC20-632BFEAD4C9E}">
      <dgm:prSet/>
      <dgm:spPr/>
      <dgm:t>
        <a:bodyPr/>
        <a:lstStyle/>
        <a:p>
          <a:endParaRPr lang="sk-SK"/>
        </a:p>
      </dgm:t>
    </dgm:pt>
    <dgm:pt modelId="{C87700C1-5799-4FD0-A910-B4BACDB69362}">
      <dgm:prSet/>
      <dgm:spPr/>
      <dgm:t>
        <a:bodyPr/>
        <a:lstStyle/>
        <a:p>
          <a:r>
            <a:rPr lang="sk-SK" dirty="0" smtClean="0"/>
            <a:t>Cvičenia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8D2879B1-E643-4D1A-9A59-EF59933C174A}" type="parTrans" cxnId="{FD6BF073-DFC8-4C1A-8184-513B3F3B5255}">
      <dgm:prSet/>
      <dgm:spPr/>
      <dgm:t>
        <a:bodyPr/>
        <a:lstStyle/>
        <a:p>
          <a:endParaRPr lang="sk-SK"/>
        </a:p>
      </dgm:t>
    </dgm:pt>
    <dgm:pt modelId="{FCBEF5D5-F810-4F82-831B-D1EDABA26A52}" type="sibTrans" cxnId="{FD6BF073-DFC8-4C1A-8184-513B3F3B5255}">
      <dgm:prSet/>
      <dgm:spPr/>
      <dgm:t>
        <a:bodyPr/>
        <a:lstStyle/>
        <a:p>
          <a:endParaRPr lang="sk-SK"/>
        </a:p>
      </dgm:t>
    </dgm:pt>
    <dgm:pt modelId="{A7AE7BA4-1021-432B-B2F2-267D2176A050}" type="pres">
      <dgm:prSet presAssocID="{9AB95BDD-617D-44D1-876C-63BD4F034A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484DBF-C20A-4EB5-A44C-E25131B508EB}" type="pres">
      <dgm:prSet presAssocID="{6B04151E-6BEA-404E-A828-2115709DC35A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B9A0AD1B-AF16-4716-96CC-FED6EDB9E277}" type="pres">
      <dgm:prSet presAssocID="{8174A6E8-17BA-4245-9B9F-1159BC53AF36}" presName="sibTrans" presStyleCnt="0"/>
      <dgm:spPr/>
    </dgm:pt>
    <dgm:pt modelId="{FD72800F-9E69-4896-B6EF-3096A09CA01B}" type="pres">
      <dgm:prSet presAssocID="{E7C1F23B-5FD9-46CF-8958-3D59EFCC791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2594F855-E0F0-4DFC-AE77-A2612488028A}" type="pres">
      <dgm:prSet presAssocID="{1A6C3CBC-5214-403F-B538-1D0EBFACD3FD}" presName="sibTrans" presStyleCnt="0"/>
      <dgm:spPr/>
    </dgm:pt>
    <dgm:pt modelId="{C1310F1C-8830-42B2-8C72-75A554E1647B}" type="pres">
      <dgm:prSet presAssocID="{89CDD27E-0803-4D60-8DB3-268F77571F8E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CBF5DC0D-E149-45AE-B0A5-92EB685C3F85}" type="pres">
      <dgm:prSet presAssocID="{40043E96-25D6-4375-91E1-1E550557FC64}" presName="sibTrans" presStyleCnt="0"/>
      <dgm:spPr/>
    </dgm:pt>
    <dgm:pt modelId="{3781CC5F-A895-4F7F-BE0E-40F1A6C0C79E}" type="pres">
      <dgm:prSet presAssocID="{108C2A24-F4BF-4453-B353-2FAD57E774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E7856A7B-D5F2-4ABF-A4E8-79EFAB1F03D9}" type="pres">
      <dgm:prSet presAssocID="{3C93CE22-312D-4983-BC51-95F4CDCEFC61}" presName="sibTrans" presStyleCnt="0"/>
      <dgm:spPr/>
    </dgm:pt>
    <dgm:pt modelId="{5DB4C46F-8BA2-436E-817E-47A349B3EFB9}" type="pres">
      <dgm:prSet presAssocID="{C87700C1-5799-4FD0-A910-B4BACDB69362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</dgm:ptLst>
  <dgm:cxnLst>
    <dgm:cxn modelId="{BE9FEB96-1750-49F9-A9BC-A365717E2AFC}" type="presOf" srcId="{E7C1F23B-5FD9-46CF-8958-3D59EFCC791B}" destId="{FD72800F-9E69-4896-B6EF-3096A09CA01B}" srcOrd="0" destOrd="0" presId="urn:microsoft.com/office/officeart/2005/8/layout/default"/>
    <dgm:cxn modelId="{C38358B6-2AE3-4CD5-9137-BF9CD6ED0528}" type="presOf" srcId="{C87700C1-5799-4FD0-A910-B4BACDB69362}" destId="{5DB4C46F-8BA2-436E-817E-47A349B3EFB9}" srcOrd="0" destOrd="0" presId="urn:microsoft.com/office/officeart/2005/8/layout/default"/>
    <dgm:cxn modelId="{B6F9A03A-9389-425A-8970-BF82D7B19D54}" srcId="{9AB95BDD-617D-44D1-876C-63BD4F034AD6}" destId="{89CDD27E-0803-4D60-8DB3-268F77571F8E}" srcOrd="2" destOrd="0" parTransId="{1BD74907-F0E8-4863-9CFA-6D29BA5D22EB}" sibTransId="{40043E96-25D6-4375-91E1-1E550557FC64}"/>
    <dgm:cxn modelId="{A1FD00CD-89C4-4D4D-BD80-6B7B357E2AE4}" srcId="{9AB95BDD-617D-44D1-876C-63BD4F034AD6}" destId="{E7C1F23B-5FD9-46CF-8958-3D59EFCC791B}" srcOrd="1" destOrd="0" parTransId="{3710A5D9-C7C9-4E98-87E6-5B47790F133F}" sibTransId="{1A6C3CBC-5214-403F-B538-1D0EBFACD3FD}"/>
    <dgm:cxn modelId="{A923D946-F72C-49FA-8706-458C160F3899}" type="presOf" srcId="{108C2A24-F4BF-4453-B353-2FAD57E774D3}" destId="{3781CC5F-A895-4F7F-BE0E-40F1A6C0C79E}" srcOrd="0" destOrd="0" presId="urn:microsoft.com/office/officeart/2005/8/layout/default"/>
    <dgm:cxn modelId="{FD6BF073-DFC8-4C1A-8184-513B3F3B5255}" srcId="{9AB95BDD-617D-44D1-876C-63BD4F034AD6}" destId="{C87700C1-5799-4FD0-A910-B4BACDB69362}" srcOrd="4" destOrd="0" parTransId="{8D2879B1-E643-4D1A-9A59-EF59933C174A}" sibTransId="{FCBEF5D5-F810-4F82-831B-D1EDABA26A52}"/>
    <dgm:cxn modelId="{6C3FD26C-C261-4903-843F-5CC7713DE2FB}" type="presOf" srcId="{9AB95BDD-617D-44D1-876C-63BD4F034AD6}" destId="{A7AE7BA4-1021-432B-B2F2-267D2176A050}" srcOrd="0" destOrd="0" presId="urn:microsoft.com/office/officeart/2005/8/layout/default"/>
    <dgm:cxn modelId="{E396954E-C939-4BD6-96AF-76F9EE4903F8}" type="presOf" srcId="{6B04151E-6BEA-404E-A828-2115709DC35A}" destId="{6A484DBF-C20A-4EB5-A44C-E25131B508EB}" srcOrd="0" destOrd="0" presId="urn:microsoft.com/office/officeart/2005/8/layout/default"/>
    <dgm:cxn modelId="{1C6B4992-C606-4CDC-AC20-632BFEAD4C9E}" srcId="{9AB95BDD-617D-44D1-876C-63BD4F034AD6}" destId="{108C2A24-F4BF-4453-B353-2FAD57E774D3}" srcOrd="3" destOrd="0" parTransId="{3688BC66-3528-462F-955D-C05E1DF1EECD}" sibTransId="{3C93CE22-312D-4983-BC51-95F4CDCEFC61}"/>
    <dgm:cxn modelId="{6D5C58C6-9160-48D6-A2AA-14A5DFDE7524}" srcId="{9AB95BDD-617D-44D1-876C-63BD4F034AD6}" destId="{6B04151E-6BEA-404E-A828-2115709DC35A}" srcOrd="0" destOrd="0" parTransId="{3B71AAFD-2D5A-44F0-96C4-8EC76F68626A}" sibTransId="{8174A6E8-17BA-4245-9B9F-1159BC53AF36}"/>
    <dgm:cxn modelId="{CEDBD118-F0BB-42A1-9FC7-755895A111AF}" type="presOf" srcId="{89CDD27E-0803-4D60-8DB3-268F77571F8E}" destId="{C1310F1C-8830-42B2-8C72-75A554E1647B}" srcOrd="0" destOrd="0" presId="urn:microsoft.com/office/officeart/2005/8/layout/default"/>
    <dgm:cxn modelId="{436318B7-B665-4234-A0DB-963C52FA4AFD}" type="presParOf" srcId="{A7AE7BA4-1021-432B-B2F2-267D2176A050}" destId="{6A484DBF-C20A-4EB5-A44C-E25131B508EB}" srcOrd="0" destOrd="0" presId="urn:microsoft.com/office/officeart/2005/8/layout/default"/>
    <dgm:cxn modelId="{DD3A0A4B-2ADB-42AF-A75F-54D63C63AC9E}" type="presParOf" srcId="{A7AE7BA4-1021-432B-B2F2-267D2176A050}" destId="{B9A0AD1B-AF16-4716-96CC-FED6EDB9E277}" srcOrd="1" destOrd="0" presId="urn:microsoft.com/office/officeart/2005/8/layout/default"/>
    <dgm:cxn modelId="{85D4DD1F-F960-4EB0-AF8D-82619E1633F9}" type="presParOf" srcId="{A7AE7BA4-1021-432B-B2F2-267D2176A050}" destId="{FD72800F-9E69-4896-B6EF-3096A09CA01B}" srcOrd="2" destOrd="0" presId="urn:microsoft.com/office/officeart/2005/8/layout/default"/>
    <dgm:cxn modelId="{D60FC436-1C94-4AE0-90F0-7E34C2C1CB19}" type="presParOf" srcId="{A7AE7BA4-1021-432B-B2F2-267D2176A050}" destId="{2594F855-E0F0-4DFC-AE77-A2612488028A}" srcOrd="3" destOrd="0" presId="urn:microsoft.com/office/officeart/2005/8/layout/default"/>
    <dgm:cxn modelId="{D2800DF9-4699-4B60-A1CE-5E20E85C6BFD}" type="presParOf" srcId="{A7AE7BA4-1021-432B-B2F2-267D2176A050}" destId="{C1310F1C-8830-42B2-8C72-75A554E1647B}" srcOrd="4" destOrd="0" presId="urn:microsoft.com/office/officeart/2005/8/layout/default"/>
    <dgm:cxn modelId="{2B886ADC-F96D-4EED-9FAE-9F05F7BB8737}" type="presParOf" srcId="{A7AE7BA4-1021-432B-B2F2-267D2176A050}" destId="{CBF5DC0D-E149-45AE-B0A5-92EB685C3F85}" srcOrd="5" destOrd="0" presId="urn:microsoft.com/office/officeart/2005/8/layout/default"/>
    <dgm:cxn modelId="{B65FDEB2-23F1-44C0-B0BF-3B9D0C06F5A3}" type="presParOf" srcId="{A7AE7BA4-1021-432B-B2F2-267D2176A050}" destId="{3781CC5F-A895-4F7F-BE0E-40F1A6C0C79E}" srcOrd="6" destOrd="0" presId="urn:microsoft.com/office/officeart/2005/8/layout/default"/>
    <dgm:cxn modelId="{35F27ED0-A7E6-4FF4-9612-28D45001F38C}" type="presParOf" srcId="{A7AE7BA4-1021-432B-B2F2-267D2176A050}" destId="{E7856A7B-D5F2-4ABF-A4E8-79EFAB1F03D9}" srcOrd="7" destOrd="0" presId="urn:microsoft.com/office/officeart/2005/8/layout/default"/>
    <dgm:cxn modelId="{3C9CF62D-BC55-47BB-9C48-45E48E8E3CAB}" type="presParOf" srcId="{A7AE7BA4-1021-432B-B2F2-267D2176A050}" destId="{5DB4C46F-8BA2-436E-817E-47A349B3EF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84DBF-C20A-4EB5-A44C-E25131B508EB}">
      <dsp:nvSpPr>
        <dsp:cNvPr id="0" name=""/>
        <dsp:cNvSpPr/>
      </dsp:nvSpPr>
      <dsp:spPr>
        <a:xfrm>
          <a:off x="916483" y="1984"/>
          <a:ext cx="2030015" cy="121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Kyseliny a zásady</a:t>
          </a:r>
          <a:endParaRPr lang="sk-SK" sz="2700" kern="1200" dirty="0"/>
        </a:p>
      </dsp:txBody>
      <dsp:txXfrm>
        <a:off x="975941" y="61442"/>
        <a:ext cx="1911099" cy="1099093"/>
      </dsp:txXfrm>
    </dsp:sp>
    <dsp:sp modelId="{FD72800F-9E69-4896-B6EF-3096A09CA01B}">
      <dsp:nvSpPr>
        <dsp:cNvPr id="0" name=""/>
        <dsp:cNvSpPr/>
      </dsp:nvSpPr>
      <dsp:spPr>
        <a:xfrm>
          <a:off x="3149500" y="1984"/>
          <a:ext cx="2030015" cy="121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err="1" smtClean="0"/>
            <a:t>Amfotérne</a:t>
          </a:r>
          <a:r>
            <a:rPr lang="sk-SK" sz="2700" kern="1200" dirty="0" smtClean="0"/>
            <a:t> látky</a:t>
          </a:r>
          <a:endParaRPr lang="sk-SK" sz="2700" kern="1200" dirty="0"/>
        </a:p>
      </dsp:txBody>
      <dsp:txXfrm>
        <a:off x="3208958" y="61442"/>
        <a:ext cx="1911099" cy="1099093"/>
      </dsp:txXfrm>
    </dsp:sp>
    <dsp:sp modelId="{C1310F1C-8830-42B2-8C72-75A554E1647B}">
      <dsp:nvSpPr>
        <dsp:cNvPr id="0" name=""/>
        <dsp:cNvSpPr/>
      </dsp:nvSpPr>
      <dsp:spPr>
        <a:xfrm>
          <a:off x="916483" y="1422995"/>
          <a:ext cx="2030015" cy="121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Sila kyselín a zásad</a:t>
          </a:r>
          <a:endParaRPr lang="sk-SK" sz="2700" kern="1200" dirty="0"/>
        </a:p>
      </dsp:txBody>
      <dsp:txXfrm>
        <a:off x="975941" y="1482453"/>
        <a:ext cx="1911099" cy="1099093"/>
      </dsp:txXfrm>
    </dsp:sp>
    <dsp:sp modelId="{3781CC5F-A895-4F7F-BE0E-40F1A6C0C79E}">
      <dsp:nvSpPr>
        <dsp:cNvPr id="0" name=""/>
        <dsp:cNvSpPr/>
      </dsp:nvSpPr>
      <dsp:spPr>
        <a:xfrm>
          <a:off x="3149500" y="1422995"/>
          <a:ext cx="2030015" cy="121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err="1" smtClean="0"/>
            <a:t>Disociačná</a:t>
          </a:r>
          <a:r>
            <a:rPr lang="sk-SK" sz="2700" kern="1200" dirty="0" smtClean="0"/>
            <a:t> konštanta</a:t>
          </a:r>
          <a:endParaRPr lang="sk-SK" sz="2700" kern="1200" dirty="0"/>
        </a:p>
      </dsp:txBody>
      <dsp:txXfrm>
        <a:off x="3208958" y="1482453"/>
        <a:ext cx="1911099" cy="1099093"/>
      </dsp:txXfrm>
    </dsp:sp>
    <dsp:sp modelId="{5DB4C46F-8BA2-436E-817E-47A349B3EFB9}">
      <dsp:nvSpPr>
        <dsp:cNvPr id="0" name=""/>
        <dsp:cNvSpPr/>
      </dsp:nvSpPr>
      <dsp:spPr>
        <a:xfrm>
          <a:off x="2032992" y="2844006"/>
          <a:ext cx="2030015" cy="1218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Cvičenia</a:t>
          </a:r>
          <a:endParaRPr lang="sk-SK" sz="2700" kern="1200" dirty="0"/>
        </a:p>
      </dsp:txBody>
      <dsp:txXfrm>
        <a:off x="2092450" y="2903464"/>
        <a:ext cx="1911099" cy="109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AAABB3-FE68-4108-BBF3-8B5B8B143C92}" type="slidenum">
              <a:rPr lang="cs-CZ" altLang="sk-SK" smtClean="0"/>
              <a:pPr/>
              <a:t>‹#›</a:t>
            </a:fld>
            <a:endParaRPr lang="cs-CZ" altLang="sk-SK"/>
          </a:p>
        </p:txBody>
      </p:sp>
      <p:sp>
        <p:nvSpPr>
          <p:cNvPr id="10" name="Zaoblený obdĺžnik 9">
            <a:hlinkClick r:id="" action="ppaction://hlinkshowjump?jump=nextslide"/>
          </p:cNvPr>
          <p:cNvSpPr/>
          <p:nvPr userDrawn="1"/>
        </p:nvSpPr>
        <p:spPr>
          <a:xfrm>
            <a:off x="410692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</a:t>
            </a: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692DA-0146-4F84-BE33-DCF3BBF2F78E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2CE919-E9DF-4D4B-A602-430B5ADD07E8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137AD0-77F8-454D-A1AB-05E22F9000D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128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obrázok C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j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CD0322-C43E-41FB-9899-07E3CE20082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4910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7D3C78-D5ED-4083-888A-908F5BA2668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510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01245-C224-4F84-814D-65B71BDB8598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5E985E-81AD-4336-8237-CCD78AE0931E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FD45-92C5-4916-9800-77B612C28357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5AF1F-9DE2-4CC9-9C05-DD7DECCFC5BD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D358E-D996-4C9A-8ACC-7A135CD4A352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33EB3-5277-4F4C-9E6D-0589DF6D8B95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7B3F5-678E-483E-A43F-50AE340FA3D2}" type="slidenum">
              <a:rPr lang="cs-CZ" altLang="sk-SK" smtClean="0"/>
              <a:pPr/>
              <a:t>‹#›</a:t>
            </a:fld>
            <a:endParaRPr lang="cs-CZ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4E82-241F-4CE4-92DB-BFD4AEA1B0A3}" type="slidenum">
              <a:rPr lang="cs-CZ" altLang="sk-SK" smtClean="0"/>
              <a:pPr/>
              <a:t>‹#›</a:t>
            </a:fld>
            <a:endParaRPr lang="cs-CZ" alt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dirty="0" smtClean="0"/>
              <a:t>Upravte štýl predlohy textu.</a:t>
            </a:r>
          </a:p>
          <a:p>
            <a:pPr lvl="1" eaLnBrk="1" latinLnBrk="0" hangingPunct="1"/>
            <a:r>
              <a:rPr kumimoji="0" lang="sk-SK" dirty="0" smtClean="0"/>
              <a:t>Druhá úroveň</a:t>
            </a:r>
          </a:p>
          <a:p>
            <a:pPr lvl="2" eaLnBrk="1" latinLnBrk="0" hangingPunct="1"/>
            <a:r>
              <a:rPr kumimoji="0" lang="sk-SK" dirty="0" smtClean="0"/>
              <a:t>Tretia úroveň</a:t>
            </a:r>
          </a:p>
          <a:p>
            <a:pPr lvl="3" eaLnBrk="1" latinLnBrk="0" hangingPunct="1"/>
            <a:r>
              <a:rPr kumimoji="0" lang="sk-SK" dirty="0" smtClean="0"/>
              <a:t>Štvrtá úroveň</a:t>
            </a:r>
          </a:p>
          <a:p>
            <a:pPr lvl="4" eaLnBrk="1" latinLnBrk="0" hangingPunct="1"/>
            <a:r>
              <a:rPr kumimoji="0" lang="sk-SK" dirty="0" smtClean="0"/>
              <a:t>Piata úroveň</a:t>
            </a:r>
            <a:endParaRPr kumimoji="0" lang="en-US" dirty="0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 alt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84565C-017E-4410-84C5-1612818AA8B0}" type="slidenum">
              <a:rPr lang="cs-CZ" altLang="sk-SK" smtClean="0"/>
              <a:pPr/>
              <a:t>‹#›</a:t>
            </a:fld>
            <a:endParaRPr lang="cs-CZ" altLang="sk-SK"/>
          </a:p>
        </p:txBody>
      </p:sp>
      <p:sp>
        <p:nvSpPr>
          <p:cNvPr id="8" name="Zaoblený obdĺžnik 7">
            <a:hlinkClick r:id="" action="ppaction://hlinkshowjump?jump=nextslide"/>
          </p:cNvPr>
          <p:cNvSpPr/>
          <p:nvPr userDrawn="1"/>
        </p:nvSpPr>
        <p:spPr>
          <a:xfrm>
            <a:off x="410692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</a:t>
            </a:r>
            <a:endParaRPr lang="sk-SK" dirty="0"/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 userDrawn="1"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sp>
        <p:nvSpPr>
          <p:cNvPr id="11" name="Zaoblený obdĺžnik 10">
            <a:hlinkClick r:id="" action="ppaction://hlinkshowjump?jump=endshow"/>
          </p:cNvPr>
          <p:cNvSpPr/>
          <p:nvPr userDrawn="1"/>
        </p:nvSpPr>
        <p:spPr>
          <a:xfrm>
            <a:off x="3131220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Koniec</a:t>
            </a:r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03350" y="3860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sk-SK" altLang="sk-SK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PROTOLYTICKÉ REAKCIE</a:t>
            </a:r>
            <a:endParaRPr lang="en-US" altLang="sk-SK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Sila zásad</a:t>
            </a:r>
            <a:endParaRPr lang="cs-CZ" altLang="sk-SK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9116"/>
            <a:ext cx="3810000" cy="2858967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altLang="sk-SK" sz="2800" dirty="0"/>
              <a:t>Sila zásad závisí od toho, ako ľahko prijme vodíkový katión</a:t>
            </a:r>
          </a:p>
          <a:p>
            <a:r>
              <a:rPr lang="sk-SK" altLang="sk-SK" sz="2800" dirty="0"/>
              <a:t>Medzi silné zásady patria tie, ktorých katión sa nachádza na ľavej strane periodickej tabuľky</a:t>
            </a:r>
            <a:endParaRPr lang="cs-CZ" altLang="sk-SK" sz="2800" dirty="0"/>
          </a:p>
        </p:txBody>
      </p:sp>
      <p:sp>
        <p:nvSpPr>
          <p:cNvPr id="5" name="Zaoblený obdĺžnik 4">
            <a:hlinkClick r:id="rId3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Sila zásad</a:t>
            </a:r>
            <a:endParaRPr lang="cs-CZ" alt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k-SK" altLang="sk-SK" dirty="0"/>
              <a:t>KOH</a:t>
            </a:r>
          </a:p>
          <a:p>
            <a:pPr lvl="1"/>
            <a:r>
              <a:rPr lang="sk-SK" altLang="sk-SK" dirty="0"/>
              <a:t>Ľahko sa štiepi vo vode za vzniku K</a:t>
            </a:r>
            <a:r>
              <a:rPr lang="sk-SK" altLang="sk-SK" baseline="30000" dirty="0"/>
              <a:t>+</a:t>
            </a:r>
            <a:r>
              <a:rPr lang="sk-SK" altLang="sk-SK" dirty="0"/>
              <a:t> a OH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 lvl="1"/>
            <a:r>
              <a:rPr lang="sk-SK" altLang="sk-SK" dirty="0"/>
              <a:t>OH</a:t>
            </a:r>
            <a:r>
              <a:rPr lang="sk-SK" altLang="sk-SK" baseline="30000" dirty="0"/>
              <a:t>-</a:t>
            </a:r>
            <a:r>
              <a:rPr lang="sk-SK" altLang="sk-SK" dirty="0"/>
              <a:t> na seba ľahko naviaže vodíkový katión a vznikne pritom voda</a:t>
            </a:r>
          </a:p>
          <a:p>
            <a:pPr lvl="1"/>
            <a:r>
              <a:rPr lang="sk-SK" altLang="sk-SK" dirty="0"/>
              <a:t>K</a:t>
            </a:r>
            <a:r>
              <a:rPr lang="sk-SK" altLang="sk-SK" baseline="30000" dirty="0"/>
              <a:t>+ </a:t>
            </a:r>
            <a:r>
              <a:rPr lang="sk-SK" altLang="sk-SK" dirty="0"/>
              <a:t>je stabilný katión</a:t>
            </a:r>
            <a:endParaRPr lang="cs-CZ" altLang="sk-SK" baseline="300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sk-SK" dirty="0"/>
              <a:t>NH</a:t>
            </a:r>
            <a:r>
              <a:rPr lang="sk-SK" altLang="sk-SK" sz="1600" dirty="0"/>
              <a:t>3</a:t>
            </a:r>
            <a:endParaRPr lang="sk-SK" altLang="sk-SK" sz="3200" dirty="0"/>
          </a:p>
          <a:p>
            <a:pPr lvl="1">
              <a:lnSpc>
                <a:spcPct val="90000"/>
              </a:lnSpc>
            </a:pPr>
            <a:r>
              <a:rPr lang="sk-SK" altLang="sk-SK" dirty="0"/>
              <a:t>Vo vode tvorí NH</a:t>
            </a:r>
            <a:r>
              <a:rPr lang="sk-SK" altLang="sk-SK" sz="1600" dirty="0"/>
              <a:t>4</a:t>
            </a:r>
            <a:r>
              <a:rPr lang="sk-SK" altLang="sk-SK" baseline="30000" dirty="0"/>
              <a:t>+</a:t>
            </a:r>
            <a:r>
              <a:rPr lang="sk-SK" altLang="sk-SK" dirty="0"/>
              <a:t>, pričom v  roztoku ostáva OH</a:t>
            </a:r>
            <a:r>
              <a:rPr lang="sk-SK" altLang="sk-SK" baseline="30000" dirty="0"/>
              <a:t>-</a:t>
            </a:r>
          </a:p>
          <a:p>
            <a:pPr lvl="1">
              <a:lnSpc>
                <a:spcPct val="90000"/>
              </a:lnSpc>
            </a:pPr>
            <a:r>
              <a:rPr lang="sk-SK" altLang="sk-SK" dirty="0"/>
              <a:t>OH</a:t>
            </a:r>
            <a:r>
              <a:rPr lang="sk-SK" altLang="sk-SK" baseline="30000" dirty="0"/>
              <a:t>-</a:t>
            </a:r>
            <a:r>
              <a:rPr lang="sk-SK" altLang="sk-SK" dirty="0"/>
              <a:t> na seba ľahko naviaže vodíkový katión a vznikne pritom voda</a:t>
            </a:r>
            <a:endParaRPr lang="sk-SK" altLang="sk-SK" baseline="30000" dirty="0"/>
          </a:p>
          <a:p>
            <a:pPr lvl="1">
              <a:lnSpc>
                <a:spcPct val="90000"/>
              </a:lnSpc>
            </a:pPr>
            <a:r>
              <a:rPr lang="sk-SK" altLang="sk-SK" dirty="0"/>
              <a:t>NH</a:t>
            </a:r>
            <a:r>
              <a:rPr lang="sk-SK" altLang="sk-SK" sz="1600" dirty="0"/>
              <a:t>4</a:t>
            </a:r>
            <a:r>
              <a:rPr lang="sk-SK" altLang="sk-SK" baseline="30000" dirty="0"/>
              <a:t>+</a:t>
            </a:r>
            <a:r>
              <a:rPr lang="sk-SK" altLang="sk-SK" dirty="0"/>
              <a:t> nie je veľmi stabilný a ľahko sa znovu rozpadá</a:t>
            </a:r>
            <a:endParaRPr lang="cs-CZ" altLang="sk-SK" dirty="0"/>
          </a:p>
        </p:txBody>
      </p:sp>
      <p:sp>
        <p:nvSpPr>
          <p:cNvPr id="5" name="Zaoblený obdĺžnik 4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Disociačná konštanta</a:t>
            </a:r>
            <a:endParaRPr lang="cs-CZ" alt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7848872" cy="4970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altLang="sk-SK" sz="2800" dirty="0"/>
              <a:t>Vyjadruje silu kyselín a zásad</a:t>
            </a:r>
          </a:p>
          <a:p>
            <a:pPr>
              <a:lnSpc>
                <a:spcPct val="90000"/>
              </a:lnSpc>
            </a:pPr>
            <a:r>
              <a:rPr lang="sk-SK" altLang="sk-SK" sz="2800" dirty="0"/>
              <a:t>H</a:t>
            </a:r>
            <a:r>
              <a:rPr lang="sk-SK" altLang="sk-SK" sz="1800" dirty="0"/>
              <a:t>2</a:t>
            </a:r>
            <a:r>
              <a:rPr lang="sk-SK" altLang="sk-SK" sz="2800" dirty="0"/>
              <a:t>O + </a:t>
            </a:r>
            <a:r>
              <a:rPr lang="sk-SK" altLang="sk-SK" sz="2800" dirty="0" err="1"/>
              <a:t>HCl</a:t>
            </a:r>
            <a:r>
              <a:rPr lang="sk-SK" altLang="sk-SK" sz="2800" dirty="0"/>
              <a:t> </a:t>
            </a:r>
            <a:r>
              <a:rPr lang="sk-SK" altLang="sk-SK" sz="2800" dirty="0">
                <a:cs typeface="Times New Roman" pitchFamily="18" charset="0"/>
              </a:rPr>
              <a:t>→</a:t>
            </a:r>
            <a:r>
              <a:rPr lang="sk-SK" altLang="sk-SK" sz="2800" dirty="0"/>
              <a:t> H</a:t>
            </a:r>
            <a:r>
              <a:rPr lang="sk-SK" altLang="sk-SK" sz="1400" dirty="0"/>
              <a:t>3</a:t>
            </a:r>
            <a:r>
              <a:rPr lang="sk-SK" altLang="sk-SK" sz="2800" dirty="0"/>
              <a:t>O</a:t>
            </a:r>
            <a:r>
              <a:rPr lang="sk-SK" altLang="sk-SK" sz="2800" baseline="30000" dirty="0"/>
              <a:t>+</a:t>
            </a:r>
            <a:r>
              <a:rPr lang="sk-SK" altLang="sk-SK" sz="2800" dirty="0"/>
              <a:t> + </a:t>
            </a:r>
            <a:r>
              <a:rPr lang="sk-SK" altLang="sk-SK" sz="2800" dirty="0" err="1"/>
              <a:t>Cl</a:t>
            </a:r>
            <a:r>
              <a:rPr lang="sk-SK" altLang="sk-SK" sz="2800" baseline="30000" dirty="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800" baseline="30000" dirty="0"/>
              <a:t>	</a:t>
            </a:r>
            <a:r>
              <a:rPr lang="sk-SK" altLang="sk-SK" sz="2800" dirty="0"/>
              <a:t>H</a:t>
            </a:r>
            <a:r>
              <a:rPr lang="sk-SK" altLang="sk-SK" sz="1800" dirty="0"/>
              <a:t>2</a:t>
            </a:r>
            <a:r>
              <a:rPr lang="sk-SK" altLang="sk-SK" sz="2800" dirty="0"/>
              <a:t>O + NH</a:t>
            </a:r>
            <a:r>
              <a:rPr lang="sk-SK" altLang="sk-SK" sz="1400" dirty="0"/>
              <a:t>3</a:t>
            </a:r>
            <a:r>
              <a:rPr lang="sk-SK" altLang="sk-SK" sz="2800" dirty="0"/>
              <a:t> </a:t>
            </a:r>
            <a:r>
              <a:rPr lang="sk-SK" altLang="sk-SK" sz="2800" dirty="0">
                <a:cs typeface="Times New Roman" pitchFamily="18" charset="0"/>
              </a:rPr>
              <a:t>→</a:t>
            </a:r>
            <a:r>
              <a:rPr lang="sk-SK" altLang="sk-SK" sz="2800" dirty="0"/>
              <a:t> OH</a:t>
            </a:r>
            <a:r>
              <a:rPr lang="sk-SK" altLang="sk-SK" sz="2800" baseline="30000" dirty="0"/>
              <a:t>-</a:t>
            </a:r>
            <a:r>
              <a:rPr lang="sk-SK" altLang="sk-SK" sz="2800" dirty="0"/>
              <a:t> + NH</a:t>
            </a:r>
            <a:r>
              <a:rPr lang="sk-SK" altLang="sk-SK" sz="1400" dirty="0"/>
              <a:t>4</a:t>
            </a:r>
            <a:r>
              <a:rPr lang="sk-SK" altLang="sk-SK" sz="2800" baseline="30000" dirty="0"/>
              <a:t>+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altLang="sk-SK" sz="2800" baseline="300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800" baseline="30000" dirty="0"/>
              <a:t>    </a:t>
            </a:r>
            <a:r>
              <a:rPr lang="sk-SK" altLang="sk-SK" sz="2800" dirty="0" err="1"/>
              <a:t>Disociačná</a:t>
            </a:r>
            <a:r>
              <a:rPr lang="sk-SK" altLang="sk-SK" sz="2800" dirty="0"/>
              <a:t> konštanta sa vypočíta pomerom súčinu koncentrácií produktov k súčinu koncentrácií </a:t>
            </a:r>
            <a:r>
              <a:rPr lang="sk-SK" altLang="sk-SK" sz="2800" dirty="0" err="1" smtClean="0"/>
              <a:t>reaktantov</a:t>
            </a:r>
            <a:endParaRPr lang="sk-SK" altLang="sk-SK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sk-SK" altLang="sk-SK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800" dirty="0"/>
              <a:t>	Platí</a:t>
            </a:r>
            <a:r>
              <a:rPr lang="sk-SK" altLang="sk-SK" sz="2800" dirty="0" smtClean="0"/>
              <a:t>:	 K </a:t>
            </a:r>
            <a:r>
              <a:rPr lang="sk-SK" altLang="sk-SK" sz="2800" dirty="0"/>
              <a:t>&gt; 10</a:t>
            </a:r>
            <a:r>
              <a:rPr lang="sk-SK" altLang="sk-SK" sz="2800" baseline="30000" dirty="0"/>
              <a:t>-2</a:t>
            </a:r>
            <a:r>
              <a:rPr lang="sk-SK" altLang="sk-SK" sz="2800" dirty="0"/>
              <a:t>	</a:t>
            </a:r>
            <a:r>
              <a:rPr lang="sk-SK" altLang="sk-SK" sz="2800" dirty="0" smtClean="0"/>
              <a:t>    silná </a:t>
            </a:r>
            <a:r>
              <a:rPr lang="sk-SK" altLang="sk-SK" sz="2800" dirty="0"/>
              <a:t>K/Z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800" baseline="30000" dirty="0"/>
              <a:t>	</a:t>
            </a:r>
            <a:r>
              <a:rPr lang="sk-SK" altLang="sk-SK" sz="2800" baseline="30000" dirty="0" smtClean="0"/>
              <a:t>		</a:t>
            </a:r>
            <a:r>
              <a:rPr lang="sk-SK" altLang="sk-SK" sz="2800" dirty="0" smtClean="0"/>
              <a:t>K </a:t>
            </a:r>
            <a:r>
              <a:rPr lang="sk-SK" altLang="sk-SK" sz="2800" dirty="0"/>
              <a:t>= 10</a:t>
            </a:r>
            <a:r>
              <a:rPr lang="sk-SK" altLang="sk-SK" sz="2800" baseline="30000" dirty="0"/>
              <a:t>-2 –</a:t>
            </a:r>
            <a:r>
              <a:rPr lang="sk-SK" altLang="sk-SK" sz="2800" dirty="0"/>
              <a:t> </a:t>
            </a:r>
            <a:r>
              <a:rPr lang="sk-SK" altLang="sk-SK" sz="2800" dirty="0" smtClean="0"/>
              <a:t>10</a:t>
            </a:r>
            <a:r>
              <a:rPr lang="sk-SK" altLang="sk-SK" sz="2800" baseline="30000" dirty="0" smtClean="0"/>
              <a:t>-4   </a:t>
            </a:r>
            <a:r>
              <a:rPr lang="sk-SK" altLang="sk-SK" sz="2800" dirty="0" smtClean="0"/>
              <a:t>stredne </a:t>
            </a:r>
            <a:r>
              <a:rPr lang="sk-SK" altLang="sk-SK" sz="2800" dirty="0"/>
              <a:t>silná K/Z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sz="2800" dirty="0"/>
              <a:t>		</a:t>
            </a:r>
            <a:r>
              <a:rPr lang="sk-SK" altLang="sk-SK" sz="2800" dirty="0" smtClean="0"/>
              <a:t>	K </a:t>
            </a:r>
            <a:r>
              <a:rPr lang="sk-SK" altLang="sk-SK" sz="2800" dirty="0"/>
              <a:t>&lt; 10</a:t>
            </a:r>
            <a:r>
              <a:rPr lang="sk-SK" altLang="sk-SK" sz="2800" baseline="30000" dirty="0"/>
              <a:t>-4</a:t>
            </a:r>
            <a:r>
              <a:rPr lang="sk-SK" altLang="sk-SK" sz="2800" dirty="0"/>
              <a:t>	</a:t>
            </a:r>
            <a:r>
              <a:rPr lang="sk-SK" altLang="sk-SK" sz="2800" dirty="0" smtClean="0"/>
              <a:t>    slabá </a:t>
            </a:r>
            <a:r>
              <a:rPr lang="sk-SK" altLang="sk-SK" sz="2800" dirty="0"/>
              <a:t>K/Z</a:t>
            </a:r>
            <a:endParaRPr lang="cs-CZ" altLang="sk-SK" sz="2800" baseline="30000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Precvičte sa I</a:t>
            </a:r>
            <a:endParaRPr lang="cs-CZ" altLang="sk-SK"/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53287185"/>
              </p:ext>
            </p:extLst>
          </p:nvPr>
        </p:nvGraphicFramePr>
        <p:xfrm>
          <a:off x="395536" y="1916832"/>
          <a:ext cx="7486600" cy="4151288"/>
        </p:xfrm>
        <a:graphic>
          <a:graphicData uri="http://schemas.openxmlformats.org/drawingml/2006/table">
            <a:tbl>
              <a:tblPr/>
              <a:tblGrid>
                <a:gridCol w="3743300"/>
                <a:gridCol w="3743300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Kyselina</a:t>
                      </a:r>
                      <a:endParaRPr kumimoji="0" lang="cs-CZ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Zásada</a:t>
                      </a:r>
                      <a:endParaRPr kumimoji="0" lang="cs-CZ" alt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HClO</a:t>
                      </a:r>
                      <a:endParaRPr kumimoji="0" lang="cs-CZ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sk-SK" altLang="sk-S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sk-SK" altLang="sk-SK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sk-SK" altLang="sk-S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sk-SK" altLang="sk-SK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sk-SK" altLang="sk-SK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sk-SK" altLang="sk-S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HPO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sk-SK" altLang="sk-SK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endParaRPr kumimoji="0" lang="cs-CZ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HS</a:t>
                      </a:r>
                      <a:r>
                        <a:rPr kumimoji="0" lang="sk-SK" altLang="sk-S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cs-CZ" alt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sk-SK" altLang="sk-S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sk-SK" altLang="sk-SK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r>
                        <a:rPr kumimoji="0" lang="sk-SK" altLang="sk-S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cs-CZ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sk-SK" alt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sk-SK" altLang="sk-S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cs-CZ" alt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sk-SK" altLang="sk-SK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sk-SK" alt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1691680" y="2564904"/>
            <a:ext cx="4851945" cy="3455586"/>
            <a:chOff x="1691680" y="2564904"/>
            <a:chExt cx="4851945" cy="3455586"/>
          </a:xfrm>
        </p:grpSpPr>
        <p:sp>
          <p:nvSpPr>
            <p:cNvPr id="2" name="Obdĺžnik 1"/>
            <p:cNvSpPr/>
            <p:nvPr/>
          </p:nvSpPr>
          <p:spPr>
            <a:xfrm>
              <a:off x="5364088" y="256490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Obdĺžnik 31"/>
            <p:cNvSpPr/>
            <p:nvPr/>
          </p:nvSpPr>
          <p:spPr>
            <a:xfrm>
              <a:off x="1691680" y="3182317"/>
              <a:ext cx="108012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Obdĺžnik 32"/>
            <p:cNvSpPr/>
            <p:nvPr/>
          </p:nvSpPr>
          <p:spPr>
            <a:xfrm>
              <a:off x="1691680" y="3789040"/>
              <a:ext cx="108012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4" name="Obdĺžnik 33"/>
            <p:cNvSpPr/>
            <p:nvPr/>
          </p:nvSpPr>
          <p:spPr>
            <a:xfrm>
              <a:off x="5364088" y="4365104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5" name="Obdĺžnik 34"/>
            <p:cNvSpPr/>
            <p:nvPr/>
          </p:nvSpPr>
          <p:spPr>
            <a:xfrm>
              <a:off x="1691680" y="4941168"/>
              <a:ext cx="108012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Obdĺžnik 35"/>
            <p:cNvSpPr/>
            <p:nvPr/>
          </p:nvSpPr>
          <p:spPr>
            <a:xfrm>
              <a:off x="5391497" y="5588442"/>
              <a:ext cx="11521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1" name="Zaoblený obdĺžnik 10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Precvičte sa II</a:t>
            </a:r>
            <a:endParaRPr lang="cs-CZ" altLang="sk-SK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9416"/>
            <a:ext cx="7704856" cy="4846320"/>
          </a:xfrm>
        </p:spPr>
        <p:txBody>
          <a:bodyPr/>
          <a:lstStyle/>
          <a:p>
            <a:r>
              <a:rPr lang="sk-SK" altLang="sk-SK" dirty="0"/>
              <a:t>Z uvedených látok vyberte:</a:t>
            </a:r>
          </a:p>
          <a:p>
            <a:pPr lvl="1"/>
            <a:r>
              <a:rPr lang="sk-SK" altLang="sk-SK" dirty="0"/>
              <a:t>Látky, ktoré dokážu reagovať len ako kyseliny</a:t>
            </a:r>
          </a:p>
          <a:p>
            <a:pPr lvl="1"/>
            <a:r>
              <a:rPr lang="sk-SK" altLang="sk-SK" dirty="0"/>
              <a:t>Látky, ktoré dokážu reagovať len ako zásady</a:t>
            </a:r>
          </a:p>
          <a:p>
            <a:pPr lvl="1"/>
            <a:r>
              <a:rPr lang="sk-SK" altLang="sk-SK" dirty="0"/>
              <a:t>Látky, ktoré majú </a:t>
            </a:r>
            <a:r>
              <a:rPr lang="sk-SK" altLang="sk-SK" smtClean="0"/>
              <a:t>amfotérne</a:t>
            </a:r>
            <a:r>
              <a:rPr lang="sk-SK" altLang="sk-SK" dirty="0" smtClean="0"/>
              <a:t> </a:t>
            </a:r>
            <a:r>
              <a:rPr lang="sk-SK" altLang="sk-SK" dirty="0"/>
              <a:t>vlastnosti</a:t>
            </a:r>
          </a:p>
          <a:p>
            <a:pPr lvl="1">
              <a:buFontTx/>
              <a:buNone/>
            </a:pPr>
            <a:endParaRPr lang="sk-SK" altLang="sk-SK" dirty="0"/>
          </a:p>
          <a:p>
            <a:pPr lvl="1">
              <a:buFontTx/>
              <a:buNone/>
            </a:pPr>
            <a:r>
              <a:rPr lang="sk-SK" altLang="sk-SK" dirty="0" smtClean="0"/>
              <a:t>SO</a:t>
            </a:r>
            <a:r>
              <a:rPr lang="sk-SK" altLang="sk-SK" sz="1600" dirty="0" smtClean="0"/>
              <a:t>4</a:t>
            </a:r>
            <a:r>
              <a:rPr lang="sk-SK" altLang="sk-SK" baseline="30000" dirty="0" smtClean="0"/>
              <a:t>2-	</a:t>
            </a:r>
            <a:r>
              <a:rPr lang="sk-SK" altLang="sk-SK" dirty="0" smtClean="0"/>
              <a:t>	HSO</a:t>
            </a:r>
            <a:r>
              <a:rPr lang="sk-SK" altLang="sk-SK" sz="1600" dirty="0" smtClean="0"/>
              <a:t>4</a:t>
            </a:r>
            <a:r>
              <a:rPr lang="sk-SK" altLang="sk-SK" baseline="30000" dirty="0" smtClean="0"/>
              <a:t>-</a:t>
            </a:r>
            <a:r>
              <a:rPr lang="sk-SK" altLang="sk-SK" dirty="0"/>
              <a:t>	</a:t>
            </a:r>
            <a:r>
              <a:rPr lang="sk-SK" altLang="sk-SK" dirty="0" smtClean="0"/>
              <a:t>	H</a:t>
            </a:r>
            <a:r>
              <a:rPr lang="sk-SK" altLang="sk-SK" sz="1600" dirty="0" smtClean="0"/>
              <a:t>2</a:t>
            </a:r>
            <a:r>
              <a:rPr lang="sk-SK" altLang="sk-SK" dirty="0" smtClean="0"/>
              <a:t>SO</a:t>
            </a:r>
            <a:r>
              <a:rPr lang="sk-SK" altLang="sk-SK" baseline="-25000" dirty="0" smtClean="0"/>
              <a:t>4</a:t>
            </a:r>
            <a:r>
              <a:rPr lang="sk-SK" altLang="sk-SK" sz="1600" dirty="0" smtClean="0"/>
              <a:t> 		</a:t>
            </a:r>
            <a:r>
              <a:rPr lang="sk-SK" altLang="sk-SK" dirty="0" smtClean="0"/>
              <a:t>H</a:t>
            </a:r>
            <a:r>
              <a:rPr lang="sk-SK" altLang="sk-SK" sz="1600" dirty="0" smtClean="0"/>
              <a:t>3</a:t>
            </a:r>
            <a:r>
              <a:rPr lang="sk-SK" altLang="sk-SK" dirty="0" smtClean="0"/>
              <a:t>PO</a:t>
            </a:r>
            <a:r>
              <a:rPr lang="sk-SK" altLang="sk-SK" sz="1600" dirty="0" smtClean="0"/>
              <a:t>4</a:t>
            </a:r>
            <a:r>
              <a:rPr lang="sk-SK" altLang="sk-SK" dirty="0" smtClean="0"/>
              <a:t>	</a:t>
            </a:r>
          </a:p>
          <a:p>
            <a:pPr lvl="1">
              <a:buFontTx/>
              <a:buNone/>
            </a:pPr>
            <a:r>
              <a:rPr lang="sk-SK" altLang="sk-SK" dirty="0" smtClean="0"/>
              <a:t>H</a:t>
            </a:r>
            <a:r>
              <a:rPr lang="sk-SK" altLang="sk-SK" sz="1600" dirty="0" smtClean="0"/>
              <a:t>2</a:t>
            </a:r>
            <a:r>
              <a:rPr lang="sk-SK" altLang="sk-SK" dirty="0" smtClean="0"/>
              <a:t>S		HS</a:t>
            </a:r>
            <a:r>
              <a:rPr lang="sk-SK" altLang="sk-SK" baseline="30000" dirty="0" smtClean="0"/>
              <a:t>-</a:t>
            </a:r>
            <a:r>
              <a:rPr lang="sk-SK" altLang="sk-SK" dirty="0"/>
              <a:t>	</a:t>
            </a:r>
            <a:r>
              <a:rPr lang="sk-SK" altLang="sk-SK" dirty="0" smtClean="0"/>
              <a:t>	HCN</a:t>
            </a:r>
            <a:r>
              <a:rPr lang="sk-SK" altLang="sk-SK" dirty="0"/>
              <a:t>		</a:t>
            </a:r>
            <a:r>
              <a:rPr lang="sk-SK" altLang="sk-SK" dirty="0" smtClean="0"/>
              <a:t>HF	</a:t>
            </a:r>
          </a:p>
          <a:p>
            <a:pPr lvl="1">
              <a:buFontTx/>
              <a:buNone/>
            </a:pPr>
            <a:r>
              <a:rPr lang="sk-SK" altLang="sk-SK" dirty="0" smtClean="0"/>
              <a:t>NH</a:t>
            </a:r>
            <a:r>
              <a:rPr lang="sk-SK" altLang="sk-SK" sz="1400" dirty="0" smtClean="0"/>
              <a:t>4</a:t>
            </a:r>
            <a:r>
              <a:rPr lang="sk-SK" altLang="sk-SK" baseline="30000" dirty="0"/>
              <a:t>+	</a:t>
            </a:r>
            <a:r>
              <a:rPr lang="sk-SK" altLang="sk-SK" baseline="30000" dirty="0" smtClean="0"/>
              <a:t>    	</a:t>
            </a:r>
            <a:r>
              <a:rPr lang="sk-SK" altLang="sk-SK" dirty="0" smtClean="0"/>
              <a:t>H</a:t>
            </a:r>
            <a:r>
              <a:rPr lang="sk-SK" altLang="sk-SK" sz="1400" dirty="0" smtClean="0"/>
              <a:t>3</a:t>
            </a:r>
            <a:r>
              <a:rPr lang="sk-SK" altLang="sk-SK" dirty="0" smtClean="0"/>
              <a:t>O</a:t>
            </a:r>
            <a:r>
              <a:rPr lang="sk-SK" altLang="sk-SK" baseline="30000" dirty="0"/>
              <a:t>+</a:t>
            </a:r>
            <a:r>
              <a:rPr lang="sk-SK" altLang="sk-SK" dirty="0"/>
              <a:t> 		OH</a:t>
            </a:r>
            <a:r>
              <a:rPr lang="sk-SK" altLang="sk-SK" baseline="30000" dirty="0"/>
              <a:t>-</a:t>
            </a:r>
            <a:r>
              <a:rPr lang="sk-SK" altLang="sk-SK" dirty="0"/>
              <a:t>	</a:t>
            </a:r>
            <a:r>
              <a:rPr lang="sk-SK" altLang="sk-SK" dirty="0" smtClean="0"/>
              <a:t>	Br</a:t>
            </a:r>
            <a:r>
              <a:rPr lang="sk-SK" altLang="sk-SK" baseline="30000" dirty="0" smtClean="0"/>
              <a:t>-</a:t>
            </a:r>
            <a:r>
              <a:rPr lang="sk-SK" altLang="sk-SK" dirty="0"/>
              <a:t>	</a:t>
            </a:r>
            <a:endParaRPr lang="sk-SK" altLang="sk-SK" dirty="0" smtClean="0"/>
          </a:p>
          <a:p>
            <a:pPr lvl="1">
              <a:buFontTx/>
              <a:buNone/>
            </a:pPr>
            <a:r>
              <a:rPr lang="sk-SK" altLang="sk-SK" dirty="0" smtClean="0"/>
              <a:t>HPO</a:t>
            </a:r>
            <a:r>
              <a:rPr lang="sk-SK" altLang="sk-SK" sz="1600" dirty="0" smtClean="0"/>
              <a:t>4</a:t>
            </a:r>
            <a:r>
              <a:rPr lang="sk-SK" altLang="sk-SK" baseline="30000" dirty="0" smtClean="0"/>
              <a:t>2-	</a:t>
            </a:r>
            <a:r>
              <a:rPr lang="sk-SK" altLang="sk-SK" dirty="0" smtClean="0"/>
              <a:t>PO</a:t>
            </a:r>
            <a:r>
              <a:rPr lang="sk-SK" altLang="sk-SK" baseline="-25000" dirty="0" smtClean="0"/>
              <a:t>4</a:t>
            </a:r>
            <a:r>
              <a:rPr lang="sk-SK" altLang="sk-SK" baseline="30000" dirty="0" smtClean="0"/>
              <a:t>3-		</a:t>
            </a:r>
            <a:r>
              <a:rPr lang="sk-SK" altLang="sk-SK" dirty="0" smtClean="0"/>
              <a:t>NH</a:t>
            </a:r>
            <a:r>
              <a:rPr lang="sk-SK" altLang="sk-SK" baseline="-25000" dirty="0" smtClean="0"/>
              <a:t>3	</a:t>
            </a:r>
            <a:r>
              <a:rPr lang="sk-SK" altLang="sk-SK" dirty="0" smtClean="0"/>
              <a:t>	H</a:t>
            </a:r>
            <a:r>
              <a:rPr lang="sk-SK" altLang="sk-SK" baseline="-25000" dirty="0" smtClean="0"/>
              <a:t>2</a:t>
            </a:r>
            <a:r>
              <a:rPr lang="sk-SK" altLang="sk-SK" dirty="0" smtClean="0"/>
              <a:t>SO</a:t>
            </a:r>
            <a:r>
              <a:rPr lang="sk-SK" altLang="sk-SK" baseline="-25000" dirty="0" smtClean="0"/>
              <a:t>3</a:t>
            </a:r>
            <a:endParaRPr lang="sk-SK" altLang="sk-SK" dirty="0" smtClean="0"/>
          </a:p>
          <a:p>
            <a:pPr lvl="1">
              <a:buFontTx/>
              <a:buNone/>
            </a:pPr>
            <a:r>
              <a:rPr lang="sk-SK" altLang="sk-SK" dirty="0" smtClean="0"/>
              <a:t>H</a:t>
            </a:r>
            <a:r>
              <a:rPr lang="sk-SK" altLang="sk-SK" baseline="-25000" dirty="0" smtClean="0"/>
              <a:t>2</a:t>
            </a:r>
            <a:r>
              <a:rPr lang="sk-SK" altLang="sk-SK" dirty="0" smtClean="0"/>
              <a:t>O		</a:t>
            </a:r>
            <a:r>
              <a:rPr lang="sk-SK" altLang="sk-SK" dirty="0" err="1" smtClean="0"/>
              <a:t>Cl</a:t>
            </a:r>
            <a:r>
              <a:rPr lang="sk-SK" altLang="sk-SK" baseline="30000" dirty="0" smtClean="0"/>
              <a:t>-</a:t>
            </a:r>
            <a:r>
              <a:rPr lang="sk-SK" altLang="sk-SK" dirty="0" smtClean="0"/>
              <a:t>		HCO</a:t>
            </a:r>
            <a:r>
              <a:rPr lang="sk-SK" altLang="sk-SK" baseline="-25000" dirty="0" smtClean="0"/>
              <a:t>3</a:t>
            </a:r>
            <a:r>
              <a:rPr lang="sk-SK" altLang="sk-SK" baseline="30000" dirty="0" smtClean="0"/>
              <a:t>-</a:t>
            </a:r>
            <a:r>
              <a:rPr lang="sk-SK" altLang="sk-SK" dirty="0" smtClean="0"/>
              <a:t>		CO</a:t>
            </a:r>
            <a:r>
              <a:rPr lang="sk-SK" altLang="sk-SK" baseline="-25000" dirty="0" smtClean="0"/>
              <a:t>3</a:t>
            </a:r>
            <a:r>
              <a:rPr lang="sk-SK" altLang="sk-SK" baseline="30000" dirty="0" smtClean="0"/>
              <a:t>2-</a:t>
            </a:r>
            <a:endParaRPr lang="cs-CZ" altLang="sk-SK" dirty="0"/>
          </a:p>
        </p:txBody>
      </p:sp>
      <p:sp>
        <p:nvSpPr>
          <p:cNvPr id="13" name="Zaoblený obdĺžnik 12"/>
          <p:cNvSpPr/>
          <p:nvPr/>
        </p:nvSpPr>
        <p:spPr>
          <a:xfrm>
            <a:off x="6461456" y="6250656"/>
            <a:ext cx="12601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Ukáž!</a:t>
            </a:r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39552" y="2564904"/>
            <a:ext cx="6264696" cy="3249462"/>
            <a:chOff x="539552" y="2564904"/>
            <a:chExt cx="6264696" cy="3249462"/>
          </a:xfrm>
        </p:grpSpPr>
        <p:sp>
          <p:nvSpPr>
            <p:cNvPr id="14" name="Obdĺžnik 13"/>
            <p:cNvSpPr/>
            <p:nvPr/>
          </p:nvSpPr>
          <p:spPr>
            <a:xfrm>
              <a:off x="5868144" y="2564904"/>
              <a:ext cx="936104" cy="2880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539552" y="3761420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bdĺžnik 17"/>
            <p:cNvSpPr/>
            <p:nvPr/>
          </p:nvSpPr>
          <p:spPr>
            <a:xfrm>
              <a:off x="2123728" y="5013176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Obdĺžnik 18"/>
            <p:cNvSpPr/>
            <p:nvPr/>
          </p:nvSpPr>
          <p:spPr>
            <a:xfrm>
              <a:off x="2123728" y="5373216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bdĺžnik 19"/>
            <p:cNvSpPr/>
            <p:nvPr/>
          </p:nvSpPr>
          <p:spPr>
            <a:xfrm>
              <a:off x="3923928" y="4635983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5688124" y="4635983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3943399" y="5013176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5865713" y="5454326"/>
              <a:ext cx="720080" cy="3600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39552" y="2132856"/>
            <a:ext cx="6408712" cy="3240360"/>
            <a:chOff x="539552" y="2132856"/>
            <a:chExt cx="6408712" cy="3240360"/>
          </a:xfrm>
        </p:grpSpPr>
        <p:sp>
          <p:nvSpPr>
            <p:cNvPr id="2" name="Obdĺžnik 1"/>
            <p:cNvSpPr/>
            <p:nvPr/>
          </p:nvSpPr>
          <p:spPr>
            <a:xfrm>
              <a:off x="5868144" y="2132856"/>
              <a:ext cx="108012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Obdĺžnik 2"/>
            <p:cNvSpPr/>
            <p:nvPr/>
          </p:nvSpPr>
          <p:spPr>
            <a:xfrm>
              <a:off x="4067943" y="3789040"/>
              <a:ext cx="773533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bdĺžnik 7"/>
            <p:cNvSpPr/>
            <p:nvPr/>
          </p:nvSpPr>
          <p:spPr>
            <a:xfrm>
              <a:off x="4012505" y="4178597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bdĺžnik 8"/>
            <p:cNvSpPr/>
            <p:nvPr/>
          </p:nvSpPr>
          <p:spPr>
            <a:xfrm>
              <a:off x="5868144" y="3761420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539552" y="4178597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5688124" y="4192885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5868144" y="5013176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2123728" y="4635983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bdĺžnik 25"/>
            <p:cNvSpPr/>
            <p:nvPr/>
          </p:nvSpPr>
          <p:spPr>
            <a:xfrm>
              <a:off x="549672" y="4635983"/>
              <a:ext cx="72008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539552" y="2996952"/>
            <a:ext cx="4301925" cy="2817414"/>
            <a:chOff x="539552" y="2996952"/>
            <a:chExt cx="4301925" cy="2817414"/>
          </a:xfrm>
        </p:grpSpPr>
        <p:sp>
          <p:nvSpPr>
            <p:cNvPr id="25" name="Obdĺžnik 24"/>
            <p:cNvSpPr/>
            <p:nvPr/>
          </p:nvSpPr>
          <p:spPr>
            <a:xfrm>
              <a:off x="3275856" y="2996952"/>
              <a:ext cx="1456729" cy="2880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Obdĺžnik 26"/>
            <p:cNvSpPr/>
            <p:nvPr/>
          </p:nvSpPr>
          <p:spPr>
            <a:xfrm>
              <a:off x="2123728" y="3761420"/>
              <a:ext cx="864096" cy="3600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Obdĺžnik 29"/>
            <p:cNvSpPr/>
            <p:nvPr/>
          </p:nvSpPr>
          <p:spPr>
            <a:xfrm>
              <a:off x="2019548" y="4185244"/>
              <a:ext cx="864096" cy="3600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Obdĺžnik 30"/>
            <p:cNvSpPr/>
            <p:nvPr/>
          </p:nvSpPr>
          <p:spPr>
            <a:xfrm>
              <a:off x="683568" y="4996023"/>
              <a:ext cx="864096" cy="3600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Obdĺžnik 31"/>
            <p:cNvSpPr/>
            <p:nvPr/>
          </p:nvSpPr>
          <p:spPr>
            <a:xfrm>
              <a:off x="539552" y="5445743"/>
              <a:ext cx="864096" cy="3600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Obdĺžnik 32"/>
            <p:cNvSpPr/>
            <p:nvPr/>
          </p:nvSpPr>
          <p:spPr>
            <a:xfrm>
              <a:off x="3977381" y="5454326"/>
              <a:ext cx="864096" cy="3600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4" name="Zaoblený obdĺžnik 33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Precvičte sa III</a:t>
            </a:r>
            <a:endParaRPr lang="cs-CZ" alt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sz="2800"/>
              <a:t>Zoraďte kyseliny od najsilnejšej po najslabšiu:</a:t>
            </a:r>
          </a:p>
          <a:p>
            <a:pPr>
              <a:buFontTx/>
              <a:buNone/>
            </a:pPr>
            <a:r>
              <a:rPr lang="sk-SK" altLang="sk-SK" sz="2800"/>
              <a:t>	HIO</a:t>
            </a:r>
            <a:r>
              <a:rPr lang="sk-SK" altLang="sk-SK" sz="1400"/>
              <a:t>3</a:t>
            </a:r>
            <a:r>
              <a:rPr lang="sk-SK" altLang="sk-SK" sz="2800"/>
              <a:t> (K = 1,7 . 10</a:t>
            </a:r>
            <a:r>
              <a:rPr lang="sk-SK" altLang="sk-SK" sz="2800" baseline="30000"/>
              <a:t>-1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HNO</a:t>
            </a:r>
            <a:r>
              <a:rPr lang="sk-SK" altLang="sk-SK" sz="1400"/>
              <a:t>2</a:t>
            </a:r>
            <a:r>
              <a:rPr lang="sk-SK" altLang="sk-SK" sz="2800"/>
              <a:t> (K = 5,1 . 10</a:t>
            </a:r>
            <a:r>
              <a:rPr lang="sk-SK" altLang="sk-SK" sz="2800" baseline="30000"/>
              <a:t>-4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H</a:t>
            </a:r>
            <a:r>
              <a:rPr lang="sk-SK" altLang="sk-SK" sz="1400"/>
              <a:t>2</a:t>
            </a:r>
            <a:r>
              <a:rPr lang="sk-SK" altLang="sk-SK" sz="2800"/>
              <a:t>SO</a:t>
            </a:r>
            <a:r>
              <a:rPr lang="sk-SK" altLang="sk-SK" sz="1400"/>
              <a:t>3</a:t>
            </a:r>
            <a:r>
              <a:rPr lang="sk-SK" altLang="sk-SK" sz="2800"/>
              <a:t> (K = 1,3 . 10</a:t>
            </a:r>
            <a:r>
              <a:rPr lang="sk-SK" altLang="sk-SK" sz="2800" baseline="30000"/>
              <a:t>-2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HNO</a:t>
            </a:r>
            <a:r>
              <a:rPr lang="sk-SK" altLang="sk-SK" sz="1400"/>
              <a:t>3</a:t>
            </a:r>
            <a:r>
              <a:rPr lang="sk-SK" altLang="sk-SK" sz="2800"/>
              <a:t> (K = 2 . 10</a:t>
            </a:r>
            <a:r>
              <a:rPr lang="sk-SK" altLang="sk-SK" sz="2800" baseline="30000"/>
              <a:t>1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CH</a:t>
            </a:r>
            <a:r>
              <a:rPr lang="sk-SK" altLang="sk-SK" sz="1400"/>
              <a:t>3</a:t>
            </a:r>
            <a:r>
              <a:rPr lang="sk-SK" altLang="sk-SK" sz="2800"/>
              <a:t>COOH (K = 1,7 . 10</a:t>
            </a:r>
            <a:r>
              <a:rPr lang="sk-SK" altLang="sk-SK" sz="2800" baseline="30000"/>
              <a:t>-5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HCN (K = 4,9 . 10</a:t>
            </a:r>
            <a:r>
              <a:rPr lang="sk-SK" altLang="sk-SK" sz="2800" baseline="30000"/>
              <a:t>-10</a:t>
            </a:r>
            <a:r>
              <a:rPr lang="sk-SK" altLang="sk-SK" sz="2800"/>
              <a:t>)</a:t>
            </a:r>
          </a:p>
          <a:p>
            <a:pPr>
              <a:buFontTx/>
              <a:buNone/>
            </a:pPr>
            <a:r>
              <a:rPr lang="sk-SK" altLang="sk-SK" sz="2800"/>
              <a:t>	H</a:t>
            </a:r>
            <a:r>
              <a:rPr lang="sk-SK" altLang="sk-SK" sz="1600"/>
              <a:t>2</a:t>
            </a:r>
            <a:r>
              <a:rPr lang="sk-SK" altLang="sk-SK" sz="2800"/>
              <a:t>O (K = 1 . 10</a:t>
            </a:r>
            <a:r>
              <a:rPr lang="sk-SK" altLang="sk-SK" sz="2800" baseline="30000"/>
              <a:t>-14</a:t>
            </a:r>
            <a:r>
              <a:rPr lang="sk-SK" altLang="sk-SK" sz="2800"/>
              <a:t>)</a:t>
            </a:r>
            <a:endParaRPr lang="cs-CZ" altLang="sk-SK" sz="280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71711"/>
              </p:ext>
            </p:extLst>
          </p:nvPr>
        </p:nvGraphicFramePr>
        <p:xfrm>
          <a:off x="5004048" y="2492896"/>
          <a:ext cx="93610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sk-SK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Pruhovaná šípka vpravo 2"/>
          <p:cNvSpPr/>
          <p:nvPr/>
        </p:nvSpPr>
        <p:spPr>
          <a:xfrm rot="10800000">
            <a:off x="6300192" y="5589240"/>
            <a:ext cx="792088" cy="648072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ĺžnik 5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23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k-SK" altLang="sk-SK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k-SK" alt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ĎAKUJEM ZA POZORNOSŤ</a:t>
            </a:r>
            <a:endParaRPr lang="sk-SK" altLang="sk-SK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1455775"/>
            <a:ext cx="8229600" cy="40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sk-SK" alt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sk-SK" alt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sk-SK" alt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sk-SK" alt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spcBef>
                <a:spcPct val="20000"/>
              </a:spcBef>
            </a:pPr>
            <a:r>
              <a:rPr lang="sk-SK" altLang="sk-SK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Meno: Melánia Kováčová</a:t>
            </a:r>
          </a:p>
          <a:p>
            <a:pPr algn="ctr">
              <a:spcBef>
                <a:spcPct val="20000"/>
              </a:spcBef>
            </a:pPr>
            <a:endParaRPr lang="sk-SK" altLang="sk-SK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sk-SK" altLang="sk-SK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spcBef>
                <a:spcPct val="20000"/>
              </a:spcBef>
            </a:pPr>
            <a:r>
              <a:rPr lang="sk-SK" altLang="sk-SK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Škola (zamestnávateľ): GJGT Banská Bystrica</a:t>
            </a:r>
          </a:p>
        </p:txBody>
      </p:sp>
      <p:sp>
        <p:nvSpPr>
          <p:cNvPr id="4" name="Zaoblený obdĺžnik 3">
            <a:hlinkClick r:id="" action="ppaction://hlinkshowjump?jump=endshow"/>
          </p:cNvPr>
          <p:cNvSpPr/>
          <p:nvPr/>
        </p:nvSpPr>
        <p:spPr>
          <a:xfrm>
            <a:off x="395536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Koniec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dirty="0" err="1" smtClean="0"/>
              <a:t>protolytickÁ</a:t>
            </a:r>
            <a:r>
              <a:rPr lang="sk-SK" altLang="sk-SK" dirty="0" smtClean="0"/>
              <a:t> reakcia</a:t>
            </a:r>
            <a:endParaRPr lang="cs-CZ" altLang="sk-S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k-SK" altLang="sk-SK" sz="2800" dirty="0" smtClean="0"/>
              <a:t>                   </a:t>
            </a:r>
            <a:endParaRPr lang="sk-SK" altLang="sk-SK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7129468" imgH="4176533"/>
        </mc:Choice>
        <mc:Fallback>
          <p:control name="ShockwaveFlash1" r:id="rId2" imgW="7129468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844675"/>
                  <a:ext cx="7129462" cy="417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Teórie kyselín a zásad</a:t>
            </a:r>
            <a:endParaRPr lang="cs-CZ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altLang="sk-SK" sz="2800" u="sng" dirty="0" err="1"/>
              <a:t>Arrhenius</a:t>
            </a:r>
            <a:r>
              <a:rPr lang="sk-SK" altLang="sk-SK" sz="2800" dirty="0"/>
              <a:t>: </a:t>
            </a:r>
            <a:r>
              <a:rPr lang="sk-SK" altLang="sk-SK" sz="2800" b="1" dirty="0"/>
              <a:t>kyselina</a:t>
            </a:r>
            <a:r>
              <a:rPr lang="sk-SK" altLang="sk-SK" sz="2800" dirty="0"/>
              <a:t> – látka, ktorá odštepuje vodíkový katión (napr. </a:t>
            </a:r>
            <a:r>
              <a:rPr lang="sk-SK" altLang="sk-SK" sz="2800" dirty="0" err="1"/>
              <a:t>HCl</a:t>
            </a:r>
            <a:r>
              <a:rPr lang="sk-SK" altLang="sk-SK" sz="2800" dirty="0"/>
              <a:t>), </a:t>
            </a:r>
            <a:r>
              <a:rPr lang="sk-SK" altLang="sk-SK" sz="2800" b="1" dirty="0"/>
              <a:t>zásada</a:t>
            </a:r>
            <a:r>
              <a:rPr lang="sk-SK" altLang="sk-SK" sz="2800" dirty="0"/>
              <a:t> – látka, ktorá odštepuje hydroxidový anión (napr. </a:t>
            </a:r>
            <a:r>
              <a:rPr lang="sk-SK" altLang="sk-SK" sz="2800" dirty="0" err="1"/>
              <a:t>NaOH</a:t>
            </a:r>
            <a:r>
              <a:rPr lang="sk-SK" altLang="sk-SK" sz="2800" dirty="0"/>
              <a:t>)</a:t>
            </a:r>
          </a:p>
          <a:p>
            <a:pPr>
              <a:lnSpc>
                <a:spcPct val="90000"/>
              </a:lnSpc>
            </a:pPr>
            <a:r>
              <a:rPr lang="sk-SK" altLang="sk-SK" sz="2800" u="sng" dirty="0" err="1"/>
              <a:t>Bronsted-Lowry</a:t>
            </a:r>
            <a:r>
              <a:rPr lang="sk-SK" altLang="sk-SK" sz="2800" dirty="0"/>
              <a:t>: </a:t>
            </a:r>
            <a:r>
              <a:rPr lang="sk-SK" altLang="sk-SK" sz="2800" b="1" dirty="0"/>
              <a:t>kyselina</a:t>
            </a:r>
            <a:r>
              <a:rPr lang="sk-SK" altLang="sk-SK" sz="2800" dirty="0"/>
              <a:t> – látka, ktorá odštepuje vodíkový katión (napr. H</a:t>
            </a:r>
            <a:r>
              <a:rPr lang="sk-SK" altLang="sk-SK" sz="1600" dirty="0"/>
              <a:t>2</a:t>
            </a:r>
            <a:r>
              <a:rPr lang="sk-SK" altLang="sk-SK" sz="2800" dirty="0"/>
              <a:t>O), </a:t>
            </a:r>
            <a:r>
              <a:rPr lang="sk-SK" altLang="sk-SK" sz="2800" b="1" dirty="0"/>
              <a:t>zásada</a:t>
            </a:r>
            <a:r>
              <a:rPr lang="sk-SK" altLang="sk-SK" sz="2800" dirty="0"/>
              <a:t> – látka, ktorá prijíma vodíkový katión (napr. H</a:t>
            </a:r>
            <a:r>
              <a:rPr lang="sk-SK" altLang="sk-SK" sz="1600" dirty="0"/>
              <a:t>2</a:t>
            </a:r>
            <a:r>
              <a:rPr lang="sk-SK" altLang="sk-SK" sz="2800" dirty="0"/>
              <a:t>O)</a:t>
            </a:r>
          </a:p>
          <a:p>
            <a:pPr>
              <a:lnSpc>
                <a:spcPct val="90000"/>
              </a:lnSpc>
            </a:pPr>
            <a:r>
              <a:rPr lang="sk-SK" altLang="sk-SK" sz="2800" u="sng" dirty="0" err="1"/>
              <a:t>Lewis</a:t>
            </a:r>
            <a:r>
              <a:rPr lang="sk-SK" altLang="sk-SK" sz="2800" dirty="0"/>
              <a:t>: </a:t>
            </a:r>
            <a:r>
              <a:rPr lang="sk-SK" altLang="sk-SK" sz="2800" b="1" dirty="0"/>
              <a:t>kyselina</a:t>
            </a:r>
            <a:r>
              <a:rPr lang="sk-SK" altLang="sk-SK" sz="2800" dirty="0"/>
              <a:t> – látka, ktorá má na niektorom zo svojich atómov nedostatok elektrónov (</a:t>
            </a:r>
            <a:r>
              <a:rPr lang="sk-SK" altLang="sk-SK" sz="2800" dirty="0" err="1"/>
              <a:t>akceptor</a:t>
            </a:r>
            <a:r>
              <a:rPr lang="sk-SK" altLang="sk-SK" sz="2800" dirty="0"/>
              <a:t>, napr. AlCl</a:t>
            </a:r>
            <a:r>
              <a:rPr lang="sk-SK" altLang="sk-SK" sz="1600" dirty="0"/>
              <a:t>3</a:t>
            </a:r>
            <a:r>
              <a:rPr lang="sk-SK" altLang="sk-SK" sz="2800" dirty="0"/>
              <a:t>), </a:t>
            </a:r>
            <a:r>
              <a:rPr lang="sk-SK" altLang="sk-SK" sz="2800" b="1" dirty="0"/>
              <a:t>zásada</a:t>
            </a:r>
            <a:r>
              <a:rPr lang="sk-SK" altLang="sk-SK" sz="2800" dirty="0"/>
              <a:t> – látka, ktorá má na niektorom zo svojich atómov nadbytok elektrónov (</a:t>
            </a:r>
            <a:r>
              <a:rPr lang="sk-SK" altLang="sk-SK" sz="2800" dirty="0" err="1"/>
              <a:t>donor</a:t>
            </a:r>
            <a:r>
              <a:rPr lang="sk-SK" altLang="sk-SK" sz="2800" dirty="0"/>
              <a:t>, napr. NH</a:t>
            </a:r>
            <a:r>
              <a:rPr lang="sk-SK" altLang="sk-SK" sz="1600" dirty="0"/>
              <a:t>3</a:t>
            </a:r>
            <a:r>
              <a:rPr lang="sk-SK" altLang="sk-SK" sz="2800" dirty="0"/>
              <a:t>)</a:t>
            </a:r>
            <a:endParaRPr lang="cs-CZ" alt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k-SK"/>
              <a:t>Všeobecný zápis protolytickej reakcie</a:t>
            </a:r>
            <a:endParaRPr lang="cs-CZ" alt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 err="1"/>
              <a:t>HCl</a:t>
            </a:r>
            <a:r>
              <a:rPr lang="sk-SK" altLang="sk-SK" dirty="0"/>
              <a:t> + H</a:t>
            </a:r>
            <a:r>
              <a:rPr lang="sk-SK" altLang="sk-SK" sz="1600" dirty="0"/>
              <a:t>2</a:t>
            </a:r>
            <a:r>
              <a:rPr lang="sk-SK" altLang="sk-SK" dirty="0"/>
              <a:t>O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H</a:t>
            </a:r>
            <a:r>
              <a:rPr lang="sk-SK" altLang="sk-SK" sz="1600" dirty="0"/>
              <a:t>3</a:t>
            </a:r>
            <a:r>
              <a:rPr lang="sk-SK" altLang="sk-SK" dirty="0"/>
              <a:t>O</a:t>
            </a:r>
            <a:r>
              <a:rPr lang="sk-SK" altLang="sk-SK" baseline="30000" dirty="0"/>
              <a:t>+</a:t>
            </a:r>
            <a:r>
              <a:rPr lang="sk-SK" altLang="sk-SK" dirty="0"/>
              <a:t> + </a:t>
            </a:r>
            <a:r>
              <a:rPr lang="sk-SK" altLang="sk-SK" dirty="0" err="1"/>
              <a:t>Cl</a:t>
            </a:r>
            <a:r>
              <a:rPr lang="sk-SK" altLang="sk-SK" baseline="30000" dirty="0"/>
              <a:t>-</a:t>
            </a:r>
          </a:p>
          <a:p>
            <a:endParaRPr lang="sk-SK" altLang="sk-SK" baseline="30000" dirty="0"/>
          </a:p>
          <a:p>
            <a:r>
              <a:rPr lang="sk-SK" altLang="sk-SK" dirty="0"/>
              <a:t>  K</a:t>
            </a:r>
            <a:r>
              <a:rPr lang="sk-SK" altLang="sk-SK" sz="1600" dirty="0"/>
              <a:t>1</a:t>
            </a:r>
            <a:r>
              <a:rPr lang="sk-SK" altLang="sk-SK" dirty="0"/>
              <a:t>  +   Z</a:t>
            </a:r>
            <a:r>
              <a:rPr lang="sk-SK" altLang="sk-SK" sz="1600" dirty="0"/>
              <a:t>2</a:t>
            </a:r>
            <a:r>
              <a:rPr lang="sk-SK" altLang="sk-SK" dirty="0"/>
              <a:t> 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   K</a:t>
            </a:r>
            <a:r>
              <a:rPr lang="sk-SK" altLang="sk-SK" sz="1600" dirty="0"/>
              <a:t>2</a:t>
            </a:r>
            <a:r>
              <a:rPr lang="sk-SK" altLang="sk-SK" sz="1400" dirty="0"/>
              <a:t>     </a:t>
            </a:r>
            <a:r>
              <a:rPr lang="sk-SK" altLang="sk-SK" dirty="0"/>
              <a:t>+  Z</a:t>
            </a:r>
            <a:r>
              <a:rPr lang="sk-SK" altLang="sk-SK" sz="1600" dirty="0"/>
              <a:t>1</a:t>
            </a:r>
            <a:endParaRPr lang="sk-SK" altLang="sk-SK" dirty="0"/>
          </a:p>
          <a:p>
            <a:endParaRPr lang="sk-SK" altLang="sk-SK" dirty="0"/>
          </a:p>
          <a:p>
            <a:r>
              <a:rPr lang="sk-SK" altLang="sk-SK" dirty="0" err="1"/>
              <a:t>Konjugované</a:t>
            </a:r>
            <a:r>
              <a:rPr lang="sk-SK" altLang="sk-SK" dirty="0"/>
              <a:t> páry: 		1. </a:t>
            </a:r>
            <a:r>
              <a:rPr lang="sk-SK" altLang="sk-SK" dirty="0" err="1"/>
              <a:t>HCl</a:t>
            </a:r>
            <a:r>
              <a:rPr lang="sk-SK" altLang="sk-SK" dirty="0"/>
              <a:t>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</a:t>
            </a:r>
            <a:r>
              <a:rPr lang="sk-SK" altLang="sk-SK" dirty="0" err="1"/>
              <a:t>Cl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>
              <a:buFontTx/>
              <a:buNone/>
            </a:pPr>
            <a:r>
              <a:rPr lang="sk-SK" altLang="sk-SK" dirty="0"/>
              <a:t>						2. H</a:t>
            </a:r>
            <a:r>
              <a:rPr lang="sk-SK" altLang="sk-SK" sz="1600" dirty="0"/>
              <a:t>2</a:t>
            </a:r>
            <a:r>
              <a:rPr lang="sk-SK" altLang="sk-SK" dirty="0"/>
              <a:t>O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H</a:t>
            </a:r>
            <a:r>
              <a:rPr lang="sk-SK" altLang="sk-SK" sz="1600" dirty="0"/>
              <a:t>3</a:t>
            </a:r>
            <a:r>
              <a:rPr lang="sk-SK" altLang="sk-SK" dirty="0"/>
              <a:t>O</a:t>
            </a:r>
            <a:r>
              <a:rPr lang="sk-SK" altLang="sk-SK" baseline="30000" dirty="0"/>
              <a:t>+</a:t>
            </a:r>
            <a:r>
              <a:rPr lang="sk-SK" altLang="sk-SK" dirty="0"/>
              <a:t> </a:t>
            </a:r>
            <a:endParaRPr lang="cs-CZ" alt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Prehľad základných pojmov</a:t>
            </a: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3019285"/>
              </p:ext>
            </p:extLst>
          </p:nvPr>
        </p:nvGraphicFramePr>
        <p:xfrm>
          <a:off x="111561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7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Príklady kyselín a zásad</a:t>
            </a:r>
            <a:endParaRPr lang="cs-CZ" altLang="sk-SK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k-SK" altLang="sk-SK" dirty="0"/>
              <a:t>Kyseliny</a:t>
            </a:r>
          </a:p>
          <a:p>
            <a:pPr lvl="1"/>
            <a:r>
              <a:rPr lang="sk-SK" altLang="sk-SK" dirty="0" err="1"/>
              <a:t>HCl</a:t>
            </a:r>
            <a:endParaRPr lang="sk-SK" altLang="sk-SK" dirty="0"/>
          </a:p>
          <a:p>
            <a:pPr lvl="1"/>
            <a:r>
              <a:rPr lang="sk-SK" altLang="sk-SK" dirty="0"/>
              <a:t>H</a:t>
            </a:r>
            <a:r>
              <a:rPr lang="sk-SK" altLang="sk-SK" sz="1600" dirty="0"/>
              <a:t>2</a:t>
            </a:r>
            <a:r>
              <a:rPr lang="sk-SK" altLang="sk-SK" dirty="0"/>
              <a:t>O</a:t>
            </a:r>
          </a:p>
          <a:p>
            <a:pPr lvl="1"/>
            <a:r>
              <a:rPr lang="sk-SK" altLang="sk-SK" dirty="0"/>
              <a:t>H</a:t>
            </a:r>
            <a:r>
              <a:rPr lang="sk-SK" altLang="sk-SK" sz="1600" dirty="0"/>
              <a:t>2</a:t>
            </a:r>
            <a:r>
              <a:rPr lang="sk-SK" altLang="sk-SK" dirty="0"/>
              <a:t>SO</a:t>
            </a:r>
            <a:r>
              <a:rPr lang="sk-SK" altLang="sk-SK" sz="1600" dirty="0"/>
              <a:t>4</a:t>
            </a:r>
            <a:endParaRPr lang="sk-SK" altLang="sk-SK" dirty="0"/>
          </a:p>
          <a:p>
            <a:pPr lvl="1"/>
            <a:r>
              <a:rPr lang="sk-SK" altLang="sk-SK" dirty="0"/>
              <a:t>HNO</a:t>
            </a:r>
            <a:r>
              <a:rPr lang="sk-SK" altLang="sk-SK" sz="1600" dirty="0"/>
              <a:t>3</a:t>
            </a:r>
            <a:endParaRPr lang="sk-SK" altLang="sk-SK" dirty="0"/>
          </a:p>
          <a:p>
            <a:pPr lvl="1"/>
            <a:r>
              <a:rPr lang="sk-SK" altLang="sk-SK" dirty="0"/>
              <a:t>H</a:t>
            </a:r>
            <a:r>
              <a:rPr lang="sk-SK" altLang="sk-SK" sz="1600" dirty="0"/>
              <a:t>2</a:t>
            </a:r>
            <a:r>
              <a:rPr lang="sk-SK" altLang="sk-SK" dirty="0"/>
              <a:t>CO</a:t>
            </a:r>
            <a:r>
              <a:rPr lang="sk-SK" altLang="sk-SK" sz="1600" dirty="0"/>
              <a:t>3</a:t>
            </a:r>
            <a:endParaRPr lang="sk-SK" altLang="sk-SK" dirty="0"/>
          </a:p>
          <a:p>
            <a:pPr lvl="1"/>
            <a:r>
              <a:rPr lang="sk-SK" altLang="sk-SK" dirty="0"/>
              <a:t>CH</a:t>
            </a:r>
            <a:r>
              <a:rPr lang="sk-SK" altLang="sk-SK" sz="1600" dirty="0"/>
              <a:t>3</a:t>
            </a:r>
            <a:r>
              <a:rPr lang="sk-SK" altLang="sk-SK" dirty="0"/>
              <a:t>COOH</a:t>
            </a:r>
          </a:p>
          <a:p>
            <a:pPr lvl="1"/>
            <a:r>
              <a:rPr lang="sk-SK" altLang="sk-SK" dirty="0"/>
              <a:t>HCO</a:t>
            </a:r>
            <a:r>
              <a:rPr lang="sk-SK" altLang="sk-SK" sz="1600" dirty="0"/>
              <a:t>3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 lvl="1"/>
            <a:r>
              <a:rPr lang="sk-SK" altLang="sk-SK" dirty="0"/>
              <a:t>HSO</a:t>
            </a:r>
            <a:r>
              <a:rPr lang="sk-SK" altLang="sk-SK" sz="1600" dirty="0"/>
              <a:t>4</a:t>
            </a:r>
            <a:r>
              <a:rPr lang="sk-SK" altLang="sk-SK" baseline="30000" dirty="0"/>
              <a:t>-</a:t>
            </a:r>
            <a:endParaRPr lang="cs-CZ" altLang="sk-SK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sk-SK" altLang="sk-SK" dirty="0"/>
              <a:t>Zásady</a:t>
            </a:r>
          </a:p>
          <a:p>
            <a:pPr lvl="1"/>
            <a:r>
              <a:rPr lang="sk-SK" altLang="sk-SK" dirty="0"/>
              <a:t>NH</a:t>
            </a:r>
            <a:r>
              <a:rPr lang="sk-SK" altLang="sk-SK" sz="1600" dirty="0"/>
              <a:t>3</a:t>
            </a:r>
            <a:endParaRPr lang="sk-SK" altLang="sk-SK" dirty="0"/>
          </a:p>
          <a:p>
            <a:pPr lvl="1"/>
            <a:r>
              <a:rPr lang="sk-SK" altLang="sk-SK" dirty="0" err="1"/>
              <a:t>Cl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 lvl="1"/>
            <a:r>
              <a:rPr lang="sk-SK" altLang="sk-SK" dirty="0"/>
              <a:t>H</a:t>
            </a:r>
            <a:r>
              <a:rPr lang="sk-SK" altLang="sk-SK" sz="1600" dirty="0"/>
              <a:t>2</a:t>
            </a:r>
            <a:r>
              <a:rPr lang="sk-SK" altLang="sk-SK" dirty="0"/>
              <a:t>O</a:t>
            </a:r>
          </a:p>
          <a:p>
            <a:pPr lvl="1"/>
            <a:r>
              <a:rPr lang="sk-SK" altLang="sk-SK" dirty="0"/>
              <a:t>OH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 lvl="1"/>
            <a:r>
              <a:rPr lang="sk-SK" altLang="sk-SK" dirty="0"/>
              <a:t>H</a:t>
            </a:r>
            <a:r>
              <a:rPr lang="sk-SK" altLang="sk-SK" sz="1600" dirty="0"/>
              <a:t>2</a:t>
            </a:r>
            <a:r>
              <a:rPr lang="sk-SK" altLang="sk-SK" dirty="0"/>
              <a:t>PO</a:t>
            </a:r>
            <a:r>
              <a:rPr lang="sk-SK" altLang="sk-SK" sz="1600" dirty="0"/>
              <a:t>4</a:t>
            </a:r>
            <a:r>
              <a:rPr lang="sk-SK" altLang="sk-SK" baseline="30000" dirty="0"/>
              <a:t>-</a:t>
            </a:r>
          </a:p>
          <a:p>
            <a:pPr lvl="1"/>
            <a:r>
              <a:rPr lang="sk-SK" altLang="sk-SK" dirty="0"/>
              <a:t>HCO</a:t>
            </a:r>
            <a:r>
              <a:rPr lang="sk-SK" altLang="sk-SK" sz="1600" dirty="0"/>
              <a:t>3</a:t>
            </a:r>
            <a:r>
              <a:rPr lang="sk-SK" altLang="sk-SK" baseline="30000" dirty="0"/>
              <a:t>-</a:t>
            </a:r>
          </a:p>
          <a:p>
            <a:pPr lvl="1"/>
            <a:r>
              <a:rPr lang="sk-SK" altLang="sk-SK" dirty="0"/>
              <a:t>HSO</a:t>
            </a:r>
            <a:r>
              <a:rPr lang="sk-SK" altLang="sk-SK" sz="1600" dirty="0"/>
              <a:t>4</a:t>
            </a:r>
            <a:r>
              <a:rPr lang="sk-SK" altLang="sk-SK" baseline="30000" dirty="0"/>
              <a:t>-</a:t>
            </a:r>
          </a:p>
          <a:p>
            <a:pPr lvl="1"/>
            <a:r>
              <a:rPr lang="sk-SK" altLang="sk-SK" dirty="0"/>
              <a:t>CH</a:t>
            </a:r>
            <a:r>
              <a:rPr lang="sk-SK" altLang="sk-SK" sz="1600" dirty="0"/>
              <a:t>3</a:t>
            </a:r>
            <a:r>
              <a:rPr lang="sk-SK" altLang="sk-SK" dirty="0"/>
              <a:t>COO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 lvl="1"/>
            <a:endParaRPr lang="sk-SK" altLang="sk-SK" dirty="0"/>
          </a:p>
          <a:p>
            <a:pPr lvl="1"/>
            <a:endParaRPr lang="cs-CZ" altLang="sk-SK" dirty="0"/>
          </a:p>
        </p:txBody>
      </p:sp>
      <p:sp>
        <p:nvSpPr>
          <p:cNvPr id="5" name="Zaoblený obdĺžnik 4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Amfotérne látky</a:t>
            </a:r>
            <a:endParaRPr lang="cs-CZ" alt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/>
              <a:t>Majú vlastnosti kyselín aj zásad</a:t>
            </a:r>
          </a:p>
          <a:p>
            <a:r>
              <a:rPr lang="sk-SK" altLang="sk-SK" dirty="0"/>
              <a:t>Ich správanie závisí od partnera v reakcii</a:t>
            </a:r>
          </a:p>
          <a:p>
            <a:r>
              <a:rPr lang="sk-SK" altLang="sk-SK" dirty="0"/>
              <a:t>Napr.: H</a:t>
            </a:r>
            <a:r>
              <a:rPr lang="sk-SK" altLang="sk-SK" sz="2000" dirty="0"/>
              <a:t>2</a:t>
            </a:r>
            <a:r>
              <a:rPr lang="sk-SK" altLang="sk-SK" dirty="0"/>
              <a:t>O, HCO</a:t>
            </a:r>
            <a:r>
              <a:rPr lang="sk-SK" altLang="sk-SK" sz="2000" dirty="0"/>
              <a:t>3</a:t>
            </a:r>
            <a:r>
              <a:rPr lang="sk-SK" altLang="sk-SK" baseline="30000" dirty="0"/>
              <a:t>-</a:t>
            </a:r>
            <a:r>
              <a:rPr lang="sk-SK" altLang="sk-SK" dirty="0"/>
              <a:t>,</a:t>
            </a:r>
            <a:r>
              <a:rPr lang="sk-SK" altLang="sk-SK" baseline="30000" dirty="0"/>
              <a:t> </a:t>
            </a:r>
            <a:r>
              <a:rPr lang="sk-SK" altLang="sk-SK" dirty="0"/>
              <a:t>HSO</a:t>
            </a:r>
            <a:r>
              <a:rPr lang="sk-SK" altLang="sk-SK" sz="2000" dirty="0"/>
              <a:t>4</a:t>
            </a:r>
            <a:r>
              <a:rPr lang="sk-SK" altLang="sk-SK" baseline="30000" dirty="0"/>
              <a:t>-</a:t>
            </a:r>
            <a:r>
              <a:rPr lang="sk-SK" altLang="sk-SK" dirty="0"/>
              <a:t>, H</a:t>
            </a:r>
            <a:r>
              <a:rPr lang="sk-SK" altLang="sk-SK" sz="2000" dirty="0"/>
              <a:t>2</a:t>
            </a:r>
            <a:r>
              <a:rPr lang="sk-SK" altLang="sk-SK" dirty="0"/>
              <a:t>PO</a:t>
            </a:r>
            <a:r>
              <a:rPr lang="sk-SK" altLang="sk-SK" sz="2000" dirty="0"/>
              <a:t>4</a:t>
            </a:r>
            <a:r>
              <a:rPr lang="sk-SK" altLang="sk-SK" baseline="30000" dirty="0"/>
              <a:t>-</a:t>
            </a:r>
          </a:p>
          <a:p>
            <a:pPr>
              <a:buFontTx/>
              <a:buNone/>
            </a:pPr>
            <a:endParaRPr lang="sk-SK" altLang="sk-SK" baseline="30000" dirty="0"/>
          </a:p>
          <a:p>
            <a:pPr>
              <a:buFontTx/>
              <a:buNone/>
            </a:pPr>
            <a:r>
              <a:rPr lang="sk-SK" altLang="sk-SK" baseline="30000" dirty="0"/>
              <a:t>	 </a:t>
            </a:r>
            <a:r>
              <a:rPr lang="sk-SK" altLang="sk-SK" b="1" u="sng" dirty="0"/>
              <a:t>H</a:t>
            </a:r>
            <a:r>
              <a:rPr lang="sk-SK" altLang="sk-SK" sz="2000" b="1" u="sng" dirty="0"/>
              <a:t>2</a:t>
            </a:r>
            <a:r>
              <a:rPr lang="sk-SK" altLang="sk-SK" b="1" u="sng" dirty="0"/>
              <a:t>O</a:t>
            </a:r>
            <a:r>
              <a:rPr lang="sk-SK" altLang="sk-SK" dirty="0"/>
              <a:t> + </a:t>
            </a:r>
            <a:r>
              <a:rPr lang="sk-SK" altLang="sk-SK" dirty="0" err="1"/>
              <a:t>HCl</a:t>
            </a:r>
            <a:r>
              <a:rPr lang="sk-SK" altLang="sk-SK" dirty="0"/>
              <a:t>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</a:t>
            </a:r>
            <a:r>
              <a:rPr lang="sk-SK" altLang="sk-SK" b="1" u="sng" dirty="0"/>
              <a:t>H</a:t>
            </a:r>
            <a:r>
              <a:rPr lang="sk-SK" altLang="sk-SK" sz="1600" b="1" u="sng" dirty="0"/>
              <a:t>3</a:t>
            </a:r>
            <a:r>
              <a:rPr lang="sk-SK" altLang="sk-SK" b="1" u="sng" dirty="0"/>
              <a:t>O</a:t>
            </a:r>
            <a:r>
              <a:rPr lang="sk-SK" altLang="sk-SK" b="1" u="sng" baseline="30000" dirty="0"/>
              <a:t>+</a:t>
            </a:r>
            <a:r>
              <a:rPr lang="sk-SK" altLang="sk-SK" dirty="0"/>
              <a:t> + </a:t>
            </a:r>
            <a:r>
              <a:rPr lang="sk-SK" altLang="sk-SK" dirty="0" err="1"/>
              <a:t>Cl</a:t>
            </a:r>
            <a:r>
              <a:rPr lang="sk-SK" altLang="sk-SK" baseline="30000" dirty="0"/>
              <a:t>-</a:t>
            </a:r>
            <a:endParaRPr lang="sk-SK" altLang="sk-SK" dirty="0"/>
          </a:p>
          <a:p>
            <a:pPr>
              <a:buFontTx/>
              <a:buNone/>
            </a:pPr>
            <a:r>
              <a:rPr lang="sk-SK" altLang="sk-SK" dirty="0"/>
              <a:t>	 </a:t>
            </a:r>
            <a:r>
              <a:rPr lang="sk-SK" altLang="sk-SK" b="1" u="sng" dirty="0"/>
              <a:t>H</a:t>
            </a:r>
            <a:r>
              <a:rPr lang="sk-SK" altLang="sk-SK" sz="2000" b="1" u="sng" dirty="0"/>
              <a:t>2</a:t>
            </a:r>
            <a:r>
              <a:rPr lang="sk-SK" altLang="sk-SK" b="1" u="sng" dirty="0"/>
              <a:t>O</a:t>
            </a:r>
            <a:r>
              <a:rPr lang="sk-SK" altLang="sk-SK" dirty="0"/>
              <a:t> + NH</a:t>
            </a:r>
            <a:r>
              <a:rPr lang="sk-SK" altLang="sk-SK" sz="1600" dirty="0"/>
              <a:t>3</a:t>
            </a:r>
            <a:r>
              <a:rPr lang="sk-SK" altLang="sk-SK" dirty="0"/>
              <a:t> </a:t>
            </a:r>
            <a:r>
              <a:rPr lang="sk-SK" altLang="sk-SK" dirty="0">
                <a:cs typeface="Times New Roman" pitchFamily="18" charset="0"/>
              </a:rPr>
              <a:t>→</a:t>
            </a:r>
            <a:r>
              <a:rPr lang="sk-SK" altLang="sk-SK" dirty="0"/>
              <a:t> </a:t>
            </a:r>
            <a:r>
              <a:rPr lang="sk-SK" altLang="sk-SK" b="1" u="sng" dirty="0"/>
              <a:t>OH</a:t>
            </a:r>
            <a:r>
              <a:rPr lang="sk-SK" altLang="sk-SK" b="1" u="sng" baseline="30000" dirty="0"/>
              <a:t>-</a:t>
            </a:r>
            <a:r>
              <a:rPr lang="sk-SK" altLang="sk-SK" dirty="0"/>
              <a:t> + NH</a:t>
            </a:r>
            <a:r>
              <a:rPr lang="sk-SK" altLang="sk-SK" sz="1600" dirty="0"/>
              <a:t>4</a:t>
            </a:r>
            <a:r>
              <a:rPr lang="sk-SK" altLang="sk-SK" baseline="30000" dirty="0"/>
              <a:t>+</a:t>
            </a:r>
          </a:p>
          <a:p>
            <a:endParaRPr lang="cs-CZ" altLang="sk-SK" baseline="30000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Sila kyselín </a:t>
            </a:r>
            <a:endParaRPr lang="cs-CZ" alt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sk-SK" sz="2400" dirty="0"/>
              <a:t>Sila kyseliny závisí od toho, ako ľahko sa odštiepi vodíkový katión</a:t>
            </a:r>
          </a:p>
          <a:p>
            <a:pPr>
              <a:lnSpc>
                <a:spcPct val="90000"/>
              </a:lnSpc>
            </a:pPr>
            <a:r>
              <a:rPr lang="sk-SK" altLang="sk-SK" sz="2400" dirty="0"/>
              <a:t>Čím väčší rozdiel je medzi počtom vodíkov a kyslíkov, tým ľahšie kyselina odlúči vodík</a:t>
            </a:r>
          </a:p>
          <a:p>
            <a:pPr>
              <a:lnSpc>
                <a:spcPct val="90000"/>
              </a:lnSpc>
            </a:pPr>
            <a:r>
              <a:rPr lang="sk-SK" altLang="sk-SK" sz="2400" dirty="0"/>
              <a:t>Z </a:t>
            </a:r>
            <a:r>
              <a:rPr lang="sk-SK" altLang="sk-SK" sz="2400" dirty="0" err="1"/>
              <a:t>bezkyslíkatých</a:t>
            </a:r>
            <a:r>
              <a:rPr lang="sk-SK" altLang="sk-SK" sz="2400" dirty="0"/>
              <a:t> kyselín sú silné všetky </a:t>
            </a:r>
            <a:r>
              <a:rPr lang="sk-SK" altLang="sk-SK" sz="2400" dirty="0" err="1"/>
              <a:t>halogenovodíkové</a:t>
            </a:r>
            <a:r>
              <a:rPr lang="sk-SK" altLang="sk-SK" sz="2400" dirty="0"/>
              <a:t> okrem HF</a:t>
            </a:r>
            <a:endParaRPr lang="cs-CZ" altLang="sk-SK" sz="24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9088"/>
            <a:ext cx="3810000" cy="2859024"/>
          </a:xfrm>
        </p:spPr>
      </p:pic>
      <p:sp>
        <p:nvSpPr>
          <p:cNvPr id="5" name="Zaoblený obdĺžnik 4">
            <a:hlinkClick r:id="rId3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Sila kyselín</a:t>
            </a:r>
            <a:endParaRPr lang="cs-CZ" altLang="sk-SK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k-SK" altLang="sk-SK" dirty="0"/>
              <a:t>HClO</a:t>
            </a:r>
            <a:r>
              <a:rPr lang="sk-SK" altLang="sk-SK" sz="1600" dirty="0"/>
              <a:t>4</a:t>
            </a:r>
            <a:endParaRPr lang="sk-SK" altLang="sk-SK" dirty="0"/>
          </a:p>
          <a:p>
            <a:pPr lvl="1"/>
            <a:r>
              <a:rPr lang="sk-SK" altLang="sk-SK" dirty="0"/>
              <a:t>Veľký rozdiel medzi počtom kyslíkov a vodíkov (4 – 1 = 3)</a:t>
            </a:r>
          </a:p>
          <a:p>
            <a:pPr lvl="1"/>
            <a:r>
              <a:rPr lang="sk-SK" altLang="sk-SK" dirty="0"/>
              <a:t>Ľahko odlúči vodíkový katión</a:t>
            </a:r>
          </a:p>
          <a:p>
            <a:pPr lvl="1"/>
            <a:r>
              <a:rPr lang="sk-SK" altLang="sk-SK" dirty="0" err="1"/>
              <a:t>Chloristanový</a:t>
            </a:r>
            <a:r>
              <a:rPr lang="sk-SK" altLang="sk-SK" dirty="0"/>
              <a:t> anión je veľmi stabilný</a:t>
            </a:r>
            <a:endParaRPr lang="cs-CZ" altLang="sk-SK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sk-SK" altLang="sk-SK" dirty="0"/>
              <a:t>H</a:t>
            </a:r>
            <a:r>
              <a:rPr lang="sk-SK" altLang="sk-SK" sz="1800" dirty="0"/>
              <a:t>2</a:t>
            </a:r>
            <a:r>
              <a:rPr lang="sk-SK" altLang="sk-SK" dirty="0"/>
              <a:t>CO</a:t>
            </a:r>
            <a:r>
              <a:rPr lang="sk-SK" altLang="sk-SK" sz="1800" dirty="0"/>
              <a:t>3</a:t>
            </a:r>
            <a:endParaRPr lang="sk-SK" altLang="sk-SK" dirty="0"/>
          </a:p>
          <a:p>
            <a:pPr lvl="1"/>
            <a:r>
              <a:rPr lang="sk-SK" altLang="sk-SK" dirty="0"/>
              <a:t>Malý rozdiel medzi počtom kyslíkov a vodíkov (3 – 2 = 1)</a:t>
            </a:r>
          </a:p>
          <a:p>
            <a:pPr lvl="1"/>
            <a:r>
              <a:rPr lang="sk-SK" altLang="sk-SK" dirty="0"/>
              <a:t>Ťažko odlúči vodíkový katión</a:t>
            </a:r>
          </a:p>
          <a:p>
            <a:pPr lvl="1"/>
            <a:r>
              <a:rPr lang="sk-SK" altLang="sk-SK" dirty="0" err="1"/>
              <a:t>Uhličitanový</a:t>
            </a:r>
            <a:r>
              <a:rPr lang="sk-SK" altLang="sk-SK" dirty="0"/>
              <a:t> anión je nestabilný</a:t>
            </a:r>
            <a:endParaRPr lang="cs-CZ" altLang="sk-SK" dirty="0"/>
          </a:p>
        </p:txBody>
      </p:sp>
      <p:sp>
        <p:nvSpPr>
          <p:cNvPr id="5" name="Zaoblený obdĺžnik 4">
            <a:hlinkClick r:id="rId2" action="ppaction://hlinksldjump"/>
          </p:cNvPr>
          <p:cNvSpPr/>
          <p:nvPr/>
        </p:nvSpPr>
        <p:spPr>
          <a:xfrm>
            <a:off x="1773288" y="6250656"/>
            <a:ext cx="1224136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907</TotalTime>
  <Words>474</Words>
  <Application>Microsoft Office PowerPoint</Application>
  <PresentationFormat>Prezentácia na obrazovke (4:3)</PresentationFormat>
  <Paragraphs>144</Paragraphs>
  <Slides>16</Slides>
  <Notes>0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Luxusný</vt:lpstr>
      <vt:lpstr>Prezentácia programu PowerPoint</vt:lpstr>
      <vt:lpstr>protolytickÁ reakcia</vt:lpstr>
      <vt:lpstr>Teórie kyselín a zásad</vt:lpstr>
      <vt:lpstr>Všeobecný zápis protolytickej reakcie</vt:lpstr>
      <vt:lpstr>Prehľad základných pojmov</vt:lpstr>
      <vt:lpstr>Príklady kyselín a zásad</vt:lpstr>
      <vt:lpstr>Amfotérne látky</vt:lpstr>
      <vt:lpstr>Sila kyselín </vt:lpstr>
      <vt:lpstr>Sila kyselín</vt:lpstr>
      <vt:lpstr>Sila zásad</vt:lpstr>
      <vt:lpstr>Sila zásad</vt:lpstr>
      <vt:lpstr>Disociačná konštanta</vt:lpstr>
      <vt:lpstr>Precvičte sa I</vt:lpstr>
      <vt:lpstr>Precvičte sa II</vt:lpstr>
      <vt:lpstr>Precvičte sa III</vt:lpstr>
      <vt:lpstr>Prezentácia programu PowerPoint</vt:lpstr>
    </vt:vector>
  </TitlesOfParts>
  <Company>gjgt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PROTOLYTICKÉ REAKCIE</dc:title>
  <dc:creator>gjgt</dc:creator>
  <cp:lastModifiedBy>install</cp:lastModifiedBy>
  <cp:revision>49</cp:revision>
  <cp:lastPrinted>2011-06-11T09:45:20Z</cp:lastPrinted>
  <dcterms:created xsi:type="dcterms:W3CDTF">2011-06-09T06:55:02Z</dcterms:created>
  <dcterms:modified xsi:type="dcterms:W3CDTF">2014-05-30T12:32:16Z</dcterms:modified>
</cp:coreProperties>
</file>