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activeX/activeX1.xml" ContentType="application/vnd.ms-office.activeX+xml"/>
  <Override PartName="/ppt/ink/ink2.xml" ContentType="application/inkml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8"/>
  </p:notesMasterIdLst>
  <p:sldIdLst>
    <p:sldId id="270" r:id="rId2"/>
    <p:sldId id="281" r:id="rId3"/>
    <p:sldId id="274" r:id="rId4"/>
    <p:sldId id="275" r:id="rId5"/>
    <p:sldId id="273" r:id="rId6"/>
    <p:sldId id="276" r:id="rId7"/>
    <p:sldId id="279" r:id="rId8"/>
    <p:sldId id="277" r:id="rId9"/>
    <p:sldId id="269" r:id="rId10"/>
    <p:sldId id="267" r:id="rId11"/>
    <p:sldId id="278" r:id="rId12"/>
    <p:sldId id="271" r:id="rId13"/>
    <p:sldId id="272" r:id="rId14"/>
    <p:sldId id="280" r:id="rId15"/>
    <p:sldId id="266" r:id="rId16"/>
    <p:sldId id="26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4" autoAdjust="0"/>
    <p:restoredTop sz="94671" autoAdjust="0"/>
  </p:normalViewPr>
  <p:slideViewPr>
    <p:cSldViewPr>
      <p:cViewPr varScale="1">
        <p:scale>
          <a:sx n="67" d="100"/>
          <a:sy n="67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09T09:36:45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3374 12650</inkml:trace>
  <inkml:trace contextRef="#ctx0" brushRef="#br0" timeOffset="1256.0719">3572 12551,'25'0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5-09T09:38:03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3423 12402,'0'0,"0"-24,0-1</inkml:trace>
  <inkml:trace contextRef="#ctx0" brushRef="#br0" timeOffset="10791.6172">3225 12328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B5F87-BF88-46C8-9AC4-7A2A7E63B57C}" type="datetimeFigureOut">
              <a:rPr lang="sk-SK" smtClean="0"/>
              <a:t>5.6.2014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803F2-A47C-4B2B-847F-C763A5A507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92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803F2-A47C-4B2B-847F-C763A5A50762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88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445" y="5942134"/>
            <a:ext cx="608287" cy="365125"/>
          </a:xfrm>
          <a:prstGeom prst="rect">
            <a:avLst/>
          </a:prstGeom>
        </p:spPr>
        <p:txBody>
          <a:bodyPr/>
          <a:lstStyle/>
          <a:p>
            <a:fld id="{91318BC8-8CC7-490A-9DFA-A2C76E1B856B}" type="slidenum">
              <a:rPr lang="fr-FR" smtClean="0"/>
              <a:t>‹#›</a:t>
            </a:fld>
            <a:endParaRPr lang="fr-F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440888" y="75508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442FF2-7AAD-40BD-9F5A-155281B957F6}" type="datetimeFigureOut">
              <a:rPr lang="fr-FR" smtClean="0"/>
              <a:t>05/06/2014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Zaoblený obdĺžnik 6">
            <a:hlinkClick r:id="" action="ppaction://hlinkshowjump?jump=nextslide"/>
          </p:cNvPr>
          <p:cNvSpPr/>
          <p:nvPr/>
        </p:nvSpPr>
        <p:spPr>
          <a:xfrm>
            <a:off x="100166" y="4172022"/>
            <a:ext cx="1044000" cy="504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Ďalej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2" name="Zaoblený obdĺžnik 121">
            <a:hlinkClick r:id="" action="ppaction://hlinkshowjump?jump=previousslide"/>
          </p:cNvPr>
          <p:cNvSpPr/>
          <p:nvPr/>
        </p:nvSpPr>
        <p:spPr>
          <a:xfrm>
            <a:off x="75129" y="4968159"/>
            <a:ext cx="1044000" cy="504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Späť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3" name="Zaoblený obdĺžnik 122">
            <a:hlinkClick r:id="" action="ppaction://hlinkshowjump?jump=endshow"/>
          </p:cNvPr>
          <p:cNvSpPr/>
          <p:nvPr/>
        </p:nvSpPr>
        <p:spPr>
          <a:xfrm>
            <a:off x="75130" y="5717226"/>
            <a:ext cx="1044000" cy="504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Koniec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Adjectives%20Word%20Search%20Puzzle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1.xml"/><Relationship Id="rId7" Type="http://schemas.openxmlformats.org/officeDocument/2006/relationships/slide" Target="slide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ufind.com/English/Grammar/adjectives_comparative_superlative.php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151216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Stupňovanie prídavných mien v anglickom  jazyku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88024" y="5661248"/>
            <a:ext cx="3312368" cy="4320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Daniela </a:t>
            </a:r>
            <a:r>
              <a:rPr lang="sk-SK" dirty="0" err="1" smtClean="0"/>
              <a:t>Pastoreková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983568" y="3212976"/>
            <a:ext cx="741682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Comparison</a:t>
            </a:r>
            <a:endParaRPr lang="sk-SK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8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</a:rPr>
              <a:t>Guess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who</a:t>
            </a:r>
            <a:r>
              <a:rPr lang="sk-SK" dirty="0" smtClean="0">
                <a:solidFill>
                  <a:srgbClr val="C00000"/>
                </a:solidFill>
              </a:rPr>
              <a:t>?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4" name="Zaoblený obdĺžnik 3">
            <a:hlinkClick r:id="" action="ppaction://hlinkshowjump?jump=previousslide"/>
          </p:cNvPr>
          <p:cNvSpPr/>
          <p:nvPr/>
        </p:nvSpPr>
        <p:spPr>
          <a:xfrm>
            <a:off x="83242" y="4910386"/>
            <a:ext cx="1080000" cy="54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Obsah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73703"/>
            <a:ext cx="1676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15" y="3573015"/>
            <a:ext cx="3328749" cy="303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878478" y="3429000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err="1"/>
              <a:t>l</a:t>
            </a:r>
            <a:r>
              <a:rPr lang="sk-SK" dirty="0" err="1" smtClean="0"/>
              <a:t>argest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/>
              <a:t>s</a:t>
            </a:r>
            <a:r>
              <a:rPr lang="sk-SK" dirty="0" err="1" smtClean="0"/>
              <a:t>maller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/>
              <a:t>s</a:t>
            </a:r>
            <a:r>
              <a:rPr lang="sk-SK" dirty="0" err="1" smtClean="0"/>
              <a:t>unniest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/>
              <a:t>h</a:t>
            </a:r>
            <a:r>
              <a:rPr lang="sk-SK" dirty="0" err="1" smtClean="0"/>
              <a:t>arder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/>
              <a:t>n</a:t>
            </a:r>
            <a:r>
              <a:rPr lang="sk-SK" dirty="0" err="1" smtClean="0"/>
              <a:t>ewest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/>
              <a:t>l</a:t>
            </a:r>
            <a:r>
              <a:rPr lang="sk-SK" dirty="0" err="1" smtClean="0"/>
              <a:t>onger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/>
              <a:t>l</a:t>
            </a:r>
            <a:r>
              <a:rPr lang="sk-SK" dirty="0" err="1" smtClean="0"/>
              <a:t>argest</a:t>
            </a: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err="1" smtClean="0"/>
              <a:t>smallest</a:t>
            </a:r>
            <a:endParaRPr lang="sk-SK" dirty="0" smtClean="0"/>
          </a:p>
          <a:p>
            <a:pPr marL="342900" indent="-342900">
              <a:buAutoNum type="arabicPeriod"/>
            </a:pPr>
            <a:endParaRPr lang="sk-SK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485613"/>
              </p:ext>
            </p:extLst>
          </p:nvPr>
        </p:nvGraphicFramePr>
        <p:xfrm>
          <a:off x="1800200" y="-1395536"/>
          <a:ext cx="7177087" cy="928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Acrobat Document" r:id="rId3" imgW="5829103" imgH="7543564" progId="AcroExch.Document.7">
                  <p:embed/>
                </p:oleObj>
              </mc:Choice>
              <mc:Fallback>
                <p:oleObj name="Acrobat Document" r:id="rId3" imgW="5829103" imgH="754356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0200" y="-1395536"/>
                        <a:ext cx="7177087" cy="9286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226186" y="1556792"/>
            <a:ext cx="366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largest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237165" y="1846334"/>
            <a:ext cx="134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smaller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37165" y="2157003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sunniest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260501" y="2439153"/>
            <a:ext cx="147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harder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248144" y="2754172"/>
            <a:ext cx="134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newest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234410" y="3059668"/>
            <a:ext cx="154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longer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226186" y="341573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largest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260501" y="3727191"/>
            <a:ext cx="12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smallest</a:t>
            </a:r>
            <a:endParaRPr lang="sk-SK" dirty="0"/>
          </a:p>
        </p:txBody>
      </p:sp>
      <p:sp>
        <p:nvSpPr>
          <p:cNvPr id="3" name="Zaoblený obdĺžnik 2"/>
          <p:cNvSpPr/>
          <p:nvPr/>
        </p:nvSpPr>
        <p:spPr>
          <a:xfrm>
            <a:off x="122846" y="1410515"/>
            <a:ext cx="1358807" cy="26837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>
            <a:hlinkClick r:id="" action="ppaction://hlinkshowjump?jump=previousslide"/>
          </p:cNvPr>
          <p:cNvSpPr/>
          <p:nvPr/>
        </p:nvSpPr>
        <p:spPr>
          <a:xfrm>
            <a:off x="83242" y="4910386"/>
            <a:ext cx="1080000" cy="54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Obsah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</a:rPr>
              <a:t>Learn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English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proverbs</a:t>
            </a:r>
            <a:r>
              <a:rPr lang="sk-SK" dirty="0" smtClean="0">
                <a:solidFill>
                  <a:srgbClr val="C00000"/>
                </a:solidFill>
              </a:rPr>
              <a:t>: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45371" y="177177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1. A </a:t>
            </a:r>
            <a:r>
              <a:rPr lang="sk-SK" sz="2400" dirty="0" err="1" smtClean="0"/>
              <a:t>bad</a:t>
            </a:r>
            <a:r>
              <a:rPr lang="sk-SK" sz="2400" dirty="0" smtClean="0"/>
              <a:t> </a:t>
            </a:r>
            <a:r>
              <a:rPr lang="sk-SK" sz="2400" dirty="0" err="1" smtClean="0"/>
              <a:t>excuse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.......... </a:t>
            </a:r>
            <a:r>
              <a:rPr lang="sk-SK" sz="2400" dirty="0" err="1" smtClean="0"/>
              <a:t>than</a:t>
            </a:r>
            <a:r>
              <a:rPr lang="sk-SK" sz="2400" dirty="0" smtClean="0"/>
              <a:t> </a:t>
            </a:r>
            <a:r>
              <a:rPr lang="sk-SK" sz="2400" dirty="0" err="1" smtClean="0"/>
              <a:t>none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913019" y="2345371"/>
            <a:ext cx="705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2. </a:t>
            </a:r>
            <a:r>
              <a:rPr lang="sk-SK" sz="2400" dirty="0" err="1" smtClean="0"/>
              <a:t>Laughter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............ </a:t>
            </a:r>
            <a:r>
              <a:rPr lang="sk-SK" sz="2400" dirty="0" err="1" smtClean="0"/>
              <a:t>medicine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sp>
        <p:nvSpPr>
          <p:cNvPr id="5" name="BlokTextu 4"/>
          <p:cNvSpPr txBox="1"/>
          <p:nvPr/>
        </p:nvSpPr>
        <p:spPr>
          <a:xfrm>
            <a:off x="949023" y="2918631"/>
            <a:ext cx="695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3. A ................ </a:t>
            </a:r>
            <a:r>
              <a:rPr lang="sk-SK" sz="2400" dirty="0" err="1" smtClean="0"/>
              <a:t>life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a </a:t>
            </a:r>
            <a:r>
              <a:rPr lang="sk-SK" sz="2400" dirty="0" err="1" smtClean="0"/>
              <a:t>living</a:t>
            </a:r>
            <a:r>
              <a:rPr lang="sk-SK" sz="2400" dirty="0" smtClean="0"/>
              <a:t> </a:t>
            </a:r>
            <a:r>
              <a:rPr lang="sk-SK" sz="2400" dirty="0" err="1" smtClean="0"/>
              <a:t>death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949024" y="3573016"/>
            <a:ext cx="5939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4. </a:t>
            </a:r>
            <a:r>
              <a:rPr lang="sk-SK" sz="2400" dirty="0" err="1" smtClean="0"/>
              <a:t>Stolen</a:t>
            </a:r>
            <a:r>
              <a:rPr lang="sk-SK" sz="2400" dirty="0" smtClean="0"/>
              <a:t> </a:t>
            </a:r>
            <a:r>
              <a:rPr lang="sk-SK" sz="2400" dirty="0" err="1" smtClean="0"/>
              <a:t>fruit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...........</a:t>
            </a:r>
            <a:endParaRPr lang="sk-SK" sz="2400" dirty="0"/>
          </a:p>
        </p:txBody>
      </p:sp>
      <p:sp>
        <p:nvSpPr>
          <p:cNvPr id="7" name="Obdĺžnik so šikmým zaobleným rohom 6"/>
          <p:cNvSpPr/>
          <p:nvPr/>
        </p:nvSpPr>
        <p:spPr>
          <a:xfrm>
            <a:off x="6906186" y="5805264"/>
            <a:ext cx="1728192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/>
              <a:t>vyhodnotenie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877954" y="5056064"/>
            <a:ext cx="2182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1.better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2. </a:t>
            </a:r>
            <a:r>
              <a:rPr lang="sk-SK" sz="2400" b="1" dirty="0" err="1">
                <a:solidFill>
                  <a:srgbClr val="FF0000"/>
                </a:solidFill>
              </a:rPr>
              <a:t>t</a:t>
            </a:r>
            <a:r>
              <a:rPr lang="sk-SK" sz="2400" b="1" dirty="0" err="1" smtClean="0">
                <a:solidFill>
                  <a:srgbClr val="FF0000"/>
                </a:solidFill>
              </a:rPr>
              <a:t>he</a:t>
            </a:r>
            <a:r>
              <a:rPr lang="sk-SK" sz="2400" b="1" dirty="0" smtClean="0">
                <a:solidFill>
                  <a:srgbClr val="FF0000"/>
                </a:solidFill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best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400" b="1" dirty="0" smtClean="0">
                <a:solidFill>
                  <a:srgbClr val="FF0000"/>
                </a:solidFill>
              </a:rPr>
              <a:t>3. </a:t>
            </a:r>
            <a:r>
              <a:rPr lang="sk-SK" sz="2400" b="1" dirty="0" err="1">
                <a:solidFill>
                  <a:srgbClr val="FF0000"/>
                </a:solidFill>
              </a:rPr>
              <a:t>l</a:t>
            </a:r>
            <a:r>
              <a:rPr lang="sk-SK" sz="2400" b="1" dirty="0" err="1" smtClean="0">
                <a:solidFill>
                  <a:srgbClr val="FF0000"/>
                </a:solidFill>
              </a:rPr>
              <a:t>oveless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400" b="1" dirty="0" smtClean="0">
                <a:solidFill>
                  <a:srgbClr val="FF0000"/>
                </a:solidFill>
              </a:rPr>
              <a:t>4. </a:t>
            </a:r>
            <a:r>
              <a:rPr lang="sk-SK" sz="2400" b="1" dirty="0" err="1" smtClean="0">
                <a:solidFill>
                  <a:srgbClr val="FF0000"/>
                </a:solidFill>
              </a:rPr>
              <a:t>sweetest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0" name="Zaoblený obdĺžnik 9">
            <a:hlinkClick r:id="" action="ppaction://hlinkshowjump?jump=previousslide"/>
          </p:cNvPr>
          <p:cNvSpPr/>
          <p:nvPr/>
        </p:nvSpPr>
        <p:spPr>
          <a:xfrm>
            <a:off x="83242" y="4910386"/>
            <a:ext cx="1080000" cy="54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Obsah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404640"/>
            <a:ext cx="7125113" cy="2448272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Hľadaj prídavné mená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907704" y="2636912"/>
            <a:ext cx="532859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err="1" smtClean="0">
                <a:solidFill>
                  <a:srgbClr val="C00000"/>
                </a:solidFill>
                <a:hlinkClick r:id="rId2" action="ppaction://hlinkfile"/>
              </a:rPr>
              <a:t>Adjective</a:t>
            </a:r>
            <a:r>
              <a:rPr lang="sk-SK" sz="3200" dirty="0" smtClean="0">
                <a:solidFill>
                  <a:srgbClr val="C00000"/>
                </a:solidFill>
                <a:hlinkClick r:id="rId2" action="ppaction://hlinkfile"/>
              </a:rPr>
              <a:t> </a:t>
            </a:r>
            <a:r>
              <a:rPr lang="sk-SK" sz="3200" dirty="0" err="1">
                <a:solidFill>
                  <a:srgbClr val="C00000"/>
                </a:solidFill>
                <a:hlinkClick r:id="rId2" action="ppaction://hlinkfile"/>
              </a:rPr>
              <a:t>S</a:t>
            </a:r>
            <a:r>
              <a:rPr lang="sk-SK" sz="3200" dirty="0" err="1" smtClean="0">
                <a:solidFill>
                  <a:srgbClr val="C00000"/>
                </a:solidFill>
                <a:hlinkClick r:id="rId2" action="ppaction://hlinkfile"/>
              </a:rPr>
              <a:t>earch</a:t>
            </a:r>
            <a:r>
              <a:rPr lang="sk-SK" sz="3200" dirty="0" smtClean="0">
                <a:solidFill>
                  <a:srgbClr val="C00000"/>
                </a:solidFill>
                <a:hlinkClick r:id="rId2" action="ppaction://hlinkfile"/>
              </a:rPr>
              <a:t> </a:t>
            </a:r>
            <a:r>
              <a:rPr lang="sk-SK" sz="3200" dirty="0" err="1">
                <a:solidFill>
                  <a:srgbClr val="C00000"/>
                </a:solidFill>
                <a:hlinkClick r:id="rId2" action="ppaction://hlinkfile"/>
              </a:rPr>
              <a:t>P</a:t>
            </a:r>
            <a:r>
              <a:rPr lang="sk-SK" sz="3200" dirty="0" err="1" smtClean="0">
                <a:solidFill>
                  <a:srgbClr val="C00000"/>
                </a:solidFill>
                <a:hlinkClick r:id="rId2" action="ppaction://hlinkfile"/>
              </a:rPr>
              <a:t>uzzle</a:t>
            </a:r>
            <a:endParaRPr lang="sk-SK" sz="3200" dirty="0">
              <a:solidFill>
                <a:srgbClr val="C00000"/>
              </a:solidFill>
            </a:endParaRPr>
          </a:p>
        </p:txBody>
      </p:sp>
      <p:sp>
        <p:nvSpPr>
          <p:cNvPr id="6" name="Zaoblený obdĺžnik 5">
            <a:hlinkClick r:id="" action="ppaction://hlinkshowjump?jump=previousslide"/>
          </p:cNvPr>
          <p:cNvSpPr/>
          <p:nvPr/>
        </p:nvSpPr>
        <p:spPr>
          <a:xfrm>
            <a:off x="83242" y="4910386"/>
            <a:ext cx="1080000" cy="54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Obsah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65" y="3619067"/>
            <a:ext cx="2971670" cy="31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680"/>
            <a:ext cx="1382266" cy="128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3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Domáca úloha: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117918" y="2633227"/>
            <a:ext cx="774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Opíš a porovnaj: 1.  dve budovy v tvojom meste</a:t>
            </a: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1925757" y="4077072"/>
            <a:ext cx="640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2. dvoch umelcov alebo športovcov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4211960" y="3379768"/>
            <a:ext cx="155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alebo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74" y="404664"/>
            <a:ext cx="2952328" cy="203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7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Zdroje: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-1260648" y="119675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062148" y="1012086"/>
            <a:ext cx="345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www.learnenglishtoday.com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062148" y="1369423"/>
            <a:ext cx="608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www.autoenglish.org</a:t>
            </a:r>
            <a:r>
              <a:rPr lang="sk-SK" dirty="0" smtClean="0"/>
              <a:t>/</a:t>
            </a:r>
            <a:r>
              <a:rPr lang="sk-SK" dirty="0" err="1" smtClean="0"/>
              <a:t>videos</a:t>
            </a:r>
            <a:r>
              <a:rPr lang="sk-SK" dirty="0" smtClean="0"/>
              <a:t>/</a:t>
            </a:r>
            <a:r>
              <a:rPr lang="sk-SK" dirty="0" err="1" smtClean="0"/>
              <a:t>comparatives.htm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062148" y="2060848"/>
            <a:ext cx="277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www.englishclub.com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092236" y="1739245"/>
            <a:ext cx="251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www.altavista.com</a:t>
            </a:r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76" y="3429000"/>
            <a:ext cx="4004811" cy="256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8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564904"/>
            <a:ext cx="6408712" cy="9244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Ďakujem za pozornosť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471068" cy="242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125113" cy="924475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Obsah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5" name="Zaoblený obdĺžnik 14">
            <a:hlinkClick r:id="rId2" action="ppaction://hlinksldjump"/>
          </p:cNvPr>
          <p:cNvSpPr/>
          <p:nvPr/>
        </p:nvSpPr>
        <p:spPr>
          <a:xfrm>
            <a:off x="5367246" y="1988840"/>
            <a:ext cx="286848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Opis osoby</a:t>
            </a:r>
            <a:endParaRPr lang="sk-SK" dirty="0"/>
          </a:p>
        </p:txBody>
      </p:sp>
      <p:sp>
        <p:nvSpPr>
          <p:cNvPr id="16" name="Zaoblený obdĺžnik 15">
            <a:hlinkClick r:id="rId3" action="ppaction://hlinksldjump"/>
          </p:cNvPr>
          <p:cNvSpPr/>
          <p:nvPr/>
        </p:nvSpPr>
        <p:spPr>
          <a:xfrm>
            <a:off x="5367246" y="3068960"/>
            <a:ext cx="286848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Pracovný list</a:t>
            </a:r>
            <a:endParaRPr lang="sk-SK" dirty="0"/>
          </a:p>
        </p:txBody>
      </p:sp>
      <p:sp>
        <p:nvSpPr>
          <p:cNvPr id="17" name="Zaoblený obdĺžnik 16">
            <a:hlinkClick r:id="rId4" action="ppaction://hlinksldjump"/>
          </p:cNvPr>
          <p:cNvSpPr/>
          <p:nvPr/>
        </p:nvSpPr>
        <p:spPr>
          <a:xfrm>
            <a:off x="5367246" y="4215082"/>
            <a:ext cx="286848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Príslovia</a:t>
            </a:r>
            <a:endParaRPr lang="sk-SK" dirty="0"/>
          </a:p>
        </p:txBody>
      </p:sp>
      <p:sp>
        <p:nvSpPr>
          <p:cNvPr id="18" name="Zaoblený obdĺžnik 17">
            <a:hlinkClick r:id="rId5" action="ppaction://hlinksldjump"/>
          </p:cNvPr>
          <p:cNvSpPr/>
          <p:nvPr/>
        </p:nvSpPr>
        <p:spPr>
          <a:xfrm>
            <a:off x="5367246" y="5263335"/>
            <a:ext cx="286848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Puzzle</a:t>
            </a:r>
            <a:endParaRPr lang="sk-SK" dirty="0"/>
          </a:p>
        </p:txBody>
      </p:sp>
      <p:sp>
        <p:nvSpPr>
          <p:cNvPr id="19" name="Zaoblený obdĺžnik 18">
            <a:hlinkClick r:id="rId6" action="ppaction://hlinksldjump"/>
          </p:cNvPr>
          <p:cNvSpPr/>
          <p:nvPr/>
        </p:nvSpPr>
        <p:spPr>
          <a:xfrm>
            <a:off x="2022757" y="1988840"/>
            <a:ext cx="286848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Charakteristika </a:t>
            </a:r>
            <a:endParaRPr lang="sk-SK" dirty="0"/>
          </a:p>
        </p:txBody>
      </p:sp>
      <p:sp>
        <p:nvSpPr>
          <p:cNvPr id="20" name="Zaoblený obdĺžnik 19">
            <a:hlinkClick r:id="rId7" action="ppaction://hlinksldjump"/>
          </p:cNvPr>
          <p:cNvSpPr/>
          <p:nvPr/>
        </p:nvSpPr>
        <p:spPr>
          <a:xfrm>
            <a:off x="2022757" y="3068960"/>
            <a:ext cx="286848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Terminológia</a:t>
            </a:r>
            <a:endParaRPr lang="sk-SK" dirty="0"/>
          </a:p>
        </p:txBody>
      </p:sp>
      <p:sp>
        <p:nvSpPr>
          <p:cNvPr id="21" name="Zaoblený obdĺžnik 20">
            <a:hlinkClick r:id="rId8" action="ppaction://hlinksldjump"/>
          </p:cNvPr>
          <p:cNvSpPr/>
          <p:nvPr/>
        </p:nvSpPr>
        <p:spPr>
          <a:xfrm>
            <a:off x="2007695" y="4190928"/>
            <a:ext cx="286848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</a:t>
            </a:r>
            <a:r>
              <a:rPr lang="sk-SK" dirty="0" smtClean="0"/>
              <a:t>epravidelnosti</a:t>
            </a:r>
            <a:endParaRPr lang="sk-SK" dirty="0"/>
          </a:p>
        </p:txBody>
      </p:sp>
      <p:sp>
        <p:nvSpPr>
          <p:cNvPr id="22" name="Zaoblený obdĺžnik 21">
            <a:hlinkClick r:id="rId9" action="ppaction://hlinksldjump"/>
          </p:cNvPr>
          <p:cNvSpPr/>
          <p:nvPr/>
        </p:nvSpPr>
        <p:spPr>
          <a:xfrm>
            <a:off x="2022757" y="5229200"/>
            <a:ext cx="2868488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Cvičenia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96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-99392"/>
            <a:ext cx="8352928" cy="2880320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Charakteristika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prídavného mena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94" t="-136762" r="-63394" b="-136762"/>
          <a:stretch/>
        </p:blipFill>
        <p:spPr>
          <a:xfrm>
            <a:off x="1784588" y="0"/>
            <a:ext cx="7107892" cy="5661248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915816" y="4149080"/>
            <a:ext cx="576064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800" dirty="0" err="1"/>
              <a:t>n</a:t>
            </a:r>
            <a:r>
              <a:rPr lang="sk-SK" sz="2800" dirty="0" err="1" smtClean="0"/>
              <a:t>ice</a:t>
            </a:r>
            <a:r>
              <a:rPr lang="sk-SK" sz="2800" dirty="0" smtClean="0"/>
              <a:t>, </a:t>
            </a:r>
            <a:r>
              <a:rPr lang="sk-SK" sz="2800" dirty="0" err="1" smtClean="0"/>
              <a:t>beautiful</a:t>
            </a:r>
            <a:r>
              <a:rPr lang="sk-SK" sz="2800" dirty="0" smtClean="0"/>
              <a:t>, </a:t>
            </a:r>
            <a:r>
              <a:rPr lang="sk-SK" sz="2800" dirty="0" err="1" smtClean="0"/>
              <a:t>ordinary</a:t>
            </a:r>
            <a:r>
              <a:rPr lang="sk-SK" sz="2800" dirty="0" smtClean="0"/>
              <a:t>, </a:t>
            </a:r>
            <a:r>
              <a:rPr lang="sk-SK" sz="2800" dirty="0" err="1" smtClean="0"/>
              <a:t>gorgeous</a:t>
            </a:r>
            <a:r>
              <a:rPr lang="sk-SK" sz="2800" dirty="0" smtClean="0"/>
              <a:t>, </a:t>
            </a:r>
            <a:r>
              <a:rPr lang="sk-SK" sz="2800" dirty="0" err="1" smtClean="0"/>
              <a:t>yellow</a:t>
            </a:r>
            <a:r>
              <a:rPr lang="sk-SK" sz="2800" dirty="0" smtClean="0"/>
              <a:t>, </a:t>
            </a:r>
            <a:r>
              <a:rPr lang="sk-SK" sz="2800" dirty="0" err="1" smtClean="0"/>
              <a:t>romantic</a:t>
            </a:r>
            <a:r>
              <a:rPr lang="sk-SK" sz="2800" dirty="0" smtClean="0"/>
              <a:t> ,</a:t>
            </a:r>
            <a:r>
              <a:rPr lang="sk-SK" sz="2800" dirty="0" err="1" smtClean="0"/>
              <a:t>aromatic</a:t>
            </a:r>
            <a:r>
              <a:rPr lang="sk-SK" sz="2800" dirty="0" smtClean="0"/>
              <a:t>, </a:t>
            </a:r>
            <a:r>
              <a:rPr lang="sk-SK" sz="2800" dirty="0" err="1" smtClean="0"/>
              <a:t>lovely</a:t>
            </a:r>
            <a:endParaRPr lang="sk-SK" sz="2800" dirty="0"/>
          </a:p>
        </p:txBody>
      </p:sp>
      <p:sp>
        <p:nvSpPr>
          <p:cNvPr id="5" name="Zaoblený obdĺžnik 4">
            <a:hlinkClick r:id="" action="ppaction://hlinkshowjump?jump=previousslide"/>
          </p:cNvPr>
          <p:cNvSpPr/>
          <p:nvPr/>
        </p:nvSpPr>
        <p:spPr>
          <a:xfrm>
            <a:off x="83242" y="4910386"/>
            <a:ext cx="1080000" cy="54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Obsah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3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125113" cy="924475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Základná terminológia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 flipH="1">
            <a:off x="1954700" y="1792817"/>
            <a:ext cx="4711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1. stupeň - </a:t>
            </a:r>
            <a:r>
              <a:rPr lang="sk-SK" sz="2400" dirty="0" err="1" smtClean="0"/>
              <a:t>POSITIVE</a:t>
            </a:r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 flipH="1">
            <a:off x="1943318" y="2316681"/>
            <a:ext cx="493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2. stupeň - </a:t>
            </a:r>
            <a:r>
              <a:rPr lang="sk-SK" sz="2400" dirty="0" err="1" smtClean="0"/>
              <a:t>COMPARATIVE</a:t>
            </a:r>
            <a:endParaRPr lang="sk-SK" sz="2400" dirty="0"/>
          </a:p>
        </p:txBody>
      </p:sp>
      <p:sp>
        <p:nvSpPr>
          <p:cNvPr id="5" name="BlokTextu 4"/>
          <p:cNvSpPr txBox="1"/>
          <p:nvPr/>
        </p:nvSpPr>
        <p:spPr>
          <a:xfrm flipH="1">
            <a:off x="1979090" y="2813574"/>
            <a:ext cx="4931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3</a:t>
            </a:r>
            <a:r>
              <a:rPr lang="sk-SK" sz="2400" dirty="0" smtClean="0"/>
              <a:t>. stupeň - </a:t>
            </a:r>
            <a:r>
              <a:rPr lang="sk-SK" sz="2400" dirty="0" err="1" smtClean="0"/>
              <a:t>SUPERLATIVE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 flipH="1">
            <a:off x="3851919" y="5127220"/>
            <a:ext cx="496855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p</a:t>
            </a:r>
            <a:r>
              <a:rPr lang="sk-SK" sz="2400" b="1" dirty="0" smtClean="0">
                <a:solidFill>
                  <a:srgbClr val="FF0000"/>
                </a:solidFill>
              </a:rPr>
              <a:t>orovnávacie spojky:            </a:t>
            </a:r>
            <a:r>
              <a:rPr lang="sk-SK" sz="2400" dirty="0" err="1" smtClean="0"/>
              <a:t>than</a:t>
            </a:r>
            <a:r>
              <a:rPr lang="sk-SK" sz="2400" dirty="0" smtClean="0"/>
              <a:t> /</a:t>
            </a:r>
            <a:r>
              <a:rPr lang="sk-SK" sz="2400" dirty="0" err="1" smtClean="0"/>
              <a:t>as</a:t>
            </a:r>
            <a:r>
              <a:rPr lang="sk-SK" sz="2400" dirty="0" smtClean="0"/>
              <a:t>...</a:t>
            </a:r>
            <a:r>
              <a:rPr lang="sk-SK" sz="2400" dirty="0" err="1" smtClean="0"/>
              <a:t>as</a:t>
            </a:r>
            <a:r>
              <a:rPr lang="sk-SK" sz="2400" dirty="0" smtClean="0"/>
              <a:t> /</a:t>
            </a:r>
            <a:r>
              <a:rPr lang="sk-SK" sz="2400" dirty="0" err="1" smtClean="0"/>
              <a:t>not</a:t>
            </a:r>
            <a:r>
              <a:rPr lang="sk-SK" sz="2400" dirty="0" smtClean="0"/>
              <a:t> </a:t>
            </a:r>
            <a:r>
              <a:rPr lang="sk-SK" sz="2400" dirty="0" err="1" smtClean="0"/>
              <a:t>as</a:t>
            </a:r>
            <a:r>
              <a:rPr lang="sk-SK" sz="2400" dirty="0" smtClean="0"/>
              <a:t>/so...</a:t>
            </a:r>
            <a:r>
              <a:rPr lang="sk-SK" sz="2400" dirty="0" err="1" smtClean="0"/>
              <a:t>as</a:t>
            </a:r>
            <a:r>
              <a:rPr lang="sk-SK" sz="2400" dirty="0" smtClean="0"/>
              <a:t>   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1691680" y="3933056"/>
            <a:ext cx="636096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hlinkClick r:id="rId2"/>
              </a:rPr>
              <a:t>http://www.edufind.com/English/Grammar/adjectives_comparative_superlative.php</a:t>
            </a:r>
            <a:endParaRPr lang="sk-SK" dirty="0"/>
          </a:p>
        </p:txBody>
      </p:sp>
      <p:sp>
        <p:nvSpPr>
          <p:cNvPr id="9" name="Zaoblený obdĺžnik 8">
            <a:hlinkClick r:id="" action="ppaction://hlinkshowjump?jump=previousslide"/>
          </p:cNvPr>
          <p:cNvSpPr/>
          <p:nvPr/>
        </p:nvSpPr>
        <p:spPr>
          <a:xfrm>
            <a:off x="83242" y="4910386"/>
            <a:ext cx="1080000" cy="54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Obsah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82" y="1446439"/>
            <a:ext cx="1609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1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Warning</a:t>
            </a:r>
            <a:r>
              <a:rPr lang="sk-SK" dirty="0" smtClean="0"/>
              <a:t>!!!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086497" y="213285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/>
              <a:t>old</a:t>
            </a:r>
            <a:endParaRPr lang="sk-SK" sz="2800" dirty="0"/>
          </a:p>
        </p:txBody>
      </p:sp>
      <p:sp>
        <p:nvSpPr>
          <p:cNvPr id="4" name="BlokTextu 3"/>
          <p:cNvSpPr txBox="1"/>
          <p:nvPr/>
        </p:nvSpPr>
        <p:spPr>
          <a:xfrm>
            <a:off x="3131840" y="2502188"/>
            <a:ext cx="11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/>
              <a:t>much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1907704" y="3356992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more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5148064" y="2132856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/>
              <a:t>far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4788024" y="354165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/>
              <a:t>little</a:t>
            </a:r>
            <a:endParaRPr lang="sk-SK" sz="2800" dirty="0"/>
          </a:p>
        </p:txBody>
      </p:sp>
      <p:sp>
        <p:nvSpPr>
          <p:cNvPr id="9" name="Zaoblený obdĺžnik 8">
            <a:hlinkClick r:id="" action="ppaction://hlinkshowjump?jump=previousslide"/>
          </p:cNvPr>
          <p:cNvSpPr/>
          <p:nvPr/>
        </p:nvSpPr>
        <p:spPr>
          <a:xfrm>
            <a:off x="83242" y="4910386"/>
            <a:ext cx="1080000" cy="54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Obsah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620688"/>
            <a:ext cx="175629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95" y="4869160"/>
            <a:ext cx="1447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Počúvaj, bav sa a uč sa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5" name="Usmiata tvár 4"/>
          <p:cNvSpPr/>
          <p:nvPr/>
        </p:nvSpPr>
        <p:spPr>
          <a:xfrm>
            <a:off x="6732240" y="620688"/>
            <a:ext cx="626368" cy="72008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ísanie rukou 2"/>
              <p14:cNvContentPartPr/>
              <p14:nvPr/>
            </p14:nvContentPartPr>
            <p14:xfrm>
              <a:off x="1214640" y="4518360"/>
              <a:ext cx="80640" cy="36000"/>
            </p14:xfrm>
          </p:contentPart>
        </mc:Choice>
        <mc:Fallback xmlns="">
          <p:pic>
            <p:nvPicPr>
              <p:cNvPr id="3" name="Písanie rukou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5280" y="4509000"/>
                <a:ext cx="99360" cy="547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aoblený obdĺžnik 7">
            <a:hlinkClick r:id="" action="ppaction://hlinkshowjump?jump=previousslide"/>
          </p:cNvPr>
          <p:cNvSpPr/>
          <p:nvPr/>
        </p:nvSpPr>
        <p:spPr>
          <a:xfrm>
            <a:off x="83242" y="4910386"/>
            <a:ext cx="1080000" cy="54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Obsah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051720" y="1954054"/>
            <a:ext cx="5112569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dirty="0"/>
              <a:t>Koľko prídavných mien si vieš zapamätať?      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64" y="2781300"/>
            <a:ext cx="1048916" cy="105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3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Utvorte 2. a 3. stupeň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907704" y="1948190"/>
            <a:ext cx="26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new</a:t>
            </a:r>
            <a:endParaRPr lang="sk-SK" sz="2800" dirty="0"/>
          </a:p>
        </p:txBody>
      </p:sp>
      <p:sp>
        <p:nvSpPr>
          <p:cNvPr id="5" name="BlokTextu 4"/>
          <p:cNvSpPr txBox="1"/>
          <p:nvPr/>
        </p:nvSpPr>
        <p:spPr>
          <a:xfrm>
            <a:off x="1906180" y="2782542"/>
            <a:ext cx="26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good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1912822" y="3775647"/>
            <a:ext cx="26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bad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1912822" y="4725144"/>
            <a:ext cx="26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tasty</a:t>
            </a:r>
            <a:endParaRPr lang="sk-SK" sz="2800" dirty="0"/>
          </a:p>
        </p:txBody>
      </p:sp>
      <p:sp>
        <p:nvSpPr>
          <p:cNvPr id="8" name="BlokTextu 7"/>
          <p:cNvSpPr txBox="1"/>
          <p:nvPr/>
        </p:nvSpPr>
        <p:spPr>
          <a:xfrm>
            <a:off x="1906180" y="5733256"/>
            <a:ext cx="26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awesome</a:t>
            </a:r>
            <a:endParaRPr lang="sk-SK" sz="28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67867"/>
              </p:ext>
            </p:extLst>
          </p:nvPr>
        </p:nvGraphicFramePr>
        <p:xfrm>
          <a:off x="3923928" y="1948190"/>
          <a:ext cx="5112568" cy="4505145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556284"/>
                <a:gridCol w="2556284"/>
              </a:tblGrid>
              <a:tr h="90102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901029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0102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0102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901029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4"/>
            <a:ext cx="10986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83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Pozeraj a uč sa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Usmiata tvár 2"/>
          <p:cNvSpPr/>
          <p:nvPr/>
        </p:nvSpPr>
        <p:spPr>
          <a:xfrm>
            <a:off x="7812360" y="1504884"/>
            <a:ext cx="554360" cy="605384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206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907704" y="1648603"/>
            <a:ext cx="5112569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dirty="0" smtClean="0"/>
              <a:t>Vypíš prídavné  </a:t>
            </a:r>
            <a:r>
              <a:rPr lang="sk-SK" sz="2400" dirty="0"/>
              <a:t>m</a:t>
            </a:r>
            <a:r>
              <a:rPr lang="sk-SK" sz="2400" dirty="0" smtClean="0"/>
              <a:t>ená z videa</a:t>
            </a:r>
            <a:endParaRPr lang="sk-SK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Písanie rukou 4"/>
              <p14:cNvContentPartPr/>
              <p14:nvPr/>
            </p14:nvContentPartPr>
            <p14:xfrm>
              <a:off x="1161000" y="4438080"/>
              <a:ext cx="71640" cy="27000"/>
            </p14:xfrm>
          </p:contentPart>
        </mc:Choice>
        <mc:Fallback xmlns="">
          <p:pic>
            <p:nvPicPr>
              <p:cNvPr id="5" name="Písanie rukou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1640" y="4428720"/>
                <a:ext cx="90360" cy="45720"/>
              </a:xfrm>
              <a:prstGeom prst="rect">
                <a:avLst/>
              </a:prstGeom>
            </p:spPr>
          </p:pic>
        </mc:Fallback>
      </mc:AlternateContent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0208"/>
            <a:ext cx="10986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109" name="ShockwaveFlash1" r:id="rId2" imgW="6048360" imgH="3456000"/>
        </mc:Choice>
        <mc:Fallback>
          <p:control name="ShockwaveFlash1" r:id="rId2" imgW="6048360" imgH="3456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3213" y="2492375"/>
                  <a:ext cx="5905500" cy="41767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732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8784976" cy="924475"/>
          </a:xfrm>
        </p:spPr>
        <p:txBody>
          <a:bodyPr/>
          <a:lstStyle/>
          <a:p>
            <a:r>
              <a:rPr lang="sk-SK" dirty="0" err="1">
                <a:solidFill>
                  <a:srgbClr val="C00000"/>
                </a:solidFill>
              </a:rPr>
              <a:t>Compare</a:t>
            </a:r>
            <a:r>
              <a:rPr lang="sk-SK" dirty="0">
                <a:solidFill>
                  <a:srgbClr val="C00000"/>
                </a:solidFill>
              </a:rPr>
              <a:t> 2 </a:t>
            </a:r>
            <a:r>
              <a:rPr lang="sk-SK" dirty="0" err="1">
                <a:solidFill>
                  <a:srgbClr val="C00000"/>
                </a:solidFill>
              </a:rPr>
              <a:t>classmates</a:t>
            </a: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dirty="0" err="1">
                <a:solidFill>
                  <a:srgbClr val="C00000"/>
                </a:solidFill>
              </a:rPr>
              <a:t>using</a:t>
            </a:r>
            <a:r>
              <a:rPr lang="sk-SK" dirty="0">
                <a:solidFill>
                  <a:srgbClr val="C00000"/>
                </a:solidFill>
              </a:rPr>
              <a:t> </a:t>
            </a:r>
            <a:r>
              <a:rPr lang="sk-SK" dirty="0" err="1">
                <a:solidFill>
                  <a:srgbClr val="C00000"/>
                </a:solidFill>
              </a:rPr>
              <a:t>as</a:t>
            </a:r>
            <a:r>
              <a:rPr lang="sk-SK" dirty="0">
                <a:solidFill>
                  <a:srgbClr val="C00000"/>
                </a:solidFill>
              </a:rPr>
              <a:t>...</a:t>
            </a:r>
            <a:r>
              <a:rPr lang="sk-SK" dirty="0" err="1">
                <a:solidFill>
                  <a:srgbClr val="C00000"/>
                </a:solidFill>
              </a:rPr>
              <a:t>as</a:t>
            </a:r>
            <a:r>
              <a:rPr lang="sk-SK" dirty="0">
                <a:solidFill>
                  <a:srgbClr val="C00000"/>
                </a:solidFill>
              </a:rPr>
              <a:t> and </a:t>
            </a:r>
            <a:r>
              <a:rPr lang="sk-SK" dirty="0" err="1">
                <a:solidFill>
                  <a:srgbClr val="C00000"/>
                </a:solidFill>
              </a:rPr>
              <a:t>than</a:t>
            </a:r>
            <a:r>
              <a:rPr lang="sk-SK" dirty="0">
                <a:solidFill>
                  <a:srgbClr val="C00000"/>
                </a:solidFill>
              </a:rPr>
              <a:t/>
            </a:r>
            <a:br>
              <a:rPr lang="sk-SK" dirty="0">
                <a:solidFill>
                  <a:srgbClr val="C00000"/>
                </a:solidFill>
              </a:rPr>
            </a:b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14668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032448" cy="291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2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TC102455596[[fn=Jar]]</Template>
  <TotalTime>0</TotalTime>
  <Words>236</Words>
  <Application>Microsoft Office PowerPoint</Application>
  <PresentationFormat>Prezentácia na obrazovke (4:3)</PresentationFormat>
  <Paragraphs>86</Paragraphs>
  <Slides>16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8" baseType="lpstr">
      <vt:lpstr>Spring</vt:lpstr>
      <vt:lpstr>Acrobat Document</vt:lpstr>
      <vt:lpstr>Stupňovanie prídavných mien v anglickom  jazyku</vt:lpstr>
      <vt:lpstr>Obsah</vt:lpstr>
      <vt:lpstr>Charakteristika prídavného mena</vt:lpstr>
      <vt:lpstr>Základná terminológia</vt:lpstr>
      <vt:lpstr>Warning!!!</vt:lpstr>
      <vt:lpstr>Počúvaj, bav sa a uč sa</vt:lpstr>
      <vt:lpstr>Utvorte 2. a 3. stupeň</vt:lpstr>
      <vt:lpstr>Pozeraj a uč sa</vt:lpstr>
      <vt:lpstr>Compare 2 classmates using as...as and than </vt:lpstr>
      <vt:lpstr>Guess who?</vt:lpstr>
      <vt:lpstr>Prezentácia programu PowerPoint</vt:lpstr>
      <vt:lpstr>Learn English proverbs:</vt:lpstr>
      <vt:lpstr>Hľadaj prídavné mená</vt:lpstr>
      <vt:lpstr>Domáca úloha:</vt:lpstr>
      <vt:lpstr>Zdroje:</vt:lpstr>
      <vt:lpstr>Ďakujem za pozornosť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2014-06-05T08:13:21Z</dcterms:created>
  <dcterms:modified xsi:type="dcterms:W3CDTF">2014-06-05T08:13:27Z</dcterms:modified>
</cp:coreProperties>
</file>